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3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daf89591410e3b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99CC00"/>
    <a:srgbClr val="0B4DB9"/>
    <a:srgbClr val="FF00FF"/>
    <a:srgbClr val="D00000"/>
    <a:srgbClr val="00FF00"/>
    <a:srgbClr val="CCFF66"/>
    <a:srgbClr val="6666FF"/>
    <a:srgbClr val="DC95AA"/>
    <a:srgbClr val="980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78" d="100"/>
          <a:sy n="78" d="100"/>
        </p:scale>
        <p:origin x="5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8D560-0416-4877-A2BF-FB46627398DF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CSIT-1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F506C-8A3C-465F-BA84-EB7D795E8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32562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EA181-12B8-493D-999E-73E9DE13F92B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CSIT-1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7946D-05CC-48EE-9631-7E0421171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50850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3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8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7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337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7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21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8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2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6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5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4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74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29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2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2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84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860141" y="2334329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88609" y="4885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D37E609-3C20-4031-B90B-084D8AB8DF9B}"/>
              </a:ext>
            </a:extLst>
          </p:cNvPr>
          <p:cNvSpPr/>
          <p:nvPr/>
        </p:nvSpPr>
        <p:spPr>
          <a:xfrm>
            <a:off x="266330" y="230820"/>
            <a:ext cx="2911876" cy="8522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3EF0E94-7DEC-427C-B5EB-EC8B0C5CA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4" y="425387"/>
            <a:ext cx="2491529" cy="4963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2C75E15-8CF2-4F59-9549-E61E6F487195}"/>
              </a:ext>
            </a:extLst>
          </p:cNvPr>
          <p:cNvSpPr txBox="1"/>
          <p:nvPr/>
        </p:nvSpPr>
        <p:spPr>
          <a:xfrm>
            <a:off x="3502152" y="235887"/>
            <a:ext cx="8165592" cy="954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Acropolis Institute of Technology &amp; Research,</a:t>
            </a:r>
          </a:p>
          <a:p>
            <a:pPr algn="ctr"/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Indore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058191-38EB-4256-B60C-B44C16489DDB}"/>
              </a:ext>
            </a:extLst>
          </p:cNvPr>
          <p:cNvSpPr/>
          <p:nvPr/>
        </p:nvSpPr>
        <p:spPr>
          <a:xfrm>
            <a:off x="269642" y="1817868"/>
            <a:ext cx="1175557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u="sng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 – ACROPOLIS COOPERATIVE BANK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E1AEB4-3995-4D70-B3B0-E8F291ED6844}"/>
              </a:ext>
            </a:extLst>
          </p:cNvPr>
          <p:cNvSpPr/>
          <p:nvPr/>
        </p:nvSpPr>
        <p:spPr>
          <a:xfrm>
            <a:off x="2585461" y="2886186"/>
            <a:ext cx="70898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BT107 – EVALUATION OF INTERNSHIP</a:t>
            </a:r>
            <a:endParaRPr lang="en-US" sz="5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19A088-CA87-4EE8-91C1-E73CB47405F9}"/>
              </a:ext>
            </a:extLst>
          </p:cNvPr>
          <p:cNvSpPr/>
          <p:nvPr/>
        </p:nvSpPr>
        <p:spPr>
          <a:xfrm>
            <a:off x="438104" y="4419574"/>
            <a:ext cx="4818499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SUBMITTED TO:-</a:t>
            </a:r>
          </a:p>
          <a:p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PROF. VANDANA KATE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1DB6E4-0551-41F3-8BA9-AA98C7036A62}"/>
              </a:ext>
            </a:extLst>
          </p:cNvPr>
          <p:cNvSpPr txBox="1"/>
          <p:nvPr/>
        </p:nvSpPr>
        <p:spPr>
          <a:xfrm>
            <a:off x="7802880" y="4362701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SUBMITTED BY:-</a:t>
            </a:r>
          </a:p>
          <a:p>
            <a:r>
              <a:rPr lang="en-US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ANSHUL PORWAL (31)</a:t>
            </a:r>
          </a:p>
          <a:p>
            <a:r>
              <a:rPr lang="en-US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ANUJ JAIN ( 32)</a:t>
            </a:r>
          </a:p>
          <a:p>
            <a:r>
              <a:rPr lang="en-US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AVNISH JAIN (46) </a:t>
            </a:r>
            <a:endParaRPr lang="en-US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4016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7B6607C-F1EA-43FE-B6C3-7ED2D480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82" y="555712"/>
            <a:ext cx="10353761" cy="1326321"/>
          </a:xfrm>
        </p:spPr>
        <p:txBody>
          <a:bodyPr>
            <a:noAutofit/>
          </a:bodyPr>
          <a:lstStyle/>
          <a:p>
            <a:pPr algn="l"/>
            <a:r>
              <a:rPr lang="en-IN" sz="3600" b="0" dirty="0">
                <a:solidFill>
                  <a:srgbClr val="FFC000"/>
                </a:solidFill>
                <a:latin typeface="Algerian" panose="04020705040A02060702" pitchFamily="82" charset="0"/>
              </a:rPr>
              <a:t>6. DEPOSIT WITHDRAW(</a:t>
            </a:r>
            <a:r>
              <a:rPr lang="en-IN" sz="2400" b="0" dirty="0">
                <a:latin typeface="Algerian" panose="04020705040A02060702" pitchFamily="82" charset="0"/>
              </a:rPr>
              <a:t>void deposit withdraw(int, int);</a:t>
            </a:r>
            <a:r>
              <a:rPr lang="en-IN" sz="3600" b="0" dirty="0">
                <a:solidFill>
                  <a:srgbClr val="FFC000"/>
                </a:solidFill>
                <a:latin typeface="Algerian" panose="04020705040A02060702" pitchFamily="82" charset="0"/>
              </a:rPr>
              <a:t>)</a:t>
            </a:r>
            <a:br>
              <a:rPr lang="en-IN" sz="3600" dirty="0"/>
            </a:br>
            <a:r>
              <a:rPr lang="en-IN" sz="3600" b="0" dirty="0">
                <a:solidFill>
                  <a:srgbClr val="FFC000"/>
                </a:solidFill>
                <a:latin typeface="Algerian" panose="04020705040A02060702" pitchFamily="82" charset="0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F068CF-A8BC-48CC-A555-CA87FA2D4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194" y="1425739"/>
            <a:ext cx="5080486" cy="46070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3435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64EC51-4339-42A6-AB2F-6696A3A66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82" y="555712"/>
            <a:ext cx="10353761" cy="1326321"/>
          </a:xfrm>
        </p:spPr>
        <p:txBody>
          <a:bodyPr>
            <a:noAutofit/>
          </a:bodyPr>
          <a:lstStyle/>
          <a:p>
            <a:pPr algn="l"/>
            <a:r>
              <a:rPr lang="en-IN" sz="3600" b="0" dirty="0">
                <a:solidFill>
                  <a:srgbClr val="FFC000"/>
                </a:solidFill>
                <a:latin typeface="Algerian" panose="04020705040A02060702" pitchFamily="82" charset="0"/>
              </a:rPr>
              <a:t>7. INTRODUCTION (</a:t>
            </a:r>
            <a:r>
              <a:rPr lang="en-IN" sz="2400" dirty="0">
                <a:latin typeface="Algerian" panose="04020705040A02060702" pitchFamily="82" charset="0"/>
              </a:rPr>
              <a:t>void intro();</a:t>
            </a:r>
            <a:r>
              <a:rPr lang="en-IN" sz="3600" b="0" dirty="0">
                <a:solidFill>
                  <a:srgbClr val="FFC000"/>
                </a:solidFill>
                <a:latin typeface="Algerian" panose="04020705040A02060702" pitchFamily="82" charset="0"/>
              </a:rPr>
              <a:t>)</a:t>
            </a:r>
            <a:br>
              <a:rPr lang="en-IN" sz="3600" dirty="0"/>
            </a:br>
            <a:r>
              <a:rPr lang="en-IN" sz="3600" b="0" dirty="0">
                <a:solidFill>
                  <a:srgbClr val="FFC000"/>
                </a:solidFill>
                <a:latin typeface="Algerian" panose="04020705040A02060702" pitchFamily="82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4E9907-13D6-48D8-BBA6-CBDE6428E920}"/>
              </a:ext>
            </a:extLst>
          </p:cNvPr>
          <p:cNvSpPr/>
          <p:nvPr/>
        </p:nvSpPr>
        <p:spPr>
          <a:xfrm>
            <a:off x="1381957" y="2510519"/>
            <a:ext cx="94280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540"/>
              </a:spcBef>
              <a:tabLst>
                <a:tab pos="299085" algn="l"/>
                <a:tab pos="299720" algn="l"/>
              </a:tabLst>
            </a:pPr>
            <a:r>
              <a:rPr lang="en-US" sz="40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cs typeface="Arial"/>
              </a:rPr>
              <a:t>Let's Move Towards Our Program</a:t>
            </a:r>
          </a:p>
        </p:txBody>
      </p:sp>
    </p:spTree>
    <p:extLst>
      <p:ext uri="{BB962C8B-B14F-4D97-AF65-F5344CB8AC3E}">
        <p14:creationId xmlns:p14="http://schemas.microsoft.com/office/powerpoint/2010/main" val="264413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139083"/>
            <a:ext cx="10353761" cy="1326321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00FF00"/>
                </a:solidFill>
                <a:latin typeface="Algerian" panose="04020705040A02060702" pitchFamily="82" charset="0"/>
              </a:rPr>
              <a:t>CONCEPT OF FILE HANDLING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41176" y="1819922"/>
            <a:ext cx="11709647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540"/>
              </a:spcBef>
              <a:tabLst>
                <a:tab pos="299085" algn="l"/>
                <a:tab pos="299720" algn="l"/>
              </a:tabLst>
            </a:pP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alligraphy" panose="03010101010101010101" pitchFamily="66" charset="0"/>
                <a:cs typeface="Arial"/>
              </a:rPr>
              <a:t>1</a:t>
            </a:r>
            <a:r>
              <a:rPr lang="en-US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alligraphy" panose="03010101010101010101" pitchFamily="66" charset="0"/>
                <a:cs typeface="Arial"/>
              </a:rPr>
              <a:t>. </a:t>
            </a:r>
            <a:r>
              <a:rPr lang="en-US" sz="32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Lucida Calligraphy" panose="03010101010101010101" pitchFamily="66" charset="0"/>
                <a:cs typeface="Arial"/>
              </a:rPr>
              <a:t>fstream</a:t>
            </a:r>
            <a:r>
              <a:rPr lang="en-US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alligraphy" panose="03010101010101010101" pitchFamily="66" charset="0"/>
                <a:cs typeface="Arial"/>
              </a:rPr>
              <a:t> 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alligraphy" panose="03010101010101010101" pitchFamily="66" charset="0"/>
                <a:cs typeface="Arial"/>
              </a:rPr>
              <a:t>:- It is used to create files, write information to files, and read information from files.</a:t>
            </a:r>
          </a:p>
          <a:p>
            <a:pPr marL="354965" indent="-342900">
              <a:lnSpc>
                <a:spcPct val="100000"/>
              </a:lnSpc>
              <a:spcBef>
                <a:spcPts val="1540"/>
              </a:spcBef>
              <a:tabLst>
                <a:tab pos="299085" algn="l"/>
                <a:tab pos="299720" algn="l"/>
              </a:tabLst>
            </a:pP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alligraphy" panose="03010101010101010101" pitchFamily="66" charset="0"/>
                <a:cs typeface="Arial"/>
              </a:rPr>
              <a:t>2. </a:t>
            </a:r>
            <a:r>
              <a:rPr lang="en-US" sz="32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Lucida Calligraphy" panose="03010101010101010101" pitchFamily="66" charset="0"/>
                <a:cs typeface="Arial"/>
              </a:rPr>
              <a:t>ifstream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alligraphy" panose="03010101010101010101" pitchFamily="66" charset="0"/>
                <a:cs typeface="Arial"/>
              </a:rPr>
              <a:t> :- It is used to read information from files.</a:t>
            </a:r>
          </a:p>
          <a:p>
            <a:pPr marL="354965" indent="-342900">
              <a:lnSpc>
                <a:spcPct val="100000"/>
              </a:lnSpc>
              <a:spcBef>
                <a:spcPts val="1540"/>
              </a:spcBef>
              <a:tabLst>
                <a:tab pos="299085" algn="l"/>
                <a:tab pos="299720" algn="l"/>
              </a:tabLst>
            </a:pP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alligraphy" panose="03010101010101010101" pitchFamily="66" charset="0"/>
                <a:cs typeface="Arial"/>
              </a:rPr>
              <a:t>3. </a:t>
            </a:r>
            <a:r>
              <a:rPr lang="en-US" sz="32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Lucida Calligraphy" panose="03010101010101010101" pitchFamily="66" charset="0"/>
                <a:cs typeface="Arial"/>
              </a:rPr>
              <a:t>ofstream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alligraphy" panose="03010101010101010101" pitchFamily="66" charset="0"/>
                <a:cs typeface="Arial"/>
              </a:rPr>
              <a:t> :- It is used to create files and write information to the files.</a:t>
            </a:r>
          </a:p>
        </p:txBody>
      </p:sp>
    </p:spTree>
    <p:extLst>
      <p:ext uri="{BB962C8B-B14F-4D97-AF65-F5344CB8AC3E}">
        <p14:creationId xmlns:p14="http://schemas.microsoft.com/office/powerpoint/2010/main" val="251063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583" y="159755"/>
            <a:ext cx="10353761" cy="1326321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rgbClr val="FF0000"/>
                </a:solidFill>
                <a:latin typeface="Algerian" panose="04020705040A02060702" pitchFamily="82" charset="0"/>
              </a:rPr>
              <a:t>CONCLUSION</a:t>
            </a:r>
            <a:r>
              <a:rPr lang="en-IN" sz="4400" u="sng" dirty="0">
                <a:solidFill>
                  <a:srgbClr val="FF0000"/>
                </a:solidFill>
                <a:latin typeface="Algerian" panose="04020705040A02060702" pitchFamily="82" charset="0"/>
              </a:rPr>
              <a:t>  </a:t>
            </a:r>
            <a:endParaRPr lang="en-IN" sz="4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4656" y="1486076"/>
            <a:ext cx="10244831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spcBef>
                <a:spcPts val="1540"/>
              </a:spcBef>
              <a:tabLst>
                <a:tab pos="355600" algn="l"/>
                <a:tab pos="356235" algn="l"/>
              </a:tabLst>
            </a:pPr>
            <a:r>
              <a:rPr lang="en-US" sz="3200" b="1" dirty="0">
                <a:latin typeface="Lucida Calligraphy" panose="03010101010101010101" pitchFamily="66" charset="0"/>
              </a:rPr>
              <a:t>This project is developed to nurture the needs of a user in a banking sector by embedding all the tasks of transactions taking place in </a:t>
            </a:r>
            <a:r>
              <a:rPr lang="en-US" sz="3200" b="1">
                <a:latin typeface="Lucida Calligraphy" panose="03010101010101010101" pitchFamily="66" charset="0"/>
              </a:rPr>
              <a:t>a bank.</a:t>
            </a:r>
            <a:endParaRPr lang="en-IN" sz="3200" b="1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50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3"/>
          <a:stretch/>
        </p:blipFill>
        <p:spPr>
          <a:xfrm>
            <a:off x="1295400" y="2025561"/>
            <a:ext cx="9601200" cy="25157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7243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08099"/>
          </a:xfrm>
        </p:spPr>
        <p:txBody>
          <a:bodyPr>
            <a:normAutofit/>
          </a:bodyPr>
          <a:lstStyle/>
          <a:p>
            <a:r>
              <a:rPr lang="en-IN" sz="3600" b="0" dirty="0">
                <a:solidFill>
                  <a:srgbClr val="66FFFF"/>
                </a:solidFill>
                <a:latin typeface="Algerian" panose="04020705040A02060702" pitchFamily="82" charset="0"/>
              </a:rPr>
              <a:t>Raise your hand if you have any question </a:t>
            </a:r>
            <a:br>
              <a:rPr lang="en-IN" sz="3200" u="sng" dirty="0">
                <a:solidFill>
                  <a:srgbClr val="66FFFF"/>
                </a:solidFill>
                <a:latin typeface="Berlin Sans FB" panose="020E0602020502020306" pitchFamily="34" charset="0"/>
              </a:rPr>
            </a:br>
            <a:endParaRPr lang="en-IN" dirty="0">
              <a:solidFill>
                <a:srgbClr val="66FFFF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0250" y="1781694"/>
            <a:ext cx="6704250" cy="41773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3049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-1147"/>
            <a:ext cx="10353761" cy="1326321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sz="4000" b="0" dirty="0">
                <a:solidFill>
                  <a:srgbClr val="99CC00"/>
                </a:solidFill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032" y="1103279"/>
            <a:ext cx="10353762" cy="3695136"/>
          </a:xfrm>
        </p:spPr>
        <p:txBody>
          <a:bodyPr>
            <a:normAutofit/>
          </a:bodyPr>
          <a:lstStyle/>
          <a:p>
            <a:r>
              <a:rPr lang="en-US" dirty="0"/>
              <a:t> We are </a:t>
            </a:r>
            <a:r>
              <a:rPr lang="en-US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ACROPOLIS COOPERATIVE BANK  (ACB), </a:t>
            </a:r>
            <a:r>
              <a:rPr lang="en-US" dirty="0"/>
              <a:t>your one-step solution  for organizing and managing all your day to day banking tasks digitally.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/>
              <a:t> </a:t>
            </a:r>
            <a:r>
              <a:rPr lang="en-IN"/>
              <a:t>It is an information system especially designed for bank officials to ease their working .It mainly focuses on</a:t>
            </a:r>
            <a:r>
              <a:rPr lang="en-US"/>
              <a:t> </a:t>
            </a:r>
            <a:r>
              <a:rPr lang="en-US" dirty="0"/>
              <a:t>operations like adding new customers in the bank, deposit, withdraw, statement of the customers etc.</a:t>
            </a:r>
            <a:endParaRPr lang="en-IN" dirty="0"/>
          </a:p>
        </p:txBody>
      </p:sp>
      <p:pic>
        <p:nvPicPr>
          <p:cNvPr id="5" name="WhatsApp Video 2021-10-05 at 8.41.20 PM">
            <a:hlinkClick r:id="" action="ppaction://media"/>
            <a:extLst>
              <a:ext uri="{FF2B5EF4-FFF2-40B4-BE49-F238E27FC236}">
                <a16:creationId xmlns:a16="http://schemas.microsoft.com/office/drawing/2014/main" id="{6F0299F7-B8AD-485D-9DB6-512B3D8B4CB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090675" y="4206558"/>
            <a:ext cx="4876800" cy="2193925"/>
          </a:xfrm>
          <a:prstGeom prst="snip2DiagRect">
            <a:avLst>
              <a:gd name="adj1" fmla="val 0"/>
              <a:gd name="adj2" fmla="val 6620"/>
            </a:avLst>
          </a:prstGeom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</p:spPr>
      </p:pic>
    </p:spTree>
    <p:extLst>
      <p:ext uri="{BB962C8B-B14F-4D97-AF65-F5344CB8AC3E}">
        <p14:creationId xmlns:p14="http://schemas.microsoft.com/office/powerpoint/2010/main" val="126440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2755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0"/>
            <a:ext cx="10353761" cy="1326321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DC95AA"/>
                </a:solidFill>
                <a:latin typeface="Algerian" panose="04020705040A02060702" pitchFamily="82" charset="0"/>
              </a:rPr>
              <a:t>header files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3CB2B-2095-4C76-A9B8-FAED0D099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241" y="1768411"/>
            <a:ext cx="3819858" cy="315106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6E443B-B0F3-40D4-950D-DA31CE1DC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592" y="1768517"/>
            <a:ext cx="4244964" cy="3695136"/>
          </a:xfrm>
        </p:spPr>
        <p:txBody>
          <a:bodyPr>
            <a:normAutofit/>
          </a:bodyPr>
          <a:lstStyle/>
          <a:p>
            <a:r>
              <a:rPr lang="en-US" dirty="0"/>
              <a:t> iostream</a:t>
            </a:r>
          </a:p>
          <a:p>
            <a:r>
              <a:rPr lang="en-US" dirty="0" err="1"/>
              <a:t>fstream</a:t>
            </a:r>
            <a:endParaRPr lang="en-US" dirty="0"/>
          </a:p>
          <a:p>
            <a:r>
              <a:rPr lang="en-US" dirty="0" err="1"/>
              <a:t>string.h</a:t>
            </a:r>
            <a:endParaRPr lang="en-US" dirty="0"/>
          </a:p>
          <a:p>
            <a:r>
              <a:rPr lang="en-US" dirty="0" err="1"/>
              <a:t>stdlib.h</a:t>
            </a:r>
            <a:r>
              <a:rPr lang="en-US" dirty="0"/>
              <a:t> </a:t>
            </a:r>
          </a:p>
          <a:p>
            <a:r>
              <a:rPr lang="en-US" dirty="0" err="1"/>
              <a:t>cctype</a:t>
            </a:r>
            <a:endParaRPr lang="en-US" dirty="0"/>
          </a:p>
          <a:p>
            <a:r>
              <a:rPr lang="en-US" dirty="0" err="1"/>
              <a:t>iomanip</a:t>
            </a:r>
            <a:r>
              <a:rPr lang="en-US" dirty="0"/>
              <a:t> </a:t>
            </a:r>
          </a:p>
          <a:p>
            <a:r>
              <a:rPr lang="en-US" dirty="0" err="1"/>
              <a:t>windows.h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0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13" y="0"/>
            <a:ext cx="10353761" cy="1326321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00B050"/>
                </a:solidFill>
                <a:latin typeface="Algerian" panose="04020705040A02060702" pitchFamily="82" charset="0"/>
              </a:rPr>
              <a:t>FUNCTIONALITIES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489207" y="1988313"/>
            <a:ext cx="6096000" cy="322787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pc="-5" dirty="0">
              <a:latin typeface="Arial"/>
              <a:cs typeface="Arial"/>
            </a:endParaRPr>
          </a:p>
          <a:p>
            <a:pPr marL="299085" marR="5080" indent="-287020">
              <a:lnSpc>
                <a:spcPct val="150000"/>
              </a:lnSpc>
              <a:buChar char="•"/>
              <a:tabLst>
                <a:tab pos="299085" algn="l"/>
                <a:tab pos="299720" algn="l"/>
                <a:tab pos="2443480" algn="l"/>
                <a:tab pos="4093845" algn="l"/>
                <a:tab pos="4833620" algn="l"/>
                <a:tab pos="6673215" algn="l"/>
                <a:tab pos="7637780" algn="l"/>
              </a:tabLst>
            </a:pPr>
            <a:r>
              <a:rPr lang="en-IN" dirty="0"/>
              <a:t>void </a:t>
            </a:r>
            <a:r>
              <a:rPr lang="en-IN" dirty="0" err="1"/>
              <a:t>write_account</a:t>
            </a:r>
            <a:r>
              <a:rPr lang="en-IN" dirty="0"/>
              <a:t>();</a:t>
            </a:r>
          </a:p>
          <a:p>
            <a:pPr marL="299085" marR="5080" indent="-287020">
              <a:lnSpc>
                <a:spcPct val="150000"/>
              </a:lnSpc>
              <a:buChar char="•"/>
              <a:tabLst>
                <a:tab pos="299085" algn="l"/>
                <a:tab pos="299720" algn="l"/>
                <a:tab pos="2443480" algn="l"/>
                <a:tab pos="4093845" algn="l"/>
                <a:tab pos="4833620" algn="l"/>
                <a:tab pos="6673215" algn="l"/>
                <a:tab pos="7637780" algn="l"/>
              </a:tabLst>
            </a:pPr>
            <a:r>
              <a:rPr lang="en-IN" dirty="0"/>
              <a:t>void </a:t>
            </a:r>
            <a:r>
              <a:rPr lang="en-IN" dirty="0" err="1"/>
              <a:t>display_sp</a:t>
            </a:r>
            <a:r>
              <a:rPr lang="en-IN" dirty="0"/>
              <a:t>(int);</a:t>
            </a:r>
          </a:p>
          <a:p>
            <a:pPr marL="299085" marR="5080" indent="-287020">
              <a:lnSpc>
                <a:spcPct val="150000"/>
              </a:lnSpc>
              <a:buChar char="•"/>
              <a:tabLst>
                <a:tab pos="299085" algn="l"/>
                <a:tab pos="299720" algn="l"/>
                <a:tab pos="2443480" algn="l"/>
                <a:tab pos="4093845" algn="l"/>
                <a:tab pos="4833620" algn="l"/>
                <a:tab pos="6673215" algn="l"/>
                <a:tab pos="7637780" algn="l"/>
              </a:tabLst>
            </a:pPr>
            <a:r>
              <a:rPr lang="en-IN" dirty="0"/>
              <a:t>void </a:t>
            </a:r>
            <a:r>
              <a:rPr lang="en-IN" dirty="0" err="1"/>
              <a:t>modify_account</a:t>
            </a:r>
            <a:r>
              <a:rPr lang="en-IN" dirty="0"/>
              <a:t> (int);</a:t>
            </a:r>
          </a:p>
          <a:p>
            <a:pPr marL="299085" marR="5080" indent="-287020">
              <a:lnSpc>
                <a:spcPct val="150000"/>
              </a:lnSpc>
              <a:buChar char="•"/>
              <a:tabLst>
                <a:tab pos="299085" algn="l"/>
                <a:tab pos="299720" algn="l"/>
                <a:tab pos="2443480" algn="l"/>
                <a:tab pos="4093845" algn="l"/>
                <a:tab pos="4833620" algn="l"/>
                <a:tab pos="6673215" algn="l"/>
                <a:tab pos="7637780" algn="l"/>
              </a:tabLst>
            </a:pPr>
            <a:r>
              <a:rPr lang="en-IN" dirty="0"/>
              <a:t>void </a:t>
            </a:r>
            <a:r>
              <a:rPr lang="en-IN" dirty="0" err="1"/>
              <a:t>delete_account</a:t>
            </a:r>
            <a:r>
              <a:rPr lang="en-IN" dirty="0"/>
              <a:t>(int); </a:t>
            </a:r>
          </a:p>
          <a:p>
            <a:pPr marL="299085" marR="5080" indent="-287020">
              <a:lnSpc>
                <a:spcPct val="150000"/>
              </a:lnSpc>
              <a:buChar char="•"/>
              <a:tabLst>
                <a:tab pos="299085" algn="l"/>
                <a:tab pos="299720" algn="l"/>
                <a:tab pos="2443480" algn="l"/>
                <a:tab pos="4093845" algn="l"/>
                <a:tab pos="4833620" algn="l"/>
                <a:tab pos="6673215" algn="l"/>
                <a:tab pos="7637780" algn="l"/>
              </a:tabLst>
            </a:pPr>
            <a:r>
              <a:rPr lang="en-IN" dirty="0"/>
              <a:t>void </a:t>
            </a:r>
            <a:r>
              <a:rPr lang="en-IN" dirty="0" err="1"/>
              <a:t>display_all</a:t>
            </a:r>
            <a:r>
              <a:rPr lang="en-IN" dirty="0"/>
              <a:t>();</a:t>
            </a:r>
          </a:p>
          <a:p>
            <a:pPr marL="299085" marR="5080" indent="-287020">
              <a:lnSpc>
                <a:spcPct val="150000"/>
              </a:lnSpc>
              <a:buChar char="•"/>
              <a:tabLst>
                <a:tab pos="299085" algn="l"/>
                <a:tab pos="299720" algn="l"/>
                <a:tab pos="2443480" algn="l"/>
                <a:tab pos="4093845" algn="l"/>
                <a:tab pos="4833620" algn="l"/>
                <a:tab pos="6673215" algn="l"/>
                <a:tab pos="7637780" algn="l"/>
              </a:tabLst>
            </a:pPr>
            <a:r>
              <a:rPr lang="en-IN" dirty="0"/>
              <a:t>void deposit withdraw(int, int);</a:t>
            </a:r>
          </a:p>
          <a:p>
            <a:pPr marL="299085" marR="5080" indent="-287020">
              <a:lnSpc>
                <a:spcPct val="150000"/>
              </a:lnSpc>
              <a:buChar char="•"/>
              <a:tabLst>
                <a:tab pos="299085" algn="l"/>
                <a:tab pos="299720" algn="l"/>
                <a:tab pos="2443480" algn="l"/>
                <a:tab pos="4093845" algn="l"/>
                <a:tab pos="4833620" algn="l"/>
                <a:tab pos="6673215" algn="l"/>
                <a:tab pos="7637780" algn="l"/>
              </a:tabLst>
            </a:pPr>
            <a:r>
              <a:rPr lang="en-IN" dirty="0"/>
              <a:t>void intro();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3640D-FDEF-42EF-ABF9-B9DAA25AC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3" y="2221866"/>
            <a:ext cx="4130040" cy="251115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3027027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51" y="284085"/>
            <a:ext cx="10005738" cy="1127465"/>
          </a:xfrm>
        </p:spPr>
        <p:txBody>
          <a:bodyPr>
            <a:normAutofit/>
          </a:bodyPr>
          <a:lstStyle/>
          <a:p>
            <a:pPr algn="l"/>
            <a:r>
              <a:rPr lang="en-IN" sz="3600" b="0" dirty="0">
                <a:solidFill>
                  <a:srgbClr val="CCFF66"/>
                </a:solidFill>
                <a:latin typeface="Algerian" panose="04020705040A02060702" pitchFamily="82" charset="0"/>
              </a:rPr>
              <a:t>1. TO CREATE AN ACCOUNT (</a:t>
            </a:r>
            <a:r>
              <a:rPr lang="en-IN" sz="2400" dirty="0">
                <a:latin typeface="Algerian" panose="04020705040A02060702" pitchFamily="82" charset="0"/>
              </a:rPr>
              <a:t>void </a:t>
            </a:r>
            <a:r>
              <a:rPr lang="en-IN" sz="2400" dirty="0" err="1">
                <a:latin typeface="Algerian" panose="04020705040A02060702" pitchFamily="82" charset="0"/>
              </a:rPr>
              <a:t>write_account</a:t>
            </a:r>
            <a:r>
              <a:rPr lang="en-IN" sz="2400" dirty="0">
                <a:latin typeface="Algerian" panose="04020705040A02060702" pitchFamily="82" charset="0"/>
              </a:rPr>
              <a:t>();</a:t>
            </a:r>
            <a:r>
              <a:rPr lang="en-IN" sz="3600" b="0" dirty="0">
                <a:solidFill>
                  <a:srgbClr val="CCFF66"/>
                </a:solidFill>
                <a:latin typeface="Algerian" panose="04020705040A02060702" pitchFamily="82" charset="0"/>
              </a:rPr>
              <a:t>)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4A4F1-38A1-4278-B769-CCC2010E6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315" y="1292306"/>
            <a:ext cx="6251873" cy="528160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0282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04" y="529079"/>
            <a:ext cx="10353761" cy="1326321"/>
          </a:xfrm>
        </p:spPr>
        <p:txBody>
          <a:bodyPr>
            <a:noAutofit/>
          </a:bodyPr>
          <a:lstStyle/>
          <a:p>
            <a:pPr algn="l"/>
            <a:r>
              <a:rPr lang="en-IN" sz="3600" b="0" dirty="0">
                <a:solidFill>
                  <a:srgbClr val="FFC000"/>
                </a:solidFill>
                <a:latin typeface="Algerian" panose="04020705040A02060702" pitchFamily="82" charset="0"/>
              </a:rPr>
              <a:t>2. SHOW PARTICULAR(</a:t>
            </a:r>
            <a:r>
              <a:rPr lang="en-IN" sz="2400" dirty="0"/>
              <a:t>void </a:t>
            </a:r>
            <a:r>
              <a:rPr lang="en-IN" sz="2400" dirty="0" err="1"/>
              <a:t>display_sp</a:t>
            </a:r>
            <a:r>
              <a:rPr lang="en-IN" sz="2400" dirty="0"/>
              <a:t>(int);</a:t>
            </a:r>
            <a:r>
              <a:rPr lang="en-IN" sz="3600" b="0" dirty="0">
                <a:solidFill>
                  <a:srgbClr val="FFC000"/>
                </a:solidFill>
                <a:latin typeface="Algerian" panose="04020705040A02060702" pitchFamily="82" charset="0"/>
              </a:rPr>
              <a:t> )</a:t>
            </a:r>
            <a:br>
              <a:rPr lang="en-IN" sz="3600" dirty="0"/>
            </a:br>
            <a:r>
              <a:rPr lang="en-IN" sz="3600" b="0" dirty="0">
                <a:solidFill>
                  <a:srgbClr val="FFC000"/>
                </a:solidFill>
                <a:latin typeface="Algerian" panose="04020705040A02060702" pitchFamily="82" charset="0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5F20B5-224A-4E80-9C5B-808EA9B7A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491" y="1454096"/>
            <a:ext cx="4267789" cy="487747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4725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7552" y="616539"/>
            <a:ext cx="87735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cap="all" dirty="0">
                <a:solidFill>
                  <a:srgbClr val="FFC000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+mj-cs"/>
              </a:rPr>
              <a:t>3. MODIFY DETAIL (</a:t>
            </a:r>
            <a:r>
              <a:rPr lang="en-IN" sz="2400" dirty="0">
                <a:latin typeface="Algerian" panose="04020705040A02060702" pitchFamily="82" charset="0"/>
              </a:rPr>
              <a:t>void </a:t>
            </a:r>
            <a:r>
              <a:rPr lang="en-IN" sz="2400" dirty="0" err="1">
                <a:latin typeface="Algerian" panose="04020705040A02060702" pitchFamily="82" charset="0"/>
              </a:rPr>
              <a:t>modify_account</a:t>
            </a:r>
            <a:r>
              <a:rPr lang="en-IN" sz="2400" dirty="0">
                <a:latin typeface="Algerian" panose="04020705040A02060702" pitchFamily="82" charset="0"/>
              </a:rPr>
              <a:t> (int);</a:t>
            </a:r>
            <a:r>
              <a:rPr lang="en-IN" sz="2400" cap="all" dirty="0">
                <a:solidFill>
                  <a:srgbClr val="FFC000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+mj-cs"/>
              </a:rPr>
              <a:t> </a:t>
            </a:r>
            <a:r>
              <a:rPr lang="en-IN" sz="3600" cap="all" dirty="0">
                <a:solidFill>
                  <a:srgbClr val="FFC000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+mj-cs"/>
              </a:rPr>
              <a:t>)</a:t>
            </a:r>
            <a:endParaRPr lang="en-IN" sz="3600" dirty="0"/>
          </a:p>
          <a:p>
            <a:r>
              <a:rPr lang="en-IN" sz="3600" cap="all" dirty="0">
                <a:solidFill>
                  <a:srgbClr val="FFC000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+mj-cs"/>
              </a:rPr>
              <a:t> 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805A9-B852-462B-95D4-BC1A21378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914" y="1340991"/>
            <a:ext cx="6828194" cy="522452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4396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688C14D-6FCB-4E48-84E8-54B26CAC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04" y="529079"/>
            <a:ext cx="10353761" cy="1326321"/>
          </a:xfrm>
        </p:spPr>
        <p:txBody>
          <a:bodyPr>
            <a:noAutofit/>
          </a:bodyPr>
          <a:lstStyle/>
          <a:p>
            <a:pPr algn="l"/>
            <a:r>
              <a:rPr lang="en-IN" sz="3600" b="0" dirty="0">
                <a:solidFill>
                  <a:srgbClr val="FFC000"/>
                </a:solidFill>
                <a:latin typeface="Algerian" panose="04020705040A02060702" pitchFamily="82" charset="0"/>
              </a:rPr>
              <a:t>4. TO DELETE ACCOUNT (</a:t>
            </a:r>
            <a:r>
              <a:rPr lang="en-IN" sz="2400" dirty="0">
                <a:latin typeface="Algerian" panose="04020705040A02060702" pitchFamily="82" charset="0"/>
                <a:cs typeface="Arial" panose="020B0604020202020204" pitchFamily="34" charset="0"/>
              </a:rPr>
              <a:t>void </a:t>
            </a:r>
            <a:r>
              <a:rPr lang="en-IN" sz="2400" dirty="0" err="1">
                <a:latin typeface="Algerian" panose="04020705040A02060702" pitchFamily="82" charset="0"/>
                <a:cs typeface="Arial" panose="020B0604020202020204" pitchFamily="34" charset="0"/>
              </a:rPr>
              <a:t>delete_account</a:t>
            </a:r>
            <a:r>
              <a:rPr lang="en-IN" sz="2400" dirty="0">
                <a:latin typeface="Algerian" panose="04020705040A02060702" pitchFamily="82" charset="0"/>
                <a:cs typeface="Arial" panose="020B0604020202020204" pitchFamily="34" charset="0"/>
              </a:rPr>
              <a:t>(int); </a:t>
            </a:r>
            <a:r>
              <a:rPr lang="en-IN" sz="3600" b="0" dirty="0">
                <a:solidFill>
                  <a:srgbClr val="FFC000"/>
                </a:solidFill>
                <a:latin typeface="Algerian" panose="04020705040A02060702" pitchFamily="82" charset="0"/>
              </a:rPr>
              <a:t>)</a:t>
            </a:r>
            <a:br>
              <a:rPr lang="en-IN" sz="3600" dirty="0"/>
            </a:br>
            <a:r>
              <a:rPr lang="en-IN" sz="3600" b="0" dirty="0">
                <a:solidFill>
                  <a:srgbClr val="FFC000"/>
                </a:solidFill>
                <a:latin typeface="Algerian" panose="04020705040A02060702" pitchFamily="82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75FC77-3695-4066-BDE9-A4AC5D356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583" y="1544715"/>
            <a:ext cx="4837602" cy="466879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0664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E30D082-74D7-4B6E-B9EF-8406B027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04" y="529079"/>
            <a:ext cx="10353761" cy="1326321"/>
          </a:xfrm>
        </p:spPr>
        <p:txBody>
          <a:bodyPr>
            <a:noAutofit/>
          </a:bodyPr>
          <a:lstStyle/>
          <a:p>
            <a:pPr algn="l"/>
            <a:r>
              <a:rPr lang="en-IN" sz="3600" b="0" dirty="0">
                <a:solidFill>
                  <a:srgbClr val="FFC000"/>
                </a:solidFill>
                <a:latin typeface="Algerian" panose="04020705040A02060702" pitchFamily="82" charset="0"/>
              </a:rPr>
              <a:t>5. ALL CUSTOMER DETAILS(</a:t>
            </a:r>
            <a:r>
              <a:rPr lang="en-IN" sz="2400" b="0" dirty="0">
                <a:latin typeface="Algerian" panose="04020705040A02060702" pitchFamily="82" charset="0"/>
              </a:rPr>
              <a:t>void </a:t>
            </a:r>
            <a:r>
              <a:rPr lang="en-IN" sz="2400" b="0" dirty="0" err="1">
                <a:latin typeface="Algerian" panose="04020705040A02060702" pitchFamily="82" charset="0"/>
              </a:rPr>
              <a:t>display_all</a:t>
            </a:r>
            <a:r>
              <a:rPr lang="en-IN" sz="2400" b="0" dirty="0">
                <a:latin typeface="Algerian" panose="04020705040A02060702" pitchFamily="82" charset="0"/>
              </a:rPr>
              <a:t>();</a:t>
            </a:r>
            <a:r>
              <a:rPr lang="en-IN" sz="3600" b="0" dirty="0">
                <a:solidFill>
                  <a:srgbClr val="FFC000"/>
                </a:solidFill>
                <a:latin typeface="Algerian" panose="04020705040A02060702" pitchFamily="82" charset="0"/>
              </a:rPr>
              <a:t>)</a:t>
            </a:r>
            <a:br>
              <a:rPr lang="en-IN" sz="3600" dirty="0"/>
            </a:br>
            <a:r>
              <a:rPr lang="en-IN" sz="3600" b="0" dirty="0">
                <a:solidFill>
                  <a:srgbClr val="FFC000"/>
                </a:solidFill>
                <a:latin typeface="Algerian" panose="04020705040A02060702" pitchFamily="82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675118-2695-40F6-8AE1-8B3A1DD79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798" y="1567371"/>
            <a:ext cx="4115494" cy="43624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9733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383</TotalTime>
  <Words>363</Words>
  <Application>Microsoft Office PowerPoint</Application>
  <PresentationFormat>Widescreen</PresentationFormat>
  <Paragraphs>48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Algerian</vt:lpstr>
      <vt:lpstr>arial</vt:lpstr>
      <vt:lpstr>arial</vt:lpstr>
      <vt:lpstr>Berlin Sans FB</vt:lpstr>
      <vt:lpstr>Bookman Old Style</vt:lpstr>
      <vt:lpstr>Calibri</vt:lpstr>
      <vt:lpstr>Lucida Calligraphy</vt:lpstr>
      <vt:lpstr>Rockwell</vt:lpstr>
      <vt:lpstr>Damask</vt:lpstr>
      <vt:lpstr>PowerPoint Presentation</vt:lpstr>
      <vt:lpstr> INTRODUCTION</vt:lpstr>
      <vt:lpstr>header files used</vt:lpstr>
      <vt:lpstr>FUNCTIONALITIES</vt:lpstr>
      <vt:lpstr>1. TO CREATE AN ACCOUNT (void write_account();) </vt:lpstr>
      <vt:lpstr>2. SHOW PARTICULAR(void display_sp(int); )  </vt:lpstr>
      <vt:lpstr>PowerPoint Presentation</vt:lpstr>
      <vt:lpstr>4. TO DELETE ACCOUNT (void delete_account(int); )  </vt:lpstr>
      <vt:lpstr>5. ALL CUSTOMER DETAILS(void display_all();)  </vt:lpstr>
      <vt:lpstr>6. DEPOSIT WITHDRAW(void deposit withdraw(int, int);)  </vt:lpstr>
      <vt:lpstr>7. INTRODUCTION (void intro();)  </vt:lpstr>
      <vt:lpstr>CONCEPT OF FILE HANDLING</vt:lpstr>
      <vt:lpstr>CONCLUSION  </vt:lpstr>
      <vt:lpstr>PowerPoint Presentation</vt:lpstr>
      <vt:lpstr>Raise your hand if you have any question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Anshul</cp:lastModifiedBy>
  <cp:revision>46</cp:revision>
  <dcterms:created xsi:type="dcterms:W3CDTF">2021-06-05T18:25:38Z</dcterms:created>
  <dcterms:modified xsi:type="dcterms:W3CDTF">2022-10-09T04:27:40Z</dcterms:modified>
</cp:coreProperties>
</file>