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9" r:id="rId5"/>
    <p:sldId id="258" r:id="rId6"/>
    <p:sldId id="25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305862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75650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42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63558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727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025465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59592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280246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15708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C26E-5606-45E5-BA73-F6117AF47F55}" type="datetimeFigureOut">
              <a:rPr lang="en-150" smtClean="0"/>
              <a:t>15/01/2024</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285150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6C26E-5606-45E5-BA73-F6117AF47F55}" type="datetimeFigureOut">
              <a:rPr lang="en-150" smtClean="0"/>
              <a:t>15/01/2024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32176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6C26E-5606-45E5-BA73-F6117AF47F55}" type="datetimeFigureOut">
              <a:rPr lang="en-150" smtClean="0"/>
              <a:t>15/01/2024</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332730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C26E-5606-45E5-BA73-F6117AF47F55}" type="datetimeFigureOut">
              <a:rPr lang="en-150" smtClean="0"/>
              <a:t>15/01/2024</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73977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6C26E-5606-45E5-BA73-F6117AF47F55}" type="datetimeFigureOut">
              <a:rPr lang="en-150" smtClean="0"/>
              <a:t>15/01/2024</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216806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C26E-5606-45E5-BA73-F6117AF47F55}" type="datetimeFigureOut">
              <a:rPr lang="en-150" smtClean="0"/>
              <a:t>15/01/2024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335568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56C26E-5606-45E5-BA73-F6117AF47F55}" type="datetimeFigureOut">
              <a:rPr lang="en-150" smtClean="0"/>
              <a:t>15/01/2024</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A1479E3-3AC6-4FB9-9970-FC7A7E1B6B15}" type="slidenum">
              <a:rPr lang="en-150" smtClean="0"/>
              <a:t>‹#›</a:t>
            </a:fld>
            <a:endParaRPr lang="en-150"/>
          </a:p>
        </p:txBody>
      </p:sp>
    </p:spTree>
    <p:extLst>
      <p:ext uri="{BB962C8B-B14F-4D97-AF65-F5344CB8AC3E}">
        <p14:creationId xmlns:p14="http://schemas.microsoft.com/office/powerpoint/2010/main" val="153182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56C26E-5606-45E5-BA73-F6117AF47F55}" type="datetimeFigureOut">
              <a:rPr lang="en-150" smtClean="0"/>
              <a:t>15/01/2024</a:t>
            </a:fld>
            <a:endParaRPr lang="en-15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15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1479E3-3AC6-4FB9-9970-FC7A7E1B6B15}" type="slidenum">
              <a:rPr lang="en-150" smtClean="0"/>
              <a:t>‹#›</a:t>
            </a:fld>
            <a:endParaRPr lang="en-150"/>
          </a:p>
        </p:txBody>
      </p:sp>
    </p:spTree>
    <p:extLst>
      <p:ext uri="{BB962C8B-B14F-4D97-AF65-F5344CB8AC3E}">
        <p14:creationId xmlns:p14="http://schemas.microsoft.com/office/powerpoint/2010/main" val="508129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BA50-0AA2-A4F4-4AEA-989708B8F450}"/>
              </a:ext>
            </a:extLst>
          </p:cNvPr>
          <p:cNvSpPr>
            <a:spLocks noGrp="1"/>
          </p:cNvSpPr>
          <p:nvPr>
            <p:ph type="ctrTitle"/>
          </p:nvPr>
        </p:nvSpPr>
        <p:spPr/>
        <p:txBody>
          <a:bodyPr/>
          <a:lstStyle/>
          <a:p>
            <a:r>
              <a:rPr lang="en-US" dirty="0"/>
              <a:t>Pizza Sales Data Analytics using    zure</a:t>
            </a:r>
            <a:endParaRPr lang="en-150" dirty="0"/>
          </a:p>
        </p:txBody>
      </p:sp>
      <p:sp>
        <p:nvSpPr>
          <p:cNvPr id="3" name="Subtitle 2">
            <a:extLst>
              <a:ext uri="{FF2B5EF4-FFF2-40B4-BE49-F238E27FC236}">
                <a16:creationId xmlns:a16="http://schemas.microsoft.com/office/drawing/2014/main" id="{E56E4A71-3C99-4B02-5EC4-EAB4B04FA5D9}"/>
              </a:ext>
            </a:extLst>
          </p:cNvPr>
          <p:cNvSpPr>
            <a:spLocks noGrp="1"/>
          </p:cNvSpPr>
          <p:nvPr>
            <p:ph type="subTitle" idx="1"/>
          </p:nvPr>
        </p:nvSpPr>
        <p:spPr/>
        <p:txBody>
          <a:bodyPr/>
          <a:lstStyle/>
          <a:p>
            <a:r>
              <a:rPr lang="en-US" dirty="0"/>
              <a:t>Anuj Jhunjhunwala (348612)</a:t>
            </a:r>
            <a:endParaRPr lang="en-150" dirty="0"/>
          </a:p>
        </p:txBody>
      </p:sp>
      <p:pic>
        <p:nvPicPr>
          <p:cNvPr id="1026" name="Picture 2" descr="Azure has a new logo, but where do you download it? Here!">
            <a:extLst>
              <a:ext uri="{FF2B5EF4-FFF2-40B4-BE49-F238E27FC236}">
                <a16:creationId xmlns:a16="http://schemas.microsoft.com/office/drawing/2014/main" id="{3478D783-5F9A-F867-8890-787746CA7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687" y="3316711"/>
            <a:ext cx="590367" cy="590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58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B2B4-680A-38CA-CFDA-4CF6F77FE3AE}"/>
              </a:ext>
            </a:extLst>
          </p:cNvPr>
          <p:cNvSpPr>
            <a:spLocks noGrp="1"/>
          </p:cNvSpPr>
          <p:nvPr>
            <p:ph type="title"/>
          </p:nvPr>
        </p:nvSpPr>
        <p:spPr>
          <a:xfrm>
            <a:off x="3373515" y="2612624"/>
            <a:ext cx="3929848" cy="1632751"/>
          </a:xfrm>
        </p:spPr>
        <p:txBody>
          <a:bodyPr>
            <a:noAutofit/>
          </a:bodyPr>
          <a:lstStyle/>
          <a:p>
            <a:pPr algn="ctr"/>
            <a:r>
              <a:rPr lang="en-US" sz="9600" dirty="0"/>
              <a:t>WHY ?</a:t>
            </a:r>
            <a:endParaRPr lang="en-150" sz="9600" dirty="0"/>
          </a:p>
        </p:txBody>
      </p:sp>
    </p:spTree>
    <p:extLst>
      <p:ext uri="{BB962C8B-B14F-4D97-AF65-F5344CB8AC3E}">
        <p14:creationId xmlns:p14="http://schemas.microsoft.com/office/powerpoint/2010/main" val="275267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71E8E-F325-6C32-7569-492F5959BB91}"/>
              </a:ext>
            </a:extLst>
          </p:cNvPr>
          <p:cNvSpPr>
            <a:spLocks noGrp="1"/>
          </p:cNvSpPr>
          <p:nvPr>
            <p:ph type="title"/>
          </p:nvPr>
        </p:nvSpPr>
        <p:spPr>
          <a:xfrm>
            <a:off x="3071674" y="2612624"/>
            <a:ext cx="4151790" cy="1632751"/>
          </a:xfrm>
        </p:spPr>
        <p:txBody>
          <a:bodyPr>
            <a:noAutofit/>
          </a:bodyPr>
          <a:lstStyle/>
          <a:p>
            <a:pPr algn="ctr"/>
            <a:r>
              <a:rPr lang="en-US" sz="9600" dirty="0"/>
              <a:t>WHAT ?</a:t>
            </a:r>
            <a:endParaRPr lang="en-150" sz="9600" dirty="0"/>
          </a:p>
        </p:txBody>
      </p:sp>
    </p:spTree>
    <p:extLst>
      <p:ext uri="{BB962C8B-B14F-4D97-AF65-F5344CB8AC3E}">
        <p14:creationId xmlns:p14="http://schemas.microsoft.com/office/powerpoint/2010/main" val="89824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C343-45C2-E094-10F2-9B2469F08A18}"/>
              </a:ext>
            </a:extLst>
          </p:cNvPr>
          <p:cNvSpPr>
            <a:spLocks noGrp="1"/>
          </p:cNvSpPr>
          <p:nvPr>
            <p:ph type="title"/>
          </p:nvPr>
        </p:nvSpPr>
        <p:spPr/>
        <p:txBody>
          <a:bodyPr>
            <a:normAutofit/>
          </a:bodyPr>
          <a:lstStyle/>
          <a:p>
            <a:pPr algn="ctr"/>
            <a:r>
              <a:rPr lang="en-US" sz="4800" dirty="0"/>
              <a:t>Basic Idea of the Project</a:t>
            </a:r>
            <a:endParaRPr lang="en-150" sz="4800" dirty="0"/>
          </a:p>
        </p:txBody>
      </p:sp>
      <p:sp>
        <p:nvSpPr>
          <p:cNvPr id="3" name="Content Placeholder 2">
            <a:extLst>
              <a:ext uri="{FF2B5EF4-FFF2-40B4-BE49-F238E27FC236}">
                <a16:creationId xmlns:a16="http://schemas.microsoft.com/office/drawing/2014/main" id="{7D1C95E7-7131-E2EC-AA92-C448A2FBEF43}"/>
              </a:ext>
            </a:extLst>
          </p:cNvPr>
          <p:cNvSpPr>
            <a:spLocks noGrp="1"/>
          </p:cNvSpPr>
          <p:nvPr>
            <p:ph idx="1"/>
          </p:nvPr>
        </p:nvSpPr>
        <p:spPr>
          <a:xfrm>
            <a:off x="677334" y="1930400"/>
            <a:ext cx="8596668" cy="3880773"/>
          </a:xfrm>
        </p:spPr>
        <p:txBody>
          <a:bodyPr>
            <a:normAutofit/>
          </a:bodyPr>
          <a:lstStyle/>
          <a:p>
            <a:r>
              <a:rPr lang="en-US" dirty="0"/>
              <a:t>The source of my data for Pizza Sales would be the popular repository called Kaggle. (Link: https://www.kaggle.com/datasets/ulrikthygepedersen/pizza-place-sales)</a:t>
            </a:r>
          </a:p>
          <a:p>
            <a:r>
              <a:rPr lang="en-US" dirty="0"/>
              <a:t>The project involves extracting the data from </a:t>
            </a:r>
            <a:r>
              <a:rPr lang="en-US" dirty="0" err="1"/>
              <a:t>SQLServer</a:t>
            </a:r>
            <a:r>
              <a:rPr lang="en-US" dirty="0"/>
              <a:t> to Azure Data Factory and create a data pipeline to store it in Azure Blob Storage.</a:t>
            </a:r>
          </a:p>
          <a:p>
            <a:r>
              <a:rPr lang="en-US" dirty="0"/>
              <a:t>Then I used some transformation techniques on the data using Azure Databricks to format the data into a form suitable for my purpose of analyzing.</a:t>
            </a:r>
          </a:p>
          <a:p>
            <a:r>
              <a:rPr lang="en-US" dirty="0"/>
              <a:t>Next, I imported this transformed dataset to </a:t>
            </a:r>
            <a:r>
              <a:rPr lang="en-US" dirty="0" err="1"/>
              <a:t>PowerBI</a:t>
            </a:r>
            <a:r>
              <a:rPr lang="en-US" dirty="0"/>
              <a:t>, where I created a sample dashboard which could be fruitful to the clients.</a:t>
            </a:r>
          </a:p>
          <a:p>
            <a:endParaRPr lang="en-150" dirty="0"/>
          </a:p>
        </p:txBody>
      </p:sp>
    </p:spTree>
    <p:extLst>
      <p:ext uri="{BB962C8B-B14F-4D97-AF65-F5344CB8AC3E}">
        <p14:creationId xmlns:p14="http://schemas.microsoft.com/office/powerpoint/2010/main" val="101710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2AB5-52F8-750C-4C9D-BE90AEF7220F}"/>
              </a:ext>
            </a:extLst>
          </p:cNvPr>
          <p:cNvSpPr>
            <a:spLocks noGrp="1"/>
          </p:cNvSpPr>
          <p:nvPr>
            <p:ph type="title"/>
          </p:nvPr>
        </p:nvSpPr>
        <p:spPr/>
        <p:txBody>
          <a:bodyPr>
            <a:normAutofit/>
          </a:bodyPr>
          <a:lstStyle/>
          <a:p>
            <a:pPr algn="ctr"/>
            <a:r>
              <a:rPr lang="en-US" sz="4800" dirty="0"/>
              <a:t>Tools and Services </a:t>
            </a:r>
            <a:endParaRPr lang="en-150" sz="4800" dirty="0"/>
          </a:p>
        </p:txBody>
      </p:sp>
      <p:sp>
        <p:nvSpPr>
          <p:cNvPr id="3" name="Content Placeholder 2">
            <a:extLst>
              <a:ext uri="{FF2B5EF4-FFF2-40B4-BE49-F238E27FC236}">
                <a16:creationId xmlns:a16="http://schemas.microsoft.com/office/drawing/2014/main" id="{EB3EACA8-13E4-2C44-331B-98D42ECA57E8}"/>
              </a:ext>
            </a:extLst>
          </p:cNvPr>
          <p:cNvSpPr>
            <a:spLocks noGrp="1"/>
          </p:cNvSpPr>
          <p:nvPr>
            <p:ph idx="1"/>
          </p:nvPr>
        </p:nvSpPr>
        <p:spPr>
          <a:xfrm>
            <a:off x="677334" y="1930400"/>
            <a:ext cx="8596668" cy="3880773"/>
          </a:xfrm>
        </p:spPr>
        <p:txBody>
          <a:bodyPr>
            <a:normAutofit fontScale="85000" lnSpcReduction="20000"/>
          </a:bodyPr>
          <a:lstStyle/>
          <a:p>
            <a:r>
              <a:rPr lang="en-US" dirty="0"/>
              <a:t>Data Factory - Azure's cloud ETL service for scale-out serverless data integration and data transformation. It offers a code-free UI for intuitive authoring and single-pane-of-glass monitoring and management.</a:t>
            </a:r>
          </a:p>
          <a:p>
            <a:endParaRPr lang="en-US" dirty="0"/>
          </a:p>
          <a:p>
            <a:r>
              <a:rPr lang="en-US" dirty="0"/>
              <a:t>Azure Blob Storage - Capable of storing large quantities of structured, semi-structured, and unstructured data in their original file formats. Afterwards, it is convenient to use any tools like Databricks to process and analyze the data as per our business needs.</a:t>
            </a:r>
          </a:p>
          <a:p>
            <a:endParaRPr lang="en-US" dirty="0"/>
          </a:p>
          <a:p>
            <a:r>
              <a:rPr lang="en-US" dirty="0"/>
              <a:t>Databricks - Azure Databricks provides tools that help to connect the sources of data to one platform to process, store, share, analyze, model, and monetize datasets with solutions from BI to generative AI</a:t>
            </a:r>
          </a:p>
          <a:p>
            <a:endParaRPr lang="en-US" dirty="0"/>
          </a:p>
          <a:p>
            <a:r>
              <a:rPr lang="en-US" dirty="0" err="1"/>
              <a:t>PowerBI</a:t>
            </a:r>
            <a:r>
              <a:rPr lang="en-US" dirty="0"/>
              <a:t> - Power BI provides cloud-based BI services which contains data warehouse capabilities including data preparation, data mining, and interactive dashboards. In March 2016, Microsoft released an additional service called Power BI Embedded on its Azure cloud platform. So, this can be easily connected with Azure.</a:t>
            </a:r>
            <a:endParaRPr lang="en-150" dirty="0"/>
          </a:p>
        </p:txBody>
      </p:sp>
      <p:pic>
        <p:nvPicPr>
          <p:cNvPr id="4" name="Picture 3">
            <a:extLst>
              <a:ext uri="{FF2B5EF4-FFF2-40B4-BE49-F238E27FC236}">
                <a16:creationId xmlns:a16="http://schemas.microsoft.com/office/drawing/2014/main" id="{5B2AC7E9-9D49-C4FA-6F93-D19FC35DD7BE}"/>
              </a:ext>
            </a:extLst>
          </p:cNvPr>
          <p:cNvPicPr>
            <a:picLocks noChangeAspect="1"/>
          </p:cNvPicPr>
          <p:nvPr/>
        </p:nvPicPr>
        <p:blipFill rotWithShape="1">
          <a:blip r:embed="rId2">
            <a:extLst>
              <a:ext uri="{28A0092B-C50C-407E-A947-70E740481C1C}">
                <a14:useLocalDpi xmlns:a14="http://schemas.microsoft.com/office/drawing/2010/main" val="0"/>
              </a:ext>
            </a:extLst>
          </a:blip>
          <a:srcRect l="28846" t="18807" r="29227" b="16550"/>
          <a:stretch/>
        </p:blipFill>
        <p:spPr>
          <a:xfrm>
            <a:off x="9274002" y="1837677"/>
            <a:ext cx="923277" cy="781235"/>
          </a:xfrm>
          <a:prstGeom prst="rect">
            <a:avLst/>
          </a:prstGeom>
        </p:spPr>
      </p:pic>
      <p:pic>
        <p:nvPicPr>
          <p:cNvPr id="7" name="Picture 6">
            <a:extLst>
              <a:ext uri="{FF2B5EF4-FFF2-40B4-BE49-F238E27FC236}">
                <a16:creationId xmlns:a16="http://schemas.microsoft.com/office/drawing/2014/main" id="{8407FF16-0901-D9F8-4C1C-A9C39B751EEC}"/>
              </a:ext>
            </a:extLst>
          </p:cNvPr>
          <p:cNvPicPr>
            <a:picLocks noChangeAspect="1"/>
          </p:cNvPicPr>
          <p:nvPr/>
        </p:nvPicPr>
        <p:blipFill rotWithShape="1">
          <a:blip r:embed="rId3">
            <a:extLst>
              <a:ext uri="{28A0092B-C50C-407E-A947-70E740481C1C}">
                <a14:useLocalDpi xmlns:a14="http://schemas.microsoft.com/office/drawing/2010/main" val="0"/>
              </a:ext>
            </a:extLst>
          </a:blip>
          <a:srcRect l="33401" r="31529" b="41535"/>
          <a:stretch/>
        </p:blipFill>
        <p:spPr>
          <a:xfrm>
            <a:off x="9204257" y="3695553"/>
            <a:ext cx="1062768" cy="930161"/>
          </a:xfrm>
          <a:prstGeom prst="rect">
            <a:avLst/>
          </a:prstGeom>
        </p:spPr>
      </p:pic>
      <p:pic>
        <p:nvPicPr>
          <p:cNvPr id="8" name="Picture 7">
            <a:extLst>
              <a:ext uri="{FF2B5EF4-FFF2-40B4-BE49-F238E27FC236}">
                <a16:creationId xmlns:a16="http://schemas.microsoft.com/office/drawing/2014/main" id="{79F6C07E-117D-2061-7AAE-CF81A7F2E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257" y="4801842"/>
            <a:ext cx="1076729" cy="1076729"/>
          </a:xfrm>
          <a:prstGeom prst="rect">
            <a:avLst/>
          </a:prstGeom>
        </p:spPr>
      </p:pic>
      <p:pic>
        <p:nvPicPr>
          <p:cNvPr id="5" name="Picture 2" descr="Azure Blob Storage - LOGICMIND">
            <a:extLst>
              <a:ext uri="{FF2B5EF4-FFF2-40B4-BE49-F238E27FC236}">
                <a16:creationId xmlns:a16="http://schemas.microsoft.com/office/drawing/2014/main" id="{2680AFF6-02D5-34AC-D99E-3F433B7409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576" t="8596" r="30891" b="9873"/>
          <a:stretch/>
        </p:blipFill>
        <p:spPr bwMode="auto">
          <a:xfrm>
            <a:off x="9137171" y="2637613"/>
            <a:ext cx="1196937" cy="10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9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B9EA-9279-58B0-378A-C245C146332D}"/>
              </a:ext>
            </a:extLst>
          </p:cNvPr>
          <p:cNvSpPr>
            <a:spLocks noGrp="1"/>
          </p:cNvSpPr>
          <p:nvPr>
            <p:ph type="title"/>
          </p:nvPr>
        </p:nvSpPr>
        <p:spPr>
          <a:xfrm>
            <a:off x="677334" y="609600"/>
            <a:ext cx="8596668" cy="926237"/>
          </a:xfrm>
        </p:spPr>
        <p:txBody>
          <a:bodyPr>
            <a:normAutofit/>
          </a:bodyPr>
          <a:lstStyle/>
          <a:p>
            <a:pPr algn="ctr"/>
            <a:r>
              <a:rPr lang="en-US" sz="4800" dirty="0"/>
              <a:t>Flow of the Project</a:t>
            </a:r>
            <a:endParaRPr lang="en-150" sz="4800" dirty="0"/>
          </a:p>
        </p:txBody>
      </p:sp>
      <p:pic>
        <p:nvPicPr>
          <p:cNvPr id="7" name="Picture 6">
            <a:extLst>
              <a:ext uri="{FF2B5EF4-FFF2-40B4-BE49-F238E27FC236}">
                <a16:creationId xmlns:a16="http://schemas.microsoft.com/office/drawing/2014/main" id="{33A7ACBC-1CF5-E2D1-3CE3-474CE6CFF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95" y="2569166"/>
            <a:ext cx="2202072" cy="1208559"/>
          </a:xfrm>
          <a:prstGeom prst="rect">
            <a:avLst/>
          </a:prstGeom>
        </p:spPr>
      </p:pic>
      <p:pic>
        <p:nvPicPr>
          <p:cNvPr id="11" name="Picture 10">
            <a:extLst>
              <a:ext uri="{FF2B5EF4-FFF2-40B4-BE49-F238E27FC236}">
                <a16:creationId xmlns:a16="http://schemas.microsoft.com/office/drawing/2014/main" id="{C8887F0C-C9E2-84F9-DE2B-E24DD6409020}"/>
              </a:ext>
            </a:extLst>
          </p:cNvPr>
          <p:cNvPicPr>
            <a:picLocks noChangeAspect="1"/>
          </p:cNvPicPr>
          <p:nvPr/>
        </p:nvPicPr>
        <p:blipFill rotWithShape="1">
          <a:blip r:embed="rId3">
            <a:extLst>
              <a:ext uri="{28A0092B-C50C-407E-A947-70E740481C1C}">
                <a14:useLocalDpi xmlns:a14="http://schemas.microsoft.com/office/drawing/2010/main" val="0"/>
              </a:ext>
            </a:extLst>
          </a:blip>
          <a:srcRect l="33401" r="31529" b="41535"/>
          <a:stretch/>
        </p:blipFill>
        <p:spPr>
          <a:xfrm>
            <a:off x="6856500" y="4450527"/>
            <a:ext cx="1324101" cy="1158886"/>
          </a:xfrm>
          <a:prstGeom prst="rect">
            <a:avLst/>
          </a:prstGeom>
        </p:spPr>
      </p:pic>
      <p:cxnSp>
        <p:nvCxnSpPr>
          <p:cNvPr id="16" name="Straight Arrow Connector 15">
            <a:extLst>
              <a:ext uri="{FF2B5EF4-FFF2-40B4-BE49-F238E27FC236}">
                <a16:creationId xmlns:a16="http://schemas.microsoft.com/office/drawing/2014/main" id="{D0516217-3573-7E09-A16D-D95816811397}"/>
              </a:ext>
            </a:extLst>
          </p:cNvPr>
          <p:cNvCxnSpPr>
            <a:cxnSpLocks/>
            <a:stCxn id="8" idx="3"/>
            <a:endCxn id="7" idx="1"/>
          </p:cNvCxnSpPr>
          <p:nvPr/>
        </p:nvCxnSpPr>
        <p:spPr>
          <a:xfrm flipV="1">
            <a:off x="2398202" y="3173446"/>
            <a:ext cx="1298893" cy="1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948794-3D0E-3A84-49E2-C89B21E01481}"/>
              </a:ext>
            </a:extLst>
          </p:cNvPr>
          <p:cNvCxnSpPr>
            <a:cxnSpLocks/>
            <a:stCxn id="7" idx="3"/>
            <a:endCxn id="1026" idx="1"/>
          </p:cNvCxnSpPr>
          <p:nvPr/>
        </p:nvCxnSpPr>
        <p:spPr>
          <a:xfrm>
            <a:off x="5899167" y="3173446"/>
            <a:ext cx="1089108" cy="10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2B381A-F810-3962-B232-2DB3FDFE959A}"/>
              </a:ext>
            </a:extLst>
          </p:cNvPr>
          <p:cNvCxnSpPr>
            <a:cxnSpLocks/>
          </p:cNvCxnSpPr>
          <p:nvPr/>
        </p:nvCxnSpPr>
        <p:spPr>
          <a:xfrm flipH="1">
            <a:off x="5401793" y="5023356"/>
            <a:ext cx="1350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5A0B33B-676F-08AE-3BBD-7BED7A3B014B}"/>
              </a:ext>
            </a:extLst>
          </p:cNvPr>
          <p:cNvCxnSpPr>
            <a:cxnSpLocks/>
            <a:stCxn id="1026" idx="3"/>
            <a:endCxn id="11" idx="3"/>
          </p:cNvCxnSpPr>
          <p:nvPr/>
        </p:nvCxnSpPr>
        <p:spPr>
          <a:xfrm flipH="1">
            <a:off x="8180601" y="3184053"/>
            <a:ext cx="4611" cy="1845917"/>
          </a:xfrm>
          <a:prstGeom prst="bentConnector3">
            <a:avLst>
              <a:gd name="adj1" fmla="val -15932054"/>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7A1E494-A64D-06F2-7E73-AE9FF761AFF4}"/>
              </a:ext>
            </a:extLst>
          </p:cNvPr>
          <p:cNvSpPr txBox="1"/>
          <p:nvPr/>
        </p:nvSpPr>
        <p:spPr>
          <a:xfrm>
            <a:off x="1037143" y="2180014"/>
            <a:ext cx="1285929" cy="338554"/>
          </a:xfrm>
          <a:prstGeom prst="rect">
            <a:avLst/>
          </a:prstGeom>
          <a:noFill/>
        </p:spPr>
        <p:txBody>
          <a:bodyPr wrap="none" rtlCol="0">
            <a:spAutoFit/>
          </a:bodyPr>
          <a:lstStyle/>
          <a:p>
            <a:r>
              <a:rPr lang="en-US" sz="1600" dirty="0"/>
              <a:t>Data Source</a:t>
            </a:r>
            <a:endParaRPr lang="en-150" sz="1600" dirty="0"/>
          </a:p>
        </p:txBody>
      </p:sp>
      <p:sp>
        <p:nvSpPr>
          <p:cNvPr id="26" name="TextBox 25">
            <a:extLst>
              <a:ext uri="{FF2B5EF4-FFF2-40B4-BE49-F238E27FC236}">
                <a16:creationId xmlns:a16="http://schemas.microsoft.com/office/drawing/2014/main" id="{152E5996-F576-9B82-16C0-994B2F9DC32C}"/>
              </a:ext>
            </a:extLst>
          </p:cNvPr>
          <p:cNvSpPr txBox="1"/>
          <p:nvPr/>
        </p:nvSpPr>
        <p:spPr>
          <a:xfrm>
            <a:off x="3824947" y="2127500"/>
            <a:ext cx="1946367" cy="338554"/>
          </a:xfrm>
          <a:prstGeom prst="rect">
            <a:avLst/>
          </a:prstGeom>
          <a:noFill/>
        </p:spPr>
        <p:txBody>
          <a:bodyPr wrap="none" rtlCol="0">
            <a:spAutoFit/>
          </a:bodyPr>
          <a:lstStyle/>
          <a:p>
            <a:r>
              <a:rPr lang="en-US" sz="1600" dirty="0"/>
              <a:t>Azure Data Factory</a:t>
            </a:r>
            <a:endParaRPr lang="en-150" sz="1600" dirty="0"/>
          </a:p>
        </p:txBody>
      </p:sp>
      <p:sp>
        <p:nvSpPr>
          <p:cNvPr id="27" name="TextBox 26">
            <a:extLst>
              <a:ext uri="{FF2B5EF4-FFF2-40B4-BE49-F238E27FC236}">
                <a16:creationId xmlns:a16="http://schemas.microsoft.com/office/drawing/2014/main" id="{50B5B93A-5B5B-3B8F-8C90-91FDC5F3EA83}"/>
              </a:ext>
            </a:extLst>
          </p:cNvPr>
          <p:cNvSpPr txBox="1"/>
          <p:nvPr/>
        </p:nvSpPr>
        <p:spPr>
          <a:xfrm>
            <a:off x="6699529" y="2180014"/>
            <a:ext cx="1928734" cy="338554"/>
          </a:xfrm>
          <a:prstGeom prst="rect">
            <a:avLst/>
          </a:prstGeom>
          <a:noFill/>
        </p:spPr>
        <p:txBody>
          <a:bodyPr wrap="none" rtlCol="0">
            <a:spAutoFit/>
          </a:bodyPr>
          <a:lstStyle/>
          <a:p>
            <a:pPr algn="ctr"/>
            <a:r>
              <a:rPr lang="en-US" sz="1600" dirty="0"/>
              <a:t>Azure Blob Storage</a:t>
            </a:r>
            <a:endParaRPr lang="en-150" sz="1600" dirty="0"/>
          </a:p>
        </p:txBody>
      </p:sp>
      <p:sp>
        <p:nvSpPr>
          <p:cNvPr id="52" name="TextBox 51">
            <a:extLst>
              <a:ext uri="{FF2B5EF4-FFF2-40B4-BE49-F238E27FC236}">
                <a16:creationId xmlns:a16="http://schemas.microsoft.com/office/drawing/2014/main" id="{DC1FA71E-383A-473D-DC1E-1143C0CE272D}"/>
              </a:ext>
            </a:extLst>
          </p:cNvPr>
          <p:cNvSpPr txBox="1"/>
          <p:nvPr/>
        </p:nvSpPr>
        <p:spPr>
          <a:xfrm>
            <a:off x="4274580" y="5585483"/>
            <a:ext cx="1007392" cy="369332"/>
          </a:xfrm>
          <a:prstGeom prst="rect">
            <a:avLst/>
          </a:prstGeom>
          <a:noFill/>
        </p:spPr>
        <p:txBody>
          <a:bodyPr wrap="none" rtlCol="0">
            <a:spAutoFit/>
          </a:bodyPr>
          <a:lstStyle/>
          <a:p>
            <a:r>
              <a:rPr lang="en-US" dirty="0" err="1"/>
              <a:t>PowerBI</a:t>
            </a:r>
            <a:endParaRPr lang="en-150" dirty="0"/>
          </a:p>
        </p:txBody>
      </p:sp>
      <p:sp>
        <p:nvSpPr>
          <p:cNvPr id="53" name="TextBox 52">
            <a:extLst>
              <a:ext uri="{FF2B5EF4-FFF2-40B4-BE49-F238E27FC236}">
                <a16:creationId xmlns:a16="http://schemas.microsoft.com/office/drawing/2014/main" id="{5DE93A1A-1E55-8740-983C-6D12366DB5F0}"/>
              </a:ext>
            </a:extLst>
          </p:cNvPr>
          <p:cNvSpPr txBox="1"/>
          <p:nvPr/>
        </p:nvSpPr>
        <p:spPr>
          <a:xfrm>
            <a:off x="6851889" y="5539698"/>
            <a:ext cx="1268296" cy="646331"/>
          </a:xfrm>
          <a:prstGeom prst="rect">
            <a:avLst/>
          </a:prstGeom>
          <a:noFill/>
        </p:spPr>
        <p:txBody>
          <a:bodyPr wrap="none" rtlCol="0">
            <a:spAutoFit/>
          </a:bodyPr>
          <a:lstStyle/>
          <a:p>
            <a:pPr algn="ctr"/>
            <a:r>
              <a:rPr lang="en-US" dirty="0"/>
              <a:t>Azure </a:t>
            </a:r>
          </a:p>
          <a:p>
            <a:pPr algn="ctr"/>
            <a:r>
              <a:rPr lang="en-US" dirty="0"/>
              <a:t>Databricks</a:t>
            </a:r>
            <a:endParaRPr lang="en-150" dirty="0"/>
          </a:p>
        </p:txBody>
      </p:sp>
      <p:pic>
        <p:nvPicPr>
          <p:cNvPr id="4" name="Picture 3">
            <a:extLst>
              <a:ext uri="{FF2B5EF4-FFF2-40B4-BE49-F238E27FC236}">
                <a16:creationId xmlns:a16="http://schemas.microsoft.com/office/drawing/2014/main" id="{25FFDFFE-B0EC-8D6C-CEFE-E310C71B9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1598" y="4335216"/>
            <a:ext cx="1153357" cy="1153357"/>
          </a:xfrm>
          <a:prstGeom prst="rect">
            <a:avLst/>
          </a:prstGeom>
        </p:spPr>
      </p:pic>
      <p:pic>
        <p:nvPicPr>
          <p:cNvPr id="8" name="Picture 7">
            <a:extLst>
              <a:ext uri="{FF2B5EF4-FFF2-40B4-BE49-F238E27FC236}">
                <a16:creationId xmlns:a16="http://schemas.microsoft.com/office/drawing/2014/main" id="{2E3C0485-0DF3-E58C-C050-4810673DF3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015" y="2728221"/>
            <a:ext cx="1436187" cy="925543"/>
          </a:xfrm>
          <a:prstGeom prst="rect">
            <a:avLst/>
          </a:prstGeom>
        </p:spPr>
      </p:pic>
      <p:pic>
        <p:nvPicPr>
          <p:cNvPr id="1026" name="Picture 2" descr="Azure Blob Storage - LOGICMIND">
            <a:extLst>
              <a:ext uri="{FF2B5EF4-FFF2-40B4-BE49-F238E27FC236}">
                <a16:creationId xmlns:a16="http://schemas.microsoft.com/office/drawing/2014/main" id="{E443986A-F588-D90F-9077-AF68ACFC3FA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576" t="8596" r="30891" b="9873"/>
          <a:stretch/>
        </p:blipFill>
        <p:spPr bwMode="auto">
          <a:xfrm>
            <a:off x="6988275" y="2682776"/>
            <a:ext cx="1196937" cy="10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3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6649-26DE-430A-FF15-835F9F19D97D}"/>
              </a:ext>
            </a:extLst>
          </p:cNvPr>
          <p:cNvSpPr>
            <a:spLocks noGrp="1"/>
          </p:cNvSpPr>
          <p:nvPr>
            <p:ph type="title"/>
          </p:nvPr>
        </p:nvSpPr>
        <p:spPr>
          <a:xfrm>
            <a:off x="721723" y="2633709"/>
            <a:ext cx="8596668" cy="1320800"/>
          </a:xfrm>
        </p:spPr>
        <p:txBody>
          <a:bodyPr>
            <a:normAutofit/>
          </a:bodyPr>
          <a:lstStyle/>
          <a:p>
            <a:pPr algn="ctr"/>
            <a:r>
              <a:rPr lang="en-US" sz="6000" dirty="0"/>
              <a:t>Thank you!</a:t>
            </a:r>
            <a:endParaRPr lang="en-150" sz="6000" dirty="0"/>
          </a:p>
        </p:txBody>
      </p:sp>
    </p:spTree>
    <p:extLst>
      <p:ext uri="{BB962C8B-B14F-4D97-AF65-F5344CB8AC3E}">
        <p14:creationId xmlns:p14="http://schemas.microsoft.com/office/powerpoint/2010/main" val="13838353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197</TotalTime>
  <Words>316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Pizza Sales Data Analytics using    zure</vt:lpstr>
      <vt:lpstr>WHY ?</vt:lpstr>
      <vt:lpstr>WHAT ?</vt:lpstr>
      <vt:lpstr>Basic Idea of the Project</vt:lpstr>
      <vt:lpstr>Tools and Services </vt:lpstr>
      <vt:lpstr>Flow of the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Tokyo Olympics Data Analytics using Azure</dc:title>
  <dc:creator>Anuj Jhunjhunwala</dc:creator>
  <cp:lastModifiedBy>Anuj Jhunjhunwala</cp:lastModifiedBy>
  <cp:revision>9</cp:revision>
  <dcterms:created xsi:type="dcterms:W3CDTF">2023-12-15T14:04:37Z</dcterms:created>
  <dcterms:modified xsi:type="dcterms:W3CDTF">2024-01-15T09:26:07Z</dcterms:modified>
</cp:coreProperties>
</file>