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7" r:id="rId2"/>
    <p:sldId id="258" r:id="rId3"/>
    <p:sldId id="259" r:id="rId4"/>
    <p:sldId id="260" r:id="rId5"/>
    <p:sldId id="261" r:id="rId6"/>
    <p:sldId id="277" r:id="rId7"/>
    <p:sldId id="262" r:id="rId8"/>
    <p:sldId id="265" r:id="rId9"/>
    <p:sldId id="266" r:id="rId10"/>
    <p:sldId id="263" r:id="rId11"/>
    <p:sldId id="267" r:id="rId12"/>
    <p:sldId id="270" r:id="rId13"/>
    <p:sldId id="271" r:id="rId14"/>
    <p:sldId id="276" r:id="rId15"/>
    <p:sldId id="264"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6/9/2021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37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8636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901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2349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06419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9485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9016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771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47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14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81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418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97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20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62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11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292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6/9/2021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8212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p:txBody>
          <a:bodyPr>
            <a:noAutofit/>
          </a:bodyPr>
          <a:lstStyle/>
          <a:p>
            <a:r>
              <a:rPr lang="en-US" sz="4400" dirty="0"/>
              <a:t>Automated Image Captioning using Neural Networks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692398" y="3968315"/>
            <a:ext cx="6815669" cy="1320802"/>
          </a:xfrm>
        </p:spPr>
        <p:txBody>
          <a:bodyPr>
            <a:normAutofit fontScale="92500" lnSpcReduction="10000"/>
          </a:bodyPr>
          <a:lstStyle/>
          <a:p>
            <a:r>
              <a:rPr lang="en-US" dirty="0">
                <a:solidFill>
                  <a:schemeClr val="tx1">
                    <a:lumMod val="85000"/>
                    <a:lumOff val="15000"/>
                  </a:schemeClr>
                </a:solidFill>
              </a:rPr>
              <a:t>Anuj Jhunjhunwala</a:t>
            </a:r>
          </a:p>
          <a:p>
            <a:r>
              <a:rPr lang="en-US" sz="2400" dirty="0">
                <a:solidFill>
                  <a:schemeClr val="tx1">
                    <a:lumMod val="85000"/>
                    <a:lumOff val="15000"/>
                  </a:schemeClr>
                </a:solidFill>
              </a:rPr>
              <a:t>17BCE2149</a:t>
            </a:r>
          </a:p>
          <a:p>
            <a:r>
              <a:rPr lang="en-US" sz="2400" dirty="0">
                <a:solidFill>
                  <a:schemeClr val="tx1">
                    <a:lumMod val="85000"/>
                    <a:lumOff val="15000"/>
                  </a:schemeClr>
                </a:solidFill>
              </a:rPr>
              <a:t>Guide – Prof. Delhi Babu R.</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16234-A3F3-47E5-A0A1-BF18D1637CF2}"/>
              </a:ext>
            </a:extLst>
          </p:cNvPr>
          <p:cNvPicPr>
            <a:picLocks noChangeAspect="1"/>
          </p:cNvPicPr>
          <p:nvPr/>
        </p:nvPicPr>
        <p:blipFill>
          <a:blip r:embed="rId2"/>
          <a:stretch>
            <a:fillRect/>
          </a:stretch>
        </p:blipFill>
        <p:spPr>
          <a:xfrm>
            <a:off x="2047875" y="621437"/>
            <a:ext cx="8418898" cy="5601810"/>
          </a:xfrm>
          <a:prstGeom prst="rect">
            <a:avLst/>
          </a:prstGeom>
        </p:spPr>
      </p:pic>
    </p:spTree>
    <p:extLst>
      <p:ext uri="{BB962C8B-B14F-4D97-AF65-F5344CB8AC3E}">
        <p14:creationId xmlns:p14="http://schemas.microsoft.com/office/powerpoint/2010/main" val="156932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6B8F2-06A3-425D-8B5A-4BBC38F44D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6924" y="683580"/>
            <a:ext cx="10294249" cy="5442011"/>
          </a:xfrm>
          <a:prstGeom prst="rect">
            <a:avLst/>
          </a:prstGeom>
          <a:noFill/>
          <a:ln>
            <a:noFill/>
          </a:ln>
        </p:spPr>
      </p:pic>
    </p:spTree>
    <p:extLst>
      <p:ext uri="{BB962C8B-B14F-4D97-AF65-F5344CB8AC3E}">
        <p14:creationId xmlns:p14="http://schemas.microsoft.com/office/powerpoint/2010/main" val="5041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A49BD-E9D1-4A01-A2C3-B6372B46D2AD}"/>
              </a:ext>
            </a:extLst>
          </p:cNvPr>
          <p:cNvSpPr txBox="1"/>
          <p:nvPr/>
        </p:nvSpPr>
        <p:spPr>
          <a:xfrm>
            <a:off x="962526" y="1071175"/>
            <a:ext cx="10347158" cy="4092274"/>
          </a:xfrm>
          <a:prstGeom prst="rect">
            <a:avLst/>
          </a:prstGeom>
          <a:noFill/>
        </p:spPr>
        <p:txBody>
          <a:bodyPr wrap="square" rtlCol="0">
            <a:spAutoFit/>
          </a:bodyPr>
          <a:lstStyle/>
          <a:p>
            <a:pPr algn="ct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BLEU (Bilingual Evaluation Understudy) Score – This is an algorithm used to evaluate the quality of machine translated text. This is used because it is language independent, easy to compute and understand and it lies between 0 and 1. It is directly proportional. </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How is it calculated?</a:t>
            </a:r>
          </a:p>
          <a:p>
            <a:endParaRPr lang="en-US"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cs typeface="Times New Roman" panose="02020603050405020304" pitchFamily="18" charset="0"/>
              </a:rPr>
              <a:t>predicted caption= “the weather is good”</a:t>
            </a:r>
          </a:p>
          <a:p>
            <a:pPr algn="l"/>
            <a:r>
              <a:rPr lang="en-US" dirty="0">
                <a:latin typeface="Times New Roman" panose="02020603050405020304" pitchFamily="18" charset="0"/>
                <a:cs typeface="Times New Roman" panose="02020603050405020304" pitchFamily="18" charset="0"/>
              </a:rPr>
              <a:t>references:</a:t>
            </a:r>
          </a:p>
          <a:p>
            <a:pPr algn="l">
              <a:buFont typeface="+mj-lt"/>
              <a:buAutoNum type="arabicPeriod"/>
            </a:pPr>
            <a:r>
              <a:rPr lang="en-US" dirty="0">
                <a:latin typeface="Times New Roman" panose="02020603050405020304" pitchFamily="18" charset="0"/>
                <a:cs typeface="Times New Roman" panose="02020603050405020304" pitchFamily="18" charset="0"/>
              </a:rPr>
              <a:t>the sky is clear</a:t>
            </a:r>
          </a:p>
          <a:p>
            <a:pPr algn="l">
              <a:buFont typeface="+mj-lt"/>
              <a:buAutoNum type="arabicPeriod"/>
            </a:pPr>
            <a:r>
              <a:rPr lang="en-US" dirty="0">
                <a:latin typeface="Times New Roman" panose="02020603050405020304" pitchFamily="18" charset="0"/>
                <a:cs typeface="Times New Roman" panose="02020603050405020304" pitchFamily="18" charset="0"/>
              </a:rPr>
              <a:t>the weather is extremely good</a:t>
            </a:r>
          </a:p>
          <a:p>
            <a:br>
              <a:rPr lang="en-US" sz="1800" dirty="0">
                <a:effectLst/>
                <a:latin typeface="Times New Roman" panose="02020603050405020304" pitchFamily="18" charset="0"/>
                <a:ea typeface="Calibri" panose="020F0502020204030204" pitchFamily="34" charset="0"/>
              </a:rPr>
            </a:br>
            <a:endParaRPr lang="en-IN" dirty="0"/>
          </a:p>
        </p:txBody>
      </p:sp>
      <p:pic>
        <p:nvPicPr>
          <p:cNvPr id="4" name="Picture 3">
            <a:extLst>
              <a:ext uri="{FF2B5EF4-FFF2-40B4-BE49-F238E27FC236}">
                <a16:creationId xmlns:a16="http://schemas.microsoft.com/office/drawing/2014/main" id="{C9EEBE78-0D02-44C3-8945-5158196A9AE3}"/>
              </a:ext>
            </a:extLst>
          </p:cNvPr>
          <p:cNvPicPr>
            <a:picLocks noChangeAspect="1"/>
          </p:cNvPicPr>
          <p:nvPr/>
        </p:nvPicPr>
        <p:blipFill>
          <a:blip r:embed="rId2"/>
          <a:stretch>
            <a:fillRect/>
          </a:stretch>
        </p:blipFill>
        <p:spPr>
          <a:xfrm>
            <a:off x="4878305" y="2978065"/>
            <a:ext cx="6672012" cy="3119063"/>
          </a:xfrm>
          <a:prstGeom prst="rect">
            <a:avLst/>
          </a:prstGeom>
        </p:spPr>
      </p:pic>
    </p:spTree>
    <p:extLst>
      <p:ext uri="{BB962C8B-B14F-4D97-AF65-F5344CB8AC3E}">
        <p14:creationId xmlns:p14="http://schemas.microsoft.com/office/powerpoint/2010/main" val="123063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814034-7BD2-4A70-B1F6-F6E078E6D324}"/>
              </a:ext>
            </a:extLst>
          </p:cNvPr>
          <p:cNvPicPr>
            <a:picLocks noChangeAspect="1"/>
          </p:cNvPicPr>
          <p:nvPr/>
        </p:nvPicPr>
        <p:blipFill>
          <a:blip r:embed="rId2"/>
          <a:stretch>
            <a:fillRect/>
          </a:stretch>
        </p:blipFill>
        <p:spPr>
          <a:xfrm>
            <a:off x="4264195" y="725982"/>
            <a:ext cx="3130904" cy="2315484"/>
          </a:xfrm>
          <a:prstGeom prst="rect">
            <a:avLst/>
          </a:prstGeom>
        </p:spPr>
      </p:pic>
      <p:pic>
        <p:nvPicPr>
          <p:cNvPr id="7" name="Picture 6">
            <a:extLst>
              <a:ext uri="{FF2B5EF4-FFF2-40B4-BE49-F238E27FC236}">
                <a16:creationId xmlns:a16="http://schemas.microsoft.com/office/drawing/2014/main" id="{EF3A5D47-A540-4FAD-997F-DD728B2ACB9F}"/>
              </a:ext>
            </a:extLst>
          </p:cNvPr>
          <p:cNvPicPr>
            <a:picLocks noChangeAspect="1"/>
          </p:cNvPicPr>
          <p:nvPr/>
        </p:nvPicPr>
        <p:blipFill>
          <a:blip r:embed="rId3"/>
          <a:stretch>
            <a:fillRect/>
          </a:stretch>
        </p:blipFill>
        <p:spPr>
          <a:xfrm>
            <a:off x="7600256" y="921381"/>
            <a:ext cx="3130905" cy="1950518"/>
          </a:xfrm>
          <a:prstGeom prst="rect">
            <a:avLst/>
          </a:prstGeom>
        </p:spPr>
      </p:pic>
      <p:pic>
        <p:nvPicPr>
          <p:cNvPr id="11" name="Picture 10">
            <a:extLst>
              <a:ext uri="{FF2B5EF4-FFF2-40B4-BE49-F238E27FC236}">
                <a16:creationId xmlns:a16="http://schemas.microsoft.com/office/drawing/2014/main" id="{1A5341E7-D42B-43DB-919E-81D049517F90}"/>
              </a:ext>
            </a:extLst>
          </p:cNvPr>
          <p:cNvPicPr>
            <a:picLocks noChangeAspect="1"/>
          </p:cNvPicPr>
          <p:nvPr/>
        </p:nvPicPr>
        <p:blipFill>
          <a:blip r:embed="rId4"/>
          <a:stretch>
            <a:fillRect/>
          </a:stretch>
        </p:blipFill>
        <p:spPr>
          <a:xfrm>
            <a:off x="6540348" y="3227140"/>
            <a:ext cx="3411984" cy="2630735"/>
          </a:xfrm>
          <a:prstGeom prst="rect">
            <a:avLst/>
          </a:prstGeom>
        </p:spPr>
      </p:pic>
      <p:pic>
        <p:nvPicPr>
          <p:cNvPr id="4" name="Picture 3">
            <a:extLst>
              <a:ext uri="{FF2B5EF4-FFF2-40B4-BE49-F238E27FC236}">
                <a16:creationId xmlns:a16="http://schemas.microsoft.com/office/drawing/2014/main" id="{F4666FD3-1B73-4236-83AC-967C3CD48B4E}"/>
              </a:ext>
            </a:extLst>
          </p:cNvPr>
          <p:cNvPicPr>
            <a:picLocks noChangeAspect="1"/>
          </p:cNvPicPr>
          <p:nvPr/>
        </p:nvPicPr>
        <p:blipFill>
          <a:blip r:embed="rId5"/>
          <a:stretch>
            <a:fillRect/>
          </a:stretch>
        </p:blipFill>
        <p:spPr>
          <a:xfrm>
            <a:off x="1201538" y="1107891"/>
            <a:ext cx="2857500" cy="1933575"/>
          </a:xfrm>
          <a:prstGeom prst="rect">
            <a:avLst/>
          </a:prstGeom>
        </p:spPr>
      </p:pic>
      <p:pic>
        <p:nvPicPr>
          <p:cNvPr id="8" name="Picture 7">
            <a:extLst>
              <a:ext uri="{FF2B5EF4-FFF2-40B4-BE49-F238E27FC236}">
                <a16:creationId xmlns:a16="http://schemas.microsoft.com/office/drawing/2014/main" id="{F4EAE711-4E2C-4EA7-A7CB-C6EA25F52DB6}"/>
              </a:ext>
            </a:extLst>
          </p:cNvPr>
          <p:cNvPicPr>
            <a:picLocks noChangeAspect="1"/>
          </p:cNvPicPr>
          <p:nvPr/>
        </p:nvPicPr>
        <p:blipFill>
          <a:blip r:embed="rId6"/>
          <a:stretch>
            <a:fillRect/>
          </a:stretch>
        </p:blipFill>
        <p:spPr>
          <a:xfrm>
            <a:off x="1439663" y="3475707"/>
            <a:ext cx="3741937" cy="2507998"/>
          </a:xfrm>
          <a:prstGeom prst="rect">
            <a:avLst/>
          </a:prstGeom>
        </p:spPr>
      </p:pic>
    </p:spTree>
    <p:extLst>
      <p:ext uri="{BB962C8B-B14F-4D97-AF65-F5344CB8AC3E}">
        <p14:creationId xmlns:p14="http://schemas.microsoft.com/office/powerpoint/2010/main" val="28207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47CD0-5420-4600-98FF-EDE005310AFE}"/>
              </a:ext>
            </a:extLst>
          </p:cNvPr>
          <p:cNvSpPr txBox="1"/>
          <p:nvPr/>
        </p:nvSpPr>
        <p:spPr>
          <a:xfrm>
            <a:off x="3240350" y="958787"/>
            <a:ext cx="5498172" cy="523220"/>
          </a:xfrm>
          <a:prstGeom prst="rect">
            <a:avLst/>
          </a:prstGeom>
          <a:noFill/>
        </p:spPr>
        <p:txBody>
          <a:bodyPr wrap="none" rtlCol="0">
            <a:spAutoFit/>
          </a:bodyPr>
          <a:lstStyle/>
          <a:p>
            <a:r>
              <a:rPr lang="en-US" sz="2800" dirty="0"/>
              <a:t>Conclusion and Future Developments</a:t>
            </a:r>
            <a:endParaRPr lang="en-IN" sz="2800" dirty="0"/>
          </a:p>
        </p:txBody>
      </p:sp>
      <p:sp>
        <p:nvSpPr>
          <p:cNvPr id="4" name="TextBox 3">
            <a:extLst>
              <a:ext uri="{FF2B5EF4-FFF2-40B4-BE49-F238E27FC236}">
                <a16:creationId xmlns:a16="http://schemas.microsoft.com/office/drawing/2014/main" id="{9D52F62D-7C90-4681-A6D7-CFFF8AC80C02}"/>
              </a:ext>
            </a:extLst>
          </p:cNvPr>
          <p:cNvSpPr txBox="1"/>
          <p:nvPr/>
        </p:nvSpPr>
        <p:spPr>
          <a:xfrm>
            <a:off x="946419" y="1606299"/>
            <a:ext cx="10299162" cy="4197559"/>
          </a:xfrm>
          <a:prstGeom prst="rect">
            <a:avLst/>
          </a:prstGeom>
          <a:noFill/>
        </p:spPr>
        <p:txBody>
          <a:bodyPr wrap="square" rtlCol="0">
            <a:spAutoFit/>
          </a:bodyPr>
          <a:lstStyle/>
          <a:p>
            <a:pPr algn="l">
              <a:lnSpc>
                <a:spcPct val="150000"/>
              </a:lnSpc>
            </a:pPr>
            <a:r>
              <a:rPr lang="en-US" dirty="0">
                <a:solidFill>
                  <a:srgbClr val="000000"/>
                </a:solidFill>
                <a:latin typeface="Times New Roman" panose="02020603050405020304" pitchFamily="18" charset="0"/>
                <a:cs typeface="Times New Roman" panose="02020603050405020304" pitchFamily="18" charset="0"/>
              </a:rPr>
              <a:t>The</a:t>
            </a:r>
            <a:r>
              <a:rPr lang="en-US" b="0" i="0" u="none" strike="noStrike" baseline="0" dirty="0">
                <a:solidFill>
                  <a:srgbClr val="000000"/>
                </a:solidFill>
                <a:latin typeface="Times New Roman" panose="02020603050405020304" pitchFamily="18" charset="0"/>
                <a:cs typeface="Times New Roman" panose="02020603050405020304" pitchFamily="18" charset="0"/>
              </a:rPr>
              <a:t> neural network system is capable of viewing an image and generating a reasonable representation in English depending on the words in its dictionary generated on the basis of tokens in the captions of train images. The purpose of the model is to maximize the likelihood of the sentence given the image. Experimenting the model with Flickr8K dataset shows decent results. I have assumed accuracy of the model </a:t>
            </a:r>
            <a:r>
              <a:rPr lang="en-US" dirty="0">
                <a:solidFill>
                  <a:srgbClr val="000000"/>
                </a:solidFill>
                <a:latin typeface="Times New Roman" panose="02020603050405020304" pitchFamily="18" charset="0"/>
                <a:cs typeface="Times New Roman" panose="02020603050405020304" pitchFamily="18" charset="0"/>
              </a:rPr>
              <a:t>to be</a:t>
            </a:r>
            <a:r>
              <a:rPr lang="en-US" b="0" i="0" u="none" strike="noStrike" baseline="0" dirty="0">
                <a:solidFill>
                  <a:srgbClr val="000000"/>
                </a:solidFill>
                <a:latin typeface="Times New Roman" panose="02020603050405020304" pitchFamily="18" charset="0"/>
                <a:cs typeface="Times New Roman" panose="02020603050405020304" pitchFamily="18" charset="0"/>
              </a:rPr>
              <a:t> about 75-80% according to the results. The accuracy can be increased if the same model is worked upon a bigger dataset such Flickr30k and MS COCO dataset .</a:t>
            </a:r>
            <a:endParaRPr lang="en-US" b="0" i="0" dirty="0">
              <a:solidFill>
                <a:srgbClr val="292929"/>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292929"/>
                </a:solidFill>
                <a:effectLst/>
                <a:latin typeface="Times New Roman" panose="02020603050405020304" pitchFamily="18" charset="0"/>
                <a:cs typeface="Times New Roman" panose="02020603050405020304" pitchFamily="18" charset="0"/>
              </a:rPr>
              <a:t>Some improvements that can be made in future would be:</a:t>
            </a:r>
          </a:p>
          <a:p>
            <a:pPr algn="l">
              <a:lnSpc>
                <a:spcPct val="150000"/>
              </a:lnSpc>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Using a </a:t>
            </a:r>
            <a:r>
              <a:rPr lang="en-US" b="1" i="0" dirty="0">
                <a:solidFill>
                  <a:srgbClr val="292929"/>
                </a:solidFill>
                <a:effectLst/>
                <a:latin typeface="Times New Roman" panose="02020603050405020304" pitchFamily="18" charset="0"/>
                <a:cs typeface="Times New Roman" panose="02020603050405020304" pitchFamily="18" charset="0"/>
              </a:rPr>
              <a:t>larger </a:t>
            </a:r>
            <a:r>
              <a:rPr lang="en-US" b="0" i="0" dirty="0">
                <a:solidFill>
                  <a:srgbClr val="292929"/>
                </a:solidFill>
                <a:effectLst/>
                <a:latin typeface="Times New Roman" panose="02020603050405020304" pitchFamily="18" charset="0"/>
                <a:cs typeface="Times New Roman" panose="02020603050405020304" pitchFamily="18" charset="0"/>
              </a:rPr>
              <a:t>dataset.</a:t>
            </a:r>
          </a:p>
          <a:p>
            <a:pPr algn="l">
              <a:lnSpc>
                <a:spcPct val="150000"/>
              </a:lnSpc>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Changing the model architecture, e.g. include an </a:t>
            </a:r>
            <a:r>
              <a:rPr lang="en-US" b="1" i="0" dirty="0">
                <a:solidFill>
                  <a:srgbClr val="292929"/>
                </a:solidFill>
                <a:effectLst/>
                <a:latin typeface="Times New Roman" panose="02020603050405020304" pitchFamily="18" charset="0"/>
                <a:cs typeface="Times New Roman" panose="02020603050405020304" pitchFamily="18" charset="0"/>
              </a:rPr>
              <a:t>attention </a:t>
            </a:r>
            <a:r>
              <a:rPr lang="en-US" b="0" i="0" dirty="0">
                <a:solidFill>
                  <a:srgbClr val="292929"/>
                </a:solidFill>
                <a:effectLst/>
                <a:latin typeface="Times New Roman" panose="02020603050405020304" pitchFamily="18" charset="0"/>
                <a:cs typeface="Times New Roman" panose="02020603050405020304" pitchFamily="18" charset="0"/>
              </a:rPr>
              <a:t>module.</a:t>
            </a:r>
          </a:p>
          <a:p>
            <a:pPr algn="l">
              <a:lnSpc>
                <a:spcPct val="150000"/>
              </a:lnSpc>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Doing more </a:t>
            </a:r>
            <a:r>
              <a:rPr lang="en-US" b="1" i="0" dirty="0">
                <a:solidFill>
                  <a:srgbClr val="292929"/>
                </a:solidFill>
                <a:effectLst/>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23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F71E6-7D21-4178-92E7-685831F0BEBF}"/>
              </a:ext>
            </a:extLst>
          </p:cNvPr>
          <p:cNvSpPr txBox="1"/>
          <p:nvPr/>
        </p:nvSpPr>
        <p:spPr>
          <a:xfrm>
            <a:off x="843380" y="621436"/>
            <a:ext cx="10377996" cy="5786199"/>
          </a:xfrm>
          <a:prstGeom prst="rect">
            <a:avLst/>
          </a:prstGeom>
          <a:noFill/>
        </p:spPr>
        <p:txBody>
          <a:bodyPr wrap="square" rtlCol="0">
            <a:spAutoFit/>
          </a:bodyPr>
          <a:lstStyle/>
          <a:p>
            <a:pPr algn="ctr"/>
            <a:r>
              <a:rPr lang="en-IN" sz="2800" b="1" i="0" u="none" strike="noStrike" baseline="0" dirty="0">
                <a:solidFill>
                  <a:srgbClr val="000000"/>
                </a:solidFill>
                <a:latin typeface="Times New Roman" panose="02020603050405020304" pitchFamily="18" charset="0"/>
              </a:rPr>
              <a:t>References</a:t>
            </a:r>
            <a:endParaRPr lang="en-IN" b="1"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212121"/>
                </a:solidFill>
                <a:latin typeface="Times New Roman" panose="02020603050405020304" pitchFamily="18" charset="0"/>
              </a:rPr>
              <a:t>Wang, E. K., Zhang, X., Wang, F., Wu, T. Y., &amp; Chen, C. M. (2019). Multilayer dense attention model for image caption. </a:t>
            </a:r>
            <a:r>
              <a:rPr lang="en-US" sz="1800" b="0" i="1" u="none" strike="noStrike" baseline="0" dirty="0">
                <a:solidFill>
                  <a:srgbClr val="212121"/>
                </a:solidFill>
                <a:latin typeface="Times New Roman" panose="02020603050405020304" pitchFamily="18" charset="0"/>
              </a:rPr>
              <a:t>IEEE Access</a:t>
            </a:r>
            <a:r>
              <a:rPr lang="en-US" sz="1800" b="0" i="0" u="none" strike="noStrike" baseline="0" dirty="0">
                <a:solidFill>
                  <a:srgbClr val="212121"/>
                </a:solidFill>
                <a:latin typeface="Times New Roman" panose="02020603050405020304" pitchFamily="18" charset="0"/>
              </a:rPr>
              <a:t>, </a:t>
            </a:r>
            <a:r>
              <a:rPr lang="en-US" sz="1800" b="0" i="1" u="none" strike="noStrike" baseline="0" dirty="0">
                <a:solidFill>
                  <a:srgbClr val="212121"/>
                </a:solidFill>
                <a:latin typeface="Times New Roman" panose="02020603050405020304" pitchFamily="18" charset="0"/>
              </a:rPr>
              <a:t>7</a:t>
            </a:r>
            <a:r>
              <a:rPr lang="en-US" sz="1800" b="0" i="0" u="none" strike="noStrike" baseline="0" dirty="0">
                <a:solidFill>
                  <a:srgbClr val="212121"/>
                </a:solidFill>
                <a:latin typeface="Times New Roman" panose="02020603050405020304" pitchFamily="18" charset="0"/>
              </a:rPr>
              <a:t>, 66358-66368.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212121"/>
                </a:solidFill>
                <a:latin typeface="Times New Roman" panose="02020603050405020304" pitchFamily="18" charset="0"/>
              </a:rPr>
              <a:t>Gupta, N., &amp; Jalal, A. S. (2019). Integration of textual cues for fine-grained image captioning using deep CNN and LSTM. </a:t>
            </a:r>
            <a:r>
              <a:rPr lang="en-US" sz="1800" b="0" i="1" u="none" strike="noStrike" baseline="0" dirty="0">
                <a:solidFill>
                  <a:srgbClr val="212121"/>
                </a:solidFill>
                <a:latin typeface="Times New Roman" panose="02020603050405020304" pitchFamily="18" charset="0"/>
              </a:rPr>
              <a:t>Neural Computing and Applications</a:t>
            </a:r>
            <a:r>
              <a:rPr lang="en-US" sz="1800" b="0" i="0" u="none" strike="noStrike" baseline="0" dirty="0">
                <a:solidFill>
                  <a:srgbClr val="212121"/>
                </a:solidFill>
                <a:latin typeface="Times New Roman" panose="02020603050405020304" pitchFamily="18" charset="0"/>
              </a:rPr>
              <a:t>, 1-10. </a:t>
            </a:r>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212121"/>
                </a:solidFill>
                <a:latin typeface="Times New Roman" panose="02020603050405020304" pitchFamily="18" charset="0"/>
              </a:rPr>
              <a:t>Ghosh, A., Dutta, D., &amp; </a:t>
            </a:r>
            <a:r>
              <a:rPr lang="en-IN" sz="1800" b="0" i="0" u="none" strike="noStrike" baseline="0" dirty="0" err="1">
                <a:solidFill>
                  <a:srgbClr val="212121"/>
                </a:solidFill>
                <a:latin typeface="Times New Roman" panose="02020603050405020304" pitchFamily="18" charset="0"/>
              </a:rPr>
              <a:t>Moitra</a:t>
            </a:r>
            <a:r>
              <a:rPr lang="en-IN" sz="1800" b="0" i="0" u="none" strike="noStrike" baseline="0" dirty="0">
                <a:solidFill>
                  <a:srgbClr val="212121"/>
                </a:solidFill>
                <a:latin typeface="Times New Roman" panose="02020603050405020304" pitchFamily="18" charset="0"/>
              </a:rPr>
              <a:t>, T. (2020). A Neural Network Framework to Generate Caption from Images. In </a:t>
            </a:r>
            <a:r>
              <a:rPr lang="en-IN" sz="1800" b="0" i="1" u="none" strike="noStrike" baseline="0" dirty="0">
                <a:solidFill>
                  <a:srgbClr val="212121"/>
                </a:solidFill>
                <a:latin typeface="Times New Roman" panose="02020603050405020304" pitchFamily="18" charset="0"/>
              </a:rPr>
              <a:t>Emerging Technology in Modelling and Graphics </a:t>
            </a:r>
            <a:r>
              <a:rPr lang="en-IN" sz="1800" b="0" i="0" u="none" strike="noStrike" baseline="0" dirty="0">
                <a:solidFill>
                  <a:srgbClr val="212121"/>
                </a:solidFill>
                <a:latin typeface="Times New Roman" panose="02020603050405020304" pitchFamily="18" charset="0"/>
              </a:rPr>
              <a:t>(pp. 171-180). Springer, Singapore.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212121"/>
                </a:solidFill>
                <a:latin typeface="Times New Roman" panose="02020603050405020304" pitchFamily="18" charset="0"/>
              </a:rPr>
              <a:t>Bhatia, Y., Bajpayee, A., Raghuvanshi, D., &amp; Mittal, H. (2019, August). Image Captioning using Google's Inception-resnet-v2 and Recurrent Neural Network. In </a:t>
            </a:r>
            <a:r>
              <a:rPr lang="en-IN" sz="1800" b="0" i="1" u="none" strike="noStrike" baseline="0" dirty="0">
                <a:solidFill>
                  <a:srgbClr val="212121"/>
                </a:solidFill>
                <a:latin typeface="Times New Roman" panose="02020603050405020304" pitchFamily="18" charset="0"/>
              </a:rPr>
              <a:t>2019 Twelfth International Conference on Contemporary Computing (IC3) </a:t>
            </a:r>
            <a:r>
              <a:rPr lang="en-IN" sz="1800" b="0" i="0" u="none" strike="noStrike" baseline="0" dirty="0">
                <a:solidFill>
                  <a:srgbClr val="212121"/>
                </a:solidFill>
                <a:latin typeface="Times New Roman" panose="02020603050405020304" pitchFamily="18" charset="0"/>
              </a:rPr>
              <a:t>(pp. 1-6). IEEE.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212121"/>
                </a:solidFill>
                <a:latin typeface="Times New Roman" panose="02020603050405020304" pitchFamily="18" charset="0"/>
              </a:rPr>
              <a:t>Yang, J., Sun, Y., Liang, J., Ren, B., &amp; Lai, S. H. (2019). Image captioning by incorporating affective concepts learned from both visual and textual components. </a:t>
            </a:r>
            <a:r>
              <a:rPr lang="en-US" sz="1800" b="0" i="1" u="none" strike="noStrike" baseline="0" dirty="0">
                <a:solidFill>
                  <a:srgbClr val="212121"/>
                </a:solidFill>
                <a:latin typeface="Times New Roman" panose="02020603050405020304" pitchFamily="18" charset="0"/>
              </a:rPr>
              <a:t>Neurocomputing</a:t>
            </a:r>
            <a:r>
              <a:rPr lang="en-US" sz="1800" b="0" i="0" u="none" strike="noStrike" baseline="0" dirty="0">
                <a:solidFill>
                  <a:srgbClr val="212121"/>
                </a:solidFill>
                <a:latin typeface="Times New Roman" panose="02020603050405020304" pitchFamily="18" charset="0"/>
              </a:rPr>
              <a:t>, </a:t>
            </a:r>
            <a:r>
              <a:rPr lang="en-US" sz="1800" b="0" i="1" u="none" strike="noStrike" baseline="0" dirty="0">
                <a:solidFill>
                  <a:srgbClr val="212121"/>
                </a:solidFill>
                <a:latin typeface="Times New Roman" panose="02020603050405020304" pitchFamily="18" charset="0"/>
              </a:rPr>
              <a:t>328</a:t>
            </a:r>
            <a:r>
              <a:rPr lang="en-US" sz="1800" b="0" i="0" u="none" strike="noStrike" baseline="0" dirty="0">
                <a:solidFill>
                  <a:srgbClr val="212121"/>
                </a:solidFill>
                <a:latin typeface="Times New Roman" panose="02020603050405020304" pitchFamily="18" charset="0"/>
              </a:rPr>
              <a:t>, 56-68.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212121"/>
                </a:solidFill>
                <a:latin typeface="Times New Roman" panose="02020603050405020304" pitchFamily="18" charset="0"/>
              </a:rPr>
              <a:t>Su</a:t>
            </a:r>
            <a:r>
              <a:rPr lang="en-US" sz="1800" b="0" i="0" u="none" strike="noStrike" baseline="0" dirty="0">
                <a:solidFill>
                  <a:srgbClr val="212121"/>
                </a:solidFill>
                <a:latin typeface="Times New Roman" panose="02020603050405020304" pitchFamily="18" charset="0"/>
              </a:rPr>
              <a:t>, J., Tang, J., Lu, Z., Han, X., &amp; Zhang, H. (2019). A neural image captioning model with caption-to-images semantic constructor. </a:t>
            </a:r>
            <a:r>
              <a:rPr lang="en-US" sz="1800" b="0" i="1" u="none" strike="noStrike" baseline="0" dirty="0">
                <a:solidFill>
                  <a:srgbClr val="212121"/>
                </a:solidFill>
                <a:latin typeface="Times New Roman" panose="02020603050405020304" pitchFamily="18" charset="0"/>
              </a:rPr>
              <a:t>Neurocomputing</a:t>
            </a:r>
            <a:r>
              <a:rPr lang="en-US" sz="1800" b="0" i="0" u="none" strike="noStrike" baseline="0" dirty="0">
                <a:solidFill>
                  <a:srgbClr val="212121"/>
                </a:solidFill>
                <a:latin typeface="Times New Roman" panose="02020603050405020304" pitchFamily="18" charset="0"/>
              </a:rPr>
              <a:t>, </a:t>
            </a:r>
            <a:r>
              <a:rPr lang="en-US" sz="1800" b="0" i="1" u="none" strike="noStrike" baseline="0" dirty="0">
                <a:solidFill>
                  <a:srgbClr val="212121"/>
                </a:solidFill>
                <a:latin typeface="Times New Roman" panose="02020603050405020304" pitchFamily="18" charset="0"/>
              </a:rPr>
              <a:t>367</a:t>
            </a:r>
            <a:r>
              <a:rPr lang="en-US" sz="1800" b="0" i="0" u="none" strike="noStrike" baseline="0" dirty="0">
                <a:solidFill>
                  <a:srgbClr val="212121"/>
                </a:solidFill>
                <a:latin typeface="Times New Roman" panose="02020603050405020304" pitchFamily="18" charset="0"/>
              </a:rPr>
              <a:t>, 144-151. </a:t>
            </a:r>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212121"/>
                </a:solidFill>
                <a:latin typeface="Times New Roman" panose="02020603050405020304" pitchFamily="18" charset="0"/>
              </a:rPr>
              <a:t>Zhang, X., He, S., Song, X., Lau, R. W., Jiao, J., &amp; Ye, Q. (2019). Image captioning via semantic element embedding. </a:t>
            </a:r>
            <a:r>
              <a:rPr lang="en-IN" sz="1800" b="0" i="1" u="none" strike="noStrike" baseline="0" dirty="0">
                <a:solidFill>
                  <a:srgbClr val="212121"/>
                </a:solidFill>
                <a:latin typeface="Times New Roman" panose="02020603050405020304" pitchFamily="18" charset="0"/>
              </a:rPr>
              <a:t>Neurocomputing</a:t>
            </a:r>
            <a:r>
              <a:rPr lang="en-IN" sz="1800" b="0" i="0" u="none" strike="noStrike" baseline="0" dirty="0">
                <a:solidFill>
                  <a:srgbClr val="212121"/>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212121"/>
                </a:solidFill>
                <a:latin typeface="Times New Roman" panose="02020603050405020304" pitchFamily="18" charset="0"/>
              </a:rPr>
              <a:t>Xu, N., Liu, A. A., Liu, J., </a:t>
            </a:r>
            <a:r>
              <a:rPr lang="en-IN" sz="1800" b="0" i="0" u="none" strike="noStrike" baseline="0" dirty="0" err="1">
                <a:solidFill>
                  <a:srgbClr val="212121"/>
                </a:solidFill>
                <a:latin typeface="Times New Roman" panose="02020603050405020304" pitchFamily="18" charset="0"/>
              </a:rPr>
              <a:t>Nie</a:t>
            </a:r>
            <a:r>
              <a:rPr lang="en-IN" sz="1800" b="0" i="0" u="none" strike="noStrike" baseline="0" dirty="0">
                <a:solidFill>
                  <a:srgbClr val="212121"/>
                </a:solidFill>
                <a:latin typeface="Times New Roman" panose="02020603050405020304" pitchFamily="18" charset="0"/>
              </a:rPr>
              <a:t>, W., &amp; </a:t>
            </a:r>
            <a:r>
              <a:rPr lang="en-IN" sz="1800" b="0" i="0" u="none" strike="noStrike" baseline="0" dirty="0" err="1">
                <a:solidFill>
                  <a:srgbClr val="212121"/>
                </a:solidFill>
                <a:latin typeface="Times New Roman" panose="02020603050405020304" pitchFamily="18" charset="0"/>
              </a:rPr>
              <a:t>Su</a:t>
            </a:r>
            <a:r>
              <a:rPr lang="en-IN" sz="1800" b="0" i="0" u="none" strike="noStrike" baseline="0" dirty="0">
                <a:solidFill>
                  <a:srgbClr val="212121"/>
                </a:solidFill>
                <a:latin typeface="Times New Roman" panose="02020603050405020304" pitchFamily="18" charset="0"/>
              </a:rPr>
              <a:t>, Y. (2019). Scene graph captioner: Image captioning based on structural visual representation. </a:t>
            </a:r>
            <a:r>
              <a:rPr lang="en-IN" sz="1800" b="0" i="1" u="none" strike="noStrike" baseline="0" dirty="0">
                <a:solidFill>
                  <a:srgbClr val="212121"/>
                </a:solidFill>
                <a:latin typeface="Times New Roman" panose="02020603050405020304" pitchFamily="18" charset="0"/>
              </a:rPr>
              <a:t>Journal of Visual Communication and Image Representation</a:t>
            </a:r>
            <a:r>
              <a:rPr lang="en-IN" sz="1800" b="0" i="0" u="none" strike="noStrike" baseline="0" dirty="0">
                <a:solidFill>
                  <a:srgbClr val="212121"/>
                </a:solidFill>
                <a:latin typeface="Times New Roman" panose="02020603050405020304" pitchFamily="18" charset="0"/>
              </a:rPr>
              <a:t>, </a:t>
            </a:r>
            <a:r>
              <a:rPr lang="en-IN" sz="1800" b="0" i="1" u="none" strike="noStrike" baseline="0" dirty="0">
                <a:solidFill>
                  <a:srgbClr val="212121"/>
                </a:solidFill>
                <a:latin typeface="Times New Roman" panose="02020603050405020304" pitchFamily="18" charset="0"/>
              </a:rPr>
              <a:t>58</a:t>
            </a:r>
            <a:r>
              <a:rPr lang="en-IN" sz="1800" b="0" i="0" u="none" strike="noStrike" baseline="0" dirty="0">
                <a:solidFill>
                  <a:srgbClr val="212121"/>
                </a:solidFill>
                <a:latin typeface="Times New Roman" panose="02020603050405020304" pitchFamily="18" charset="0"/>
              </a:rPr>
              <a:t>, 477-485. </a:t>
            </a:r>
            <a:endParaRPr lang="en-IN" sz="18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45301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C1EA3-D8B5-4885-9665-3DA7378E27E6}"/>
              </a:ext>
            </a:extLst>
          </p:cNvPr>
          <p:cNvSpPr txBox="1"/>
          <p:nvPr/>
        </p:nvSpPr>
        <p:spPr>
          <a:xfrm>
            <a:off x="4063520" y="2875002"/>
            <a:ext cx="4064959" cy="1107996"/>
          </a:xfrm>
          <a:prstGeom prst="rect">
            <a:avLst/>
          </a:prstGeom>
          <a:noFill/>
        </p:spPr>
        <p:txBody>
          <a:bodyPr wrap="none" rtlCol="0">
            <a:spAutoFit/>
          </a:bodyPr>
          <a:lstStyle/>
          <a:p>
            <a:r>
              <a:rPr lang="en-US" sz="6600" dirty="0"/>
              <a:t>Thank You!</a:t>
            </a:r>
            <a:endParaRPr lang="en-IN" sz="6600" dirty="0"/>
          </a:p>
        </p:txBody>
      </p:sp>
    </p:spTree>
    <p:extLst>
      <p:ext uri="{BB962C8B-B14F-4D97-AF65-F5344CB8AC3E}">
        <p14:creationId xmlns:p14="http://schemas.microsoft.com/office/powerpoint/2010/main" val="139242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EF767A-42E3-474F-B5A2-10111108AECF}"/>
              </a:ext>
            </a:extLst>
          </p:cNvPr>
          <p:cNvSpPr txBox="1"/>
          <p:nvPr/>
        </p:nvSpPr>
        <p:spPr>
          <a:xfrm>
            <a:off x="1173332" y="1864310"/>
            <a:ext cx="9845335" cy="2653803"/>
          </a:xfrm>
          <a:prstGeom prst="rect">
            <a:avLst/>
          </a:prstGeom>
          <a:noFill/>
        </p:spPr>
        <p:txBody>
          <a:bodyPr wrap="square" rtlCol="0">
            <a:spAutoFit/>
          </a:bodyPr>
          <a:lstStyle/>
          <a:p>
            <a:pPr algn="ctr">
              <a:lnSpc>
                <a:spcPct val="107000"/>
              </a:lnSpc>
              <a:spcAft>
                <a:spcPts val="800"/>
              </a:spcAft>
            </a:pPr>
            <a:endParaRPr lang="en-US"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blind person obviously cannot know what is exactly going on in his surroundings. He either has to use a stick to feel objects in front of him or be dependent on another person to move around with him for guidance. This problem will be solved using this project. A camera (such as GoPro) can be installed as a headgear for the blind person. This will capture the image which will be the input for the model. Now, the model will generate a suitable caption for the image which best describes the image. Further, this will be converted into speech so that the blind can receive an audio output for the generated caption.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C4E3E3A2-6956-4137-8E8B-A533C5528F29}"/>
              </a:ext>
            </a:extLst>
          </p:cNvPr>
          <p:cNvSpPr>
            <a:spLocks noGrp="1"/>
          </p:cNvSpPr>
          <p:nvPr>
            <p:ph type="title" idx="4294967295"/>
          </p:nvPr>
        </p:nvSpPr>
        <p:spPr>
          <a:xfrm>
            <a:off x="1295399" y="982663"/>
            <a:ext cx="9601200" cy="1303337"/>
          </a:xfrm>
        </p:spPr>
        <p:txBody>
          <a:bodyPr/>
          <a:lstStyle/>
          <a:p>
            <a:r>
              <a:rPr lang="en-US" dirty="0"/>
              <a:t>Problem Statement</a:t>
            </a:r>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61B8-B85A-4177-8C2E-1D58736B3C1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7EC309E-50A8-47D0-B41C-F381916302BE}"/>
              </a:ext>
            </a:extLst>
          </p:cNvPr>
          <p:cNvSpPr>
            <a:spLocks noGrp="1"/>
          </p:cNvSpPr>
          <p:nvPr>
            <p:ph idx="1"/>
          </p:nvPr>
        </p:nvSpPr>
        <p:spPr/>
        <p:txBody>
          <a:bodyPr/>
          <a:lstStyle/>
          <a:p>
            <a:pPr marL="0" indent="0">
              <a:buNone/>
            </a:pPr>
            <a:r>
              <a:rPr lang="en-US" sz="1800" b="0" i="0" u="none" strike="noStrike" baseline="0" dirty="0">
                <a:solidFill>
                  <a:srgbClr val="000000"/>
                </a:solidFill>
                <a:latin typeface="Times New Roman" panose="02020603050405020304" pitchFamily="18" charset="0"/>
              </a:rPr>
              <a:t>A solution requires both that the content of the image be understood and translated to meaning in the terms of words, and that the words must string together to be comprehensible. It combines both computer vision using deep learning and natural language processing and marks a true challenging problem in broader artificial intelligence. Further, the generated text will be converted to speech so that the blind can hear the description of what is there in his surroundings. So, the main objectives to achieve the goal are: </a:t>
            </a:r>
          </a:p>
          <a:p>
            <a:r>
              <a:rPr lang="en-US" sz="1800" b="0" i="0" u="none" strike="noStrike" baseline="0" dirty="0">
                <a:solidFill>
                  <a:srgbClr val="000000"/>
                </a:solidFill>
                <a:latin typeface="Times New Roman" panose="02020603050405020304" pitchFamily="18" charset="0"/>
              </a:rPr>
              <a:t>Extract features from the captured image. </a:t>
            </a:r>
          </a:p>
          <a:p>
            <a:r>
              <a:rPr lang="en-US" sz="1800" b="0" i="0" u="none" strike="noStrike" baseline="0" dirty="0">
                <a:solidFill>
                  <a:srgbClr val="000000"/>
                </a:solidFill>
                <a:latin typeface="Times New Roman" panose="02020603050405020304" pitchFamily="18" charset="0"/>
              </a:rPr>
              <a:t>Generate a caption for the extracted features </a:t>
            </a:r>
          </a:p>
          <a:p>
            <a:r>
              <a:rPr lang="en-US" sz="1800" b="0" i="0" u="none" strike="noStrike" baseline="0" dirty="0">
                <a:solidFill>
                  <a:srgbClr val="000000"/>
                </a:solidFill>
                <a:latin typeface="Times New Roman" panose="02020603050405020304" pitchFamily="18" charset="0"/>
              </a:rPr>
              <a:t>Convert the caption (text) to speech so that the user can hear </a:t>
            </a:r>
          </a:p>
          <a:p>
            <a:endParaRPr lang="en-IN" dirty="0"/>
          </a:p>
        </p:txBody>
      </p:sp>
    </p:spTree>
    <p:extLst>
      <p:ext uri="{BB962C8B-B14F-4D97-AF65-F5344CB8AC3E}">
        <p14:creationId xmlns:p14="http://schemas.microsoft.com/office/powerpoint/2010/main" val="226305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31ED-F5E3-4F71-8BA1-8F41E86CFA7E}"/>
              </a:ext>
            </a:extLst>
          </p:cNvPr>
          <p:cNvSpPr>
            <a:spLocks noGrp="1"/>
          </p:cNvSpPr>
          <p:nvPr>
            <p:ph type="title"/>
          </p:nvPr>
        </p:nvSpPr>
        <p:spPr>
          <a:xfrm>
            <a:off x="1066800" y="471881"/>
            <a:ext cx="10058400" cy="1450757"/>
          </a:xfrm>
        </p:spPr>
        <p:txBody>
          <a:bodyPr/>
          <a:lstStyle/>
          <a:p>
            <a:pPr algn="ctr"/>
            <a:r>
              <a:rPr lang="en-US" dirty="0"/>
              <a:t>Flow Diagram</a:t>
            </a:r>
            <a:endParaRPr lang="en-IN" dirty="0"/>
          </a:p>
        </p:txBody>
      </p:sp>
      <p:pic>
        <p:nvPicPr>
          <p:cNvPr id="5" name="Picture 4">
            <a:extLst>
              <a:ext uri="{FF2B5EF4-FFF2-40B4-BE49-F238E27FC236}">
                <a16:creationId xmlns:a16="http://schemas.microsoft.com/office/drawing/2014/main" id="{B80F8A84-E38E-4B67-8EDD-82D421E0BC0F}"/>
              </a:ext>
            </a:extLst>
          </p:cNvPr>
          <p:cNvPicPr>
            <a:picLocks noChangeAspect="1"/>
          </p:cNvPicPr>
          <p:nvPr/>
        </p:nvPicPr>
        <p:blipFill>
          <a:blip r:embed="rId2"/>
          <a:stretch>
            <a:fillRect/>
          </a:stretch>
        </p:blipFill>
        <p:spPr>
          <a:xfrm>
            <a:off x="656948" y="2364245"/>
            <a:ext cx="6471821" cy="3138098"/>
          </a:xfrm>
          <a:prstGeom prst="rect">
            <a:avLst/>
          </a:prstGeom>
        </p:spPr>
      </p:pic>
      <p:pic>
        <p:nvPicPr>
          <p:cNvPr id="7" name="Picture 6">
            <a:extLst>
              <a:ext uri="{FF2B5EF4-FFF2-40B4-BE49-F238E27FC236}">
                <a16:creationId xmlns:a16="http://schemas.microsoft.com/office/drawing/2014/main" id="{F3F063A3-0F83-4501-96CC-2E98B33F05BC}"/>
              </a:ext>
            </a:extLst>
          </p:cNvPr>
          <p:cNvPicPr>
            <a:picLocks noChangeAspect="1"/>
          </p:cNvPicPr>
          <p:nvPr/>
        </p:nvPicPr>
        <p:blipFill rotWithShape="1">
          <a:blip r:embed="rId3"/>
          <a:srcRect l="37727"/>
          <a:stretch/>
        </p:blipFill>
        <p:spPr>
          <a:xfrm>
            <a:off x="7128769" y="2002537"/>
            <a:ext cx="4083728" cy="4021313"/>
          </a:xfrm>
          <a:prstGeom prst="rect">
            <a:avLst/>
          </a:prstGeom>
        </p:spPr>
      </p:pic>
    </p:spTree>
    <p:extLst>
      <p:ext uri="{BB962C8B-B14F-4D97-AF65-F5344CB8AC3E}">
        <p14:creationId xmlns:p14="http://schemas.microsoft.com/office/powerpoint/2010/main" val="40887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F1037A-BEA9-48AB-B368-3001E959F8D2}"/>
              </a:ext>
            </a:extLst>
          </p:cNvPr>
          <p:cNvSpPr txBox="1"/>
          <p:nvPr/>
        </p:nvSpPr>
        <p:spPr>
          <a:xfrm>
            <a:off x="4332302" y="1029810"/>
            <a:ext cx="3967753" cy="523220"/>
          </a:xfrm>
          <a:prstGeom prst="rect">
            <a:avLst/>
          </a:prstGeom>
          <a:noFill/>
        </p:spPr>
        <p:txBody>
          <a:bodyPr wrap="none" rtlCol="0">
            <a:spAutoFit/>
          </a:bodyPr>
          <a:lstStyle/>
          <a:p>
            <a:r>
              <a:rPr lang="en-US" sz="2800" dirty="0">
                <a:latin typeface="+mj-lt"/>
              </a:rPr>
              <a:t>Architecture Diagram</a:t>
            </a:r>
            <a:endParaRPr lang="en-IN" sz="2800" dirty="0">
              <a:latin typeface="+mj-lt"/>
            </a:endParaRPr>
          </a:p>
        </p:txBody>
      </p:sp>
      <p:pic>
        <p:nvPicPr>
          <p:cNvPr id="4" name="Picture 3">
            <a:extLst>
              <a:ext uri="{FF2B5EF4-FFF2-40B4-BE49-F238E27FC236}">
                <a16:creationId xmlns:a16="http://schemas.microsoft.com/office/drawing/2014/main" id="{9C336166-D5B9-4015-9E67-CD22FE76C90A}"/>
              </a:ext>
            </a:extLst>
          </p:cNvPr>
          <p:cNvPicPr/>
          <p:nvPr/>
        </p:nvPicPr>
        <p:blipFill>
          <a:blip r:embed="rId2"/>
          <a:stretch>
            <a:fillRect/>
          </a:stretch>
        </p:blipFill>
        <p:spPr>
          <a:xfrm>
            <a:off x="737937" y="1716506"/>
            <a:ext cx="10635916" cy="4315326"/>
          </a:xfrm>
          <a:prstGeom prst="rect">
            <a:avLst/>
          </a:prstGeom>
        </p:spPr>
      </p:pic>
    </p:spTree>
    <p:extLst>
      <p:ext uri="{BB962C8B-B14F-4D97-AF65-F5344CB8AC3E}">
        <p14:creationId xmlns:p14="http://schemas.microsoft.com/office/powerpoint/2010/main" val="251472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53F787-CE9E-4B08-8398-FB4635300295}"/>
              </a:ext>
            </a:extLst>
          </p:cNvPr>
          <p:cNvPicPr/>
          <p:nvPr/>
        </p:nvPicPr>
        <p:blipFill rotWithShape="1">
          <a:blip r:embed="rId2"/>
          <a:srcRect l="2404" t="3404" r="1802" b="3150"/>
          <a:stretch/>
        </p:blipFill>
        <p:spPr bwMode="auto">
          <a:xfrm>
            <a:off x="1668379" y="835282"/>
            <a:ext cx="8871284" cy="53435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589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B1C69F-9B81-4071-BF9B-56D7E66E00CE}"/>
              </a:ext>
            </a:extLst>
          </p:cNvPr>
          <p:cNvPicPr>
            <a:picLocks noChangeAspect="1"/>
          </p:cNvPicPr>
          <p:nvPr/>
        </p:nvPicPr>
        <p:blipFill>
          <a:blip r:embed="rId2"/>
          <a:stretch>
            <a:fillRect/>
          </a:stretch>
        </p:blipFill>
        <p:spPr>
          <a:xfrm>
            <a:off x="870012" y="643781"/>
            <a:ext cx="10591060" cy="5570438"/>
          </a:xfrm>
          <a:prstGeom prst="rect">
            <a:avLst/>
          </a:prstGeom>
        </p:spPr>
      </p:pic>
    </p:spTree>
    <p:extLst>
      <p:ext uri="{BB962C8B-B14F-4D97-AF65-F5344CB8AC3E}">
        <p14:creationId xmlns:p14="http://schemas.microsoft.com/office/powerpoint/2010/main" val="353697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928B07-104D-4978-B7B1-AB6370EE484E}"/>
              </a:ext>
            </a:extLst>
          </p:cNvPr>
          <p:cNvSpPr txBox="1"/>
          <p:nvPr/>
        </p:nvSpPr>
        <p:spPr>
          <a:xfrm>
            <a:off x="960268" y="621438"/>
            <a:ext cx="10271463" cy="6122830"/>
          </a:xfrm>
          <a:prstGeom prst="rect">
            <a:avLst/>
          </a:prstGeom>
          <a:noFill/>
        </p:spPr>
        <p:txBody>
          <a:bodyPr wrap="square" rtlCol="0">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Architecture Explanation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800" spc="-25" dirty="0">
                <a:effectLst/>
                <a:latin typeface="Times New Roman" panose="02020603050405020304" pitchFamily="18" charset="0"/>
                <a:ea typeface="Times New Roman" panose="02020603050405020304" pitchFamily="18" charset="0"/>
                <a:cs typeface="Times New Roman" panose="02020603050405020304" pitchFamily="18" charset="0"/>
              </a:rPr>
              <a:t>1. Data Cleaning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030"/>
              </a:spcBef>
              <a:spcAft>
                <a:spcPts val="800"/>
              </a:spcAft>
            </a:pP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I deal with text, I generally perform some basic cleaning like lower-casing all the words (otherwise “hello” and “Hello” will be regarded as two separate words), removing special tokens (like ‘%’, ‘$’, ‘#’, etc.) and eliminating words which contain numbers (like ‘hey199’, etc.). After generating the tokens, I observe that many of these words will occur very few times, say 1, 2 or 3 times. Since I am creating a predictive model, I would not like to have all the words present in our vocabulary but the words which are more likely to occur or which are common. This helps the model become more </a:t>
            </a:r>
            <a:r>
              <a:rPr lang="en-US" sz="1800" b="1"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robust to outliers</a:t>
            </a:r>
            <a:r>
              <a:rPr lang="en-US"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make less mistakes.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030"/>
              </a:spcBef>
              <a:spcAft>
                <a:spcPts val="800"/>
              </a:spcAft>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Loading the training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have separated the 6000 training images in the list named “train”. When I load the </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descriptions for the images in the training set, I add two tokens in every caption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startseq</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This is a start sequence token which will be added at the start of every caption.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endseq</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This is an end sequence token which will be added at the end of every caption.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030"/>
              </a:spcBef>
              <a:spcAft>
                <a:spcPts val="800"/>
              </a:spcAft>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157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0C0F5-F3E8-4FEC-B2C0-0E0AF8872542}"/>
              </a:ext>
            </a:extLst>
          </p:cNvPr>
          <p:cNvSpPr txBox="1"/>
          <p:nvPr/>
        </p:nvSpPr>
        <p:spPr>
          <a:xfrm>
            <a:off x="719092" y="723516"/>
            <a:ext cx="10573305" cy="5410968"/>
          </a:xfrm>
          <a:prstGeom prst="rect">
            <a:avLst/>
          </a:prstGeom>
          <a:noFill/>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Data Preprocessing on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Images are nothing but input (X) to our model. As any other model, this input is given in the form of a vector. Each image is converted into a fixed sized vector which can then be fed as input to the neural network. For this purpose, I opt for transfer learning by using the InceptionV3 model (Convolutional Neural Network) created by Google Research. Hence, I just remove the last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layer from the model and extract a 2048 length vector (bottleneck features) for every image. I then save all the bottleneck train features in a Python dictionary and save it on the disk using Pickle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Data Preprocessing on Captions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must note that captions are something that I want to predict. So, during the training period, captions are the target variables (Y) that the model is learning to predict. The prediction of caption is done word by word. Thus, I need to encode each word into a fixed sized vector. I have created two Python Dictionaries namely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wordtoix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(word to index)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ixtoword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(index to word).</a:t>
            </a: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5. Data Preparation using Generator Function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Consider I have 3 images and their 3 corresponding captions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0990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1310</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Times New Roman</vt:lpstr>
      <vt:lpstr>Organic</vt:lpstr>
      <vt:lpstr>Automated Image Captioning using Neural Networks</vt:lpstr>
      <vt:lpstr>Problem Statement</vt:lpstr>
      <vt:lpstr>Objectives</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Image Captioning using Neural Networks</dc:title>
  <dc:creator>Anuj Jhunjhunwala</dc:creator>
  <cp:lastModifiedBy>Anuj Jhunjhunwala</cp:lastModifiedBy>
  <cp:revision>28</cp:revision>
  <dcterms:created xsi:type="dcterms:W3CDTF">2021-04-22T07:35:39Z</dcterms:created>
  <dcterms:modified xsi:type="dcterms:W3CDTF">2021-06-09T05:16:54Z</dcterms:modified>
</cp:coreProperties>
</file>