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499" r:id="rId6"/>
    <p:sldId id="498" r:id="rId7"/>
    <p:sldId id="490" r:id="rId8"/>
    <p:sldId id="466" r:id="rId9"/>
    <p:sldId id="500" r:id="rId10"/>
    <p:sldId id="502" r:id="rId11"/>
    <p:sldId id="496" r:id="rId12"/>
    <p:sldId id="497" r:id="rId13"/>
    <p:sldId id="50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347" userDrawn="1">
          <p15:clr>
            <a:srgbClr val="A4A3A4"/>
          </p15:clr>
        </p15:guide>
        <p15:guide id="3" pos="69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2F9"/>
    <a:srgbClr val="E2EAF6"/>
    <a:srgbClr val="F0F4FA"/>
    <a:srgbClr val="DFE7F5"/>
    <a:srgbClr val="196175"/>
    <a:srgbClr val="AFABAB"/>
    <a:srgbClr val="25AAAD"/>
    <a:srgbClr val="ED7D31"/>
    <a:srgbClr val="2E75B6"/>
    <a:srgbClr val="0FA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3" autoAdjust="0"/>
    <p:restoredTop sz="94434" autoAdjust="0"/>
  </p:normalViewPr>
  <p:slideViewPr>
    <p:cSldViewPr snapToGrid="0">
      <p:cViewPr varScale="1">
        <p:scale>
          <a:sx n="96" d="100"/>
          <a:sy n="96" d="100"/>
        </p:scale>
        <p:origin x="67" y="168"/>
      </p:cViewPr>
      <p:guideLst>
        <p:guide orient="horz" pos="278"/>
        <p:guide pos="347"/>
        <p:guide pos="69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34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9B30B-07B8-4546-9E2B-DE7299D0F9D0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95CB0-8E21-43D0-B45F-AA926332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81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EAD69-EBC1-480B-8DCF-F94E27FC33A8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3EFA6-845E-4850-9172-A343F22E7C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3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65087" y="2286000"/>
            <a:ext cx="9185313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C00000"/>
                </a:solidFill>
                <a:latin typeface="Arial" panose="020B0604020202020204" pitchFamily="34" charset="0"/>
              </a:rPr>
              <a:t>Corporate</a:t>
            </a:r>
          </a:p>
          <a:p>
            <a:r>
              <a:rPr lang="en-US" sz="5400" dirty="0">
                <a:solidFill>
                  <a:srgbClr val="C00000"/>
                </a:solidFill>
                <a:latin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86762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5EBAC5-EE78-4C92-A383-A57958D0864D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7CC1CD-6081-44A8-BF92-DB50844C51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5EBAC5-EE78-4C92-A383-A57958D0864D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7CC1CD-6081-44A8-BF92-DB50844C51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84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5EBAC5-EE78-4C92-A383-A57958D0864D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7CC1CD-6081-44A8-BF92-DB50844C51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06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5EBAC5-EE78-4C92-A383-A57958D0864D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7CC1CD-6081-44A8-BF92-DB50844C51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73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8318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00">
          <p15:clr>
            <a:srgbClr val="FBAE40"/>
          </p15:clr>
        </p15:guide>
        <p15:guide id="2" pos="499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1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7914" y="35250"/>
            <a:ext cx="1987825" cy="53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8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787" y="4152862"/>
            <a:ext cx="1590713" cy="61423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77787" y="2692400"/>
            <a:ext cx="918531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BigNoodleTitling" panose="02000708030402040100" pitchFamily="2" charset="0"/>
              </a:rPr>
              <a:t>Corporate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6373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400888" y="2687935"/>
            <a:ext cx="3780556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</a:rPr>
              <a:t>Corporate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0494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903" y="5663878"/>
            <a:ext cx="2869097" cy="7677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587213"/>
            <a:ext cx="12192000" cy="766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31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8054938" y="662285"/>
            <a:ext cx="378055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</a:rPr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5" y="0"/>
            <a:ext cx="2869097" cy="76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0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7914" y="35250"/>
            <a:ext cx="1987825" cy="53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0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4175" y="0"/>
            <a:ext cx="1987825" cy="53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0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5EBAC5-EE78-4C92-A383-A57958D0864D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7CC1CD-6081-44A8-BF92-DB50844C51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9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61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3" r:id="rId5"/>
    <p:sldLayoutId id="2147483652" r:id="rId6"/>
    <p:sldLayoutId id="2147483660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host.org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3560" y="2269447"/>
            <a:ext cx="9840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Third Bridge Group POC- </a:t>
            </a:r>
            <a:r>
              <a:rPr lang="en-IN" sz="4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otum"/>
              </a:rPr>
              <a:t>Demo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May 30 2017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ea typeface="Dotum" panose="020B0600000101010101" pitchFamily="34" charset="-127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745060" y="3077152"/>
            <a:ext cx="8749145" cy="1039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26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45506" y="1609739"/>
            <a:ext cx="4195481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166" indent="-285750">
              <a:lnSpc>
                <a:spcPct val="150000"/>
              </a:lnSpc>
              <a:spcBef>
                <a:spcPts val="20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 Requirements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166" indent="-285750">
              <a:lnSpc>
                <a:spcPct val="150000"/>
              </a:lnSpc>
              <a:spcBef>
                <a:spcPts val="20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Holistic View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166" indent="-285750">
              <a:lnSpc>
                <a:spcPct val="150000"/>
              </a:lnSpc>
              <a:spcBef>
                <a:spcPts val="20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Architecture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166" indent="-285750">
              <a:lnSpc>
                <a:spcPct val="150000"/>
              </a:lnSpc>
              <a:spcBef>
                <a:spcPts val="20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pPr marL="185166" indent="-285750">
              <a:lnSpc>
                <a:spcPct val="150000"/>
              </a:lnSpc>
              <a:spcBef>
                <a:spcPts val="20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166" indent="-285750">
              <a:lnSpc>
                <a:spcPct val="150000"/>
              </a:lnSpc>
              <a:spcBef>
                <a:spcPts val="20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Clr>
                <a:schemeClr val="bg1"/>
              </a:buClr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5506" y="783309"/>
            <a:ext cx="425271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864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9163" y="1522472"/>
            <a:ext cx="9840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POC 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REQUIREMENTS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54685" y="2974120"/>
            <a:ext cx="8749145" cy="1039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46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85909" y="98566"/>
            <a:ext cx="59400" cy="490909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340" y="146870"/>
            <a:ext cx="953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 REQUIREMENTS</a:t>
            </a:r>
            <a:r>
              <a:rPr lang="en-IN" sz="24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endParaRPr lang="en-IN" sz="2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67108"/>
              </p:ext>
            </p:extLst>
          </p:nvPr>
        </p:nvGraphicFramePr>
        <p:xfrm>
          <a:off x="2325624" y="790196"/>
          <a:ext cx="7359288" cy="5902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6526"/>
                <a:gridCol w="5372762"/>
              </a:tblGrid>
              <a:tr h="3759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IDE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IntelliJ</a:t>
                      </a:r>
                      <a:r>
                        <a:rPr lang="en-IN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IDEA (recommended)/ Eclipse</a:t>
                      </a:r>
                      <a:endParaRPr lang="en-IN" sz="14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EDF2F9"/>
                    </a:solidFill>
                  </a:tcPr>
                </a:tc>
              </a:tr>
              <a:tr h="3759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Browsers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+mn-lt"/>
                          <a:ea typeface="+mn-ea"/>
                        </a:rPr>
                        <a:t>Headless</a:t>
                      </a:r>
                      <a:r>
                        <a:rPr lang="en-IN" sz="1400" baseline="0" dirty="0" smtClean="0">
                          <a:effectLst/>
                          <a:latin typeface="+mn-lt"/>
                          <a:ea typeface="+mn-ea"/>
                        </a:rPr>
                        <a:t> (</a:t>
                      </a:r>
                      <a:r>
                        <a:rPr lang="en-IN" sz="1400" baseline="0" dirty="0" err="1" smtClean="0">
                          <a:effectLst/>
                          <a:latin typeface="+mn-lt"/>
                          <a:ea typeface="+mn-ea"/>
                        </a:rPr>
                        <a:t>PhantomJS</a:t>
                      </a:r>
                      <a:r>
                        <a:rPr lang="en-IN" sz="1400" baseline="0" dirty="0" smtClean="0"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baseline="0" dirty="0" smtClean="0">
                          <a:effectLst/>
                          <a:latin typeface="+mn-lt"/>
                          <a:ea typeface="+mn-ea"/>
                        </a:rPr>
                        <a:t>UI (Chrome)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59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Scripting language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Java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814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Test syntax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Gherkin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 JGiven/Yatspec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12530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Test reusability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Manage test repetition (removal of test repetition).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Reuse of test steps.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Reuse scenarios/steps with other data/parameters.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59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Test execution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Test Rail integration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59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Site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u="sng">
                          <a:effectLst/>
                          <a:hlinkClick r:id="rId2"/>
                        </a:rPr>
                        <a:t>https://ghost.org/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16915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Tests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IN" sz="1400" dirty="0">
                          <a:effectLst/>
                        </a:rPr>
                        <a:t>Login process 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IN" sz="1400" dirty="0">
                          <a:effectLst/>
                        </a:rPr>
                        <a:t>registration process and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IN" sz="1400" dirty="0">
                          <a:effectLst/>
                        </a:rPr>
                        <a:t>Create a new blog, create a test post and check whether the preview is working fine.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61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9163" y="1522472"/>
            <a:ext cx="9840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POC 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DELIVERY HOLISTIC VIEW	</a:t>
            </a:r>
            <a:endParaRPr lang="en-US" sz="4800" dirty="0" smtClean="0">
              <a:solidFill>
                <a:schemeClr val="bg1"/>
              </a:solidFill>
              <a:latin typeface="Arial" panose="020B0604020202020204" pitchFamily="34" charset="0"/>
              <a:ea typeface="Dotum" panose="020B0600000101010101" pitchFamily="34" charset="-127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654685" y="2974120"/>
            <a:ext cx="8749145" cy="1039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08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608" y="124620"/>
            <a:ext cx="765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HOLISTIC VIEW</a:t>
            </a:r>
            <a:endParaRPr lang="en-IN" sz="24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603064"/>
              </p:ext>
            </p:extLst>
          </p:nvPr>
        </p:nvGraphicFramePr>
        <p:xfrm>
          <a:off x="195941" y="892610"/>
          <a:ext cx="11613986" cy="527637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09520"/>
                <a:gridCol w="5904466"/>
              </a:tblGrid>
              <a:tr h="527637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Char char="•"/>
                      </a:pPr>
                      <a:endParaRPr lang="en-US" sz="1200" dirty="0" smtClean="0"/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/>
                        <a:t>Extent Reporting Implementation with </a:t>
                      </a:r>
                      <a:r>
                        <a:rPr lang="en-US" sz="1400" kern="1200" baseline="0" dirty="0" err="1" smtClean="0"/>
                        <a:t>JGiven</a:t>
                      </a:r>
                      <a:endParaRPr lang="en-US" sz="1400" kern="1200" baseline="0" dirty="0" smtClean="0"/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400" kern="1200" baseline="0" dirty="0" smtClean="0"/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/>
                        <a:t>Parameterization in BDD Framework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400" kern="1200" baseline="0" dirty="0" smtClean="0"/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err="1" smtClean="0"/>
                        <a:t>Captcha</a:t>
                      </a:r>
                      <a:r>
                        <a:rPr lang="en-US" sz="1400" kern="1200" baseline="0" dirty="0" smtClean="0"/>
                        <a:t> Interruption in the Demo App for the Test Scenario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400" kern="1200" baseline="0" dirty="0" smtClean="0"/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/>
                        <a:t>Headless Browser (</a:t>
                      </a:r>
                      <a:r>
                        <a:rPr lang="en-US" sz="1400" kern="1200" baseline="0" dirty="0" err="1" smtClean="0"/>
                        <a:t>PhantomJS</a:t>
                      </a:r>
                      <a:r>
                        <a:rPr lang="en-US" sz="1400" kern="1200" baseline="0" dirty="0" smtClean="0"/>
                        <a:t>) Integration in the Framework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400" kern="1200" baseline="0" dirty="0" smtClean="0"/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400" kern="1200" baseline="0" dirty="0" smtClean="0"/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400" kern="1200" baseline="0" dirty="0" smtClean="0"/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/>
                        <a:t>Headless Browser (</a:t>
                      </a:r>
                      <a:r>
                        <a:rPr lang="en-US" sz="1400" kern="1200" baseline="0" dirty="0" err="1" smtClean="0"/>
                        <a:t>PhantomJS</a:t>
                      </a:r>
                      <a:r>
                        <a:rPr lang="en-US" sz="1400" kern="1200" baseline="0" dirty="0" smtClean="0"/>
                        <a:t>) successfully implemented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400" kern="1200" baseline="0" dirty="0" smtClean="0"/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/>
                        <a:t>Extent Reporting implemented in the framework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400" kern="1200" baseline="0" dirty="0" smtClean="0"/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/>
                        <a:t>Parameterization implemented for multiple iteration with different data sets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400" kern="1200" baseline="0" dirty="0" smtClean="0"/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400" kern="1200" baseline="0" dirty="0" smtClean="0"/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400" kern="1200" baseline="0" dirty="0" smtClean="0"/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/>
                        <a:t>Test Rail Integration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400" kern="1200" baseline="0" dirty="0" smtClean="0"/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/>
                        <a:t>Jenkins Implementation</a:t>
                      </a:r>
                      <a:endParaRPr lang="en-US" sz="14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Char char="•"/>
                      </a:pPr>
                      <a:endParaRPr lang="en-US" sz="180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aseline="0" dirty="0" smtClean="0"/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baseline="0" dirty="0" smtClean="0"/>
                        <a:t>BDD Framework using </a:t>
                      </a:r>
                      <a:r>
                        <a:rPr lang="en-US" sz="1600" kern="1200" baseline="0" dirty="0" err="1" smtClean="0"/>
                        <a:t>JGiven</a:t>
                      </a:r>
                      <a:endParaRPr lang="en-US" sz="1600" kern="1200" baseline="0" dirty="0" smtClean="0"/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600" kern="1200" baseline="0" dirty="0" smtClean="0"/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baseline="0" dirty="0" smtClean="0"/>
                        <a:t>Robust Framework for Complex Scenarios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600" kern="1200" baseline="0" dirty="0" smtClean="0"/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baseline="0" dirty="0" err="1" smtClean="0"/>
                        <a:t>TestNG</a:t>
                      </a:r>
                      <a:r>
                        <a:rPr lang="en-US" sz="1600" kern="1200" baseline="0" dirty="0" smtClean="0"/>
                        <a:t> Implementation for Triggering the Test Cases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600" kern="1200" baseline="0" dirty="0" smtClean="0"/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baseline="0" dirty="0" smtClean="0"/>
                        <a:t>Maven Implementation for Build Management and Running the Test Cases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600" kern="1200" baseline="0" dirty="0" smtClean="0"/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baseline="0" dirty="0" smtClean="0"/>
                        <a:t>Extent Reporting Implementation with Summary and detailed logging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600" kern="1200" baseline="0" dirty="0" smtClean="0"/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baseline="0" dirty="0" smtClean="0"/>
                        <a:t>Data Driven Approach using Excel Sheet Implementation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600" kern="1200" baseline="0" dirty="0" smtClean="0"/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baseline="0" dirty="0" smtClean="0"/>
                        <a:t>Parameterization Implementation for Multiple Iterations with Different Data Sets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600" kern="1200" baseline="0" dirty="0" smtClean="0"/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baseline="0" dirty="0" smtClean="0"/>
                        <a:t>Headless Browser (</a:t>
                      </a:r>
                      <a:r>
                        <a:rPr lang="en-US" sz="1600" kern="1200" baseline="0" dirty="0" err="1" smtClean="0"/>
                        <a:t>PhantomJS</a:t>
                      </a:r>
                      <a:r>
                        <a:rPr lang="en-US" sz="1600" kern="1200" baseline="0" dirty="0" smtClean="0"/>
                        <a:t>) Implementation</a:t>
                      </a:r>
                      <a:endParaRPr lang="en-US" sz="1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Snip Diagonal Corner Rectangle 46"/>
          <p:cNvSpPr/>
          <p:nvPr/>
        </p:nvSpPr>
        <p:spPr>
          <a:xfrm>
            <a:off x="442608" y="1000880"/>
            <a:ext cx="2991469" cy="306493"/>
          </a:xfrm>
          <a:prstGeom prst="snip2DiagRect">
            <a:avLst/>
          </a:prstGeom>
          <a:ln w="28575"/>
          <a:effectLst>
            <a:innerShdw blurRad="63500" dist="50800" dir="13500000">
              <a:prstClr val="black">
                <a:alpha val="50000"/>
              </a:prstClr>
            </a:innerShdw>
            <a:softEdge rad="127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Challenges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9" name="Snip Diagonal Corner Rectangle 48"/>
          <p:cNvSpPr/>
          <p:nvPr/>
        </p:nvSpPr>
        <p:spPr>
          <a:xfrm>
            <a:off x="442608" y="3139444"/>
            <a:ext cx="2991469" cy="300414"/>
          </a:xfrm>
          <a:prstGeom prst="snip2DiagRect">
            <a:avLst/>
          </a:prstGeom>
          <a:ln w="28575"/>
          <a:effectLst>
            <a:innerShdw blurRad="63500" dist="50800" dir="13500000">
              <a:prstClr val="black">
                <a:alpha val="50000"/>
              </a:prstClr>
            </a:innerShdw>
            <a:softEdge rad="127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Benefits and Values delivered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53" name="Snip Diagonal Corner Rectangle 52"/>
          <p:cNvSpPr/>
          <p:nvPr/>
        </p:nvSpPr>
        <p:spPr>
          <a:xfrm>
            <a:off x="6268441" y="1000880"/>
            <a:ext cx="2991469" cy="306493"/>
          </a:xfrm>
          <a:prstGeom prst="snip2DiagRect">
            <a:avLst/>
          </a:prstGeom>
          <a:ln w="28575"/>
          <a:effectLst>
            <a:innerShdw blurRad="63500" dist="50800" dir="13500000">
              <a:prstClr val="black">
                <a:alpha val="50000"/>
              </a:prstClr>
            </a:innerShdw>
            <a:softEdge rad="127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</a:rPr>
              <a:t>Tx</a:t>
            </a:r>
            <a:r>
              <a:rPr lang="en-US" sz="1600" b="1" dirty="0" smtClean="0">
                <a:solidFill>
                  <a:srgbClr val="C00000"/>
                </a:solidFill>
              </a:rPr>
              <a:t> Solution Implementation 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5909" y="98566"/>
            <a:ext cx="59400" cy="490909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nip Diagonal Corner Rectangle 9"/>
          <p:cNvSpPr/>
          <p:nvPr/>
        </p:nvSpPr>
        <p:spPr>
          <a:xfrm>
            <a:off x="442608" y="4971515"/>
            <a:ext cx="2991469" cy="300414"/>
          </a:xfrm>
          <a:prstGeom prst="snip2DiagRect">
            <a:avLst/>
          </a:prstGeom>
          <a:ln w="28575"/>
          <a:effectLst>
            <a:innerShdw blurRad="63500" dist="50800" dir="13500000">
              <a:prstClr val="black">
                <a:alpha val="50000"/>
              </a:prstClr>
            </a:innerShdw>
            <a:softEdge rad="127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Value Addition</a:t>
            </a:r>
            <a:endParaRPr 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55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4614" y="1927988"/>
            <a:ext cx="9840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FRAMEWORK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ARCHITECTURE</a:t>
            </a:r>
            <a:endParaRPr lang="en-US" sz="4800" dirty="0" smtClean="0">
              <a:solidFill>
                <a:schemeClr val="bg1"/>
              </a:solidFill>
              <a:latin typeface="Arial" panose="020B0604020202020204" pitchFamily="34" charset="0"/>
              <a:ea typeface="Dotum" panose="020B0600000101010101" pitchFamily="34" charset="-127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00138" y="3721094"/>
            <a:ext cx="8749145" cy="1039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75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7296599" y="1849221"/>
            <a:ext cx="2022086" cy="20736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385909" y="98566"/>
            <a:ext cx="59400" cy="490909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340" y="146870"/>
            <a:ext cx="953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IN" sz="2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Flowchart: Multidocument 13"/>
          <p:cNvSpPr/>
          <p:nvPr/>
        </p:nvSpPr>
        <p:spPr>
          <a:xfrm>
            <a:off x="4741010" y="2390774"/>
            <a:ext cx="1353175" cy="109121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Test Scenarios</a:t>
            </a:r>
            <a:endParaRPr lang="en-IN" dirty="0"/>
          </a:p>
        </p:txBody>
      </p:sp>
      <p:sp>
        <p:nvSpPr>
          <p:cNvPr id="19" name="Right Arrow 18"/>
          <p:cNvSpPr/>
          <p:nvPr/>
        </p:nvSpPr>
        <p:spPr>
          <a:xfrm>
            <a:off x="6100355" y="2751237"/>
            <a:ext cx="1189087" cy="2696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036196" y="209647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JGiven</a:t>
            </a:r>
            <a:endParaRPr lang="en-IN" dirty="0"/>
          </a:p>
        </p:txBody>
      </p:sp>
      <p:sp>
        <p:nvSpPr>
          <p:cNvPr id="23" name="Flowchart: Alternate Process 22"/>
          <p:cNvSpPr/>
          <p:nvPr/>
        </p:nvSpPr>
        <p:spPr>
          <a:xfrm>
            <a:off x="7409826" y="1987112"/>
            <a:ext cx="1795632" cy="5530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Given: Setup</a:t>
            </a:r>
            <a:endParaRPr lang="en-IN" dirty="0"/>
          </a:p>
        </p:txBody>
      </p:sp>
      <p:sp>
        <p:nvSpPr>
          <p:cNvPr id="24" name="Flowchart: Alternate Process 23"/>
          <p:cNvSpPr/>
          <p:nvPr/>
        </p:nvSpPr>
        <p:spPr>
          <a:xfrm>
            <a:off x="7409826" y="2611401"/>
            <a:ext cx="1793833" cy="5802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When: Action</a:t>
            </a:r>
            <a:endParaRPr lang="en-IN" dirty="0"/>
          </a:p>
        </p:txBody>
      </p:sp>
      <p:sp>
        <p:nvSpPr>
          <p:cNvPr id="25" name="Flowchart: Alternate Process 24"/>
          <p:cNvSpPr/>
          <p:nvPr/>
        </p:nvSpPr>
        <p:spPr>
          <a:xfrm>
            <a:off x="7406409" y="3289623"/>
            <a:ext cx="1797250" cy="5188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Then: Validation</a:t>
            </a:r>
            <a:endParaRPr lang="en-IN" dirty="0"/>
          </a:p>
        </p:txBody>
      </p:sp>
      <p:sp>
        <p:nvSpPr>
          <p:cNvPr id="26" name="Right Arrow 25"/>
          <p:cNvSpPr/>
          <p:nvPr/>
        </p:nvSpPr>
        <p:spPr>
          <a:xfrm>
            <a:off x="9320445" y="2749412"/>
            <a:ext cx="1094496" cy="2714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7483171" y="1582143"/>
            <a:ext cx="172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Selenium - JAVA</a:t>
            </a:r>
            <a:endParaRPr lang="en-IN" dirty="0"/>
          </a:p>
        </p:txBody>
      </p:sp>
      <p:sp>
        <p:nvSpPr>
          <p:cNvPr id="29" name="Flowchart: Document 28"/>
          <p:cNvSpPr/>
          <p:nvPr/>
        </p:nvSpPr>
        <p:spPr>
          <a:xfrm>
            <a:off x="2205456" y="2559436"/>
            <a:ext cx="1181194" cy="109942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TestNG</a:t>
            </a:r>
            <a:endParaRPr lang="en-IN" dirty="0"/>
          </a:p>
        </p:txBody>
      </p:sp>
      <p:sp>
        <p:nvSpPr>
          <p:cNvPr id="30" name="Right Arrow 29"/>
          <p:cNvSpPr/>
          <p:nvPr/>
        </p:nvSpPr>
        <p:spPr>
          <a:xfrm>
            <a:off x="3383554" y="2790094"/>
            <a:ext cx="1331698" cy="3190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Magnetic Disk 30"/>
          <p:cNvSpPr/>
          <p:nvPr/>
        </p:nvSpPr>
        <p:spPr>
          <a:xfrm>
            <a:off x="4816373" y="4248047"/>
            <a:ext cx="1059574" cy="11461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Test Data</a:t>
            </a:r>
            <a:endParaRPr lang="en-IN" dirty="0"/>
          </a:p>
        </p:txBody>
      </p:sp>
      <p:sp>
        <p:nvSpPr>
          <p:cNvPr id="32" name="Up Arrow 31"/>
          <p:cNvSpPr/>
          <p:nvPr/>
        </p:nvSpPr>
        <p:spPr>
          <a:xfrm>
            <a:off x="5157608" y="3445466"/>
            <a:ext cx="331665" cy="80258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olded Corner 33"/>
          <p:cNvSpPr/>
          <p:nvPr/>
        </p:nvSpPr>
        <p:spPr>
          <a:xfrm>
            <a:off x="10440831" y="2164522"/>
            <a:ext cx="1250949" cy="150316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HTML </a:t>
            </a:r>
          </a:p>
          <a:p>
            <a:pPr algn="ctr"/>
            <a:r>
              <a:rPr lang="en-IN" dirty="0" smtClean="0"/>
              <a:t>Reports</a:t>
            </a:r>
            <a:endParaRPr lang="en-IN" dirty="0"/>
          </a:p>
        </p:txBody>
      </p:sp>
      <p:sp>
        <p:nvSpPr>
          <p:cNvPr id="35" name="Flowchart: Preparation 34"/>
          <p:cNvSpPr/>
          <p:nvPr/>
        </p:nvSpPr>
        <p:spPr>
          <a:xfrm>
            <a:off x="2056807" y="4542533"/>
            <a:ext cx="1737777" cy="94015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Maven</a:t>
            </a:r>
            <a:endParaRPr lang="en-IN" dirty="0"/>
          </a:p>
        </p:txBody>
      </p:sp>
      <p:sp>
        <p:nvSpPr>
          <p:cNvPr id="36" name="Up Arrow 35"/>
          <p:cNvSpPr/>
          <p:nvPr/>
        </p:nvSpPr>
        <p:spPr>
          <a:xfrm>
            <a:off x="2720150" y="3556788"/>
            <a:ext cx="313945" cy="988602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1154131" y="3646530"/>
            <a:ext cx="1689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Running Tests through Command Line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3718753" y="3385091"/>
            <a:ext cx="1708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Test Data Injected through Excel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264405" y="2013064"/>
            <a:ext cx="1551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Triggering Tests through TestNG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9897181" y="1305144"/>
            <a:ext cx="2338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Generating HTML Reports through Extent Reporting</a:t>
            </a:r>
          </a:p>
        </p:txBody>
      </p:sp>
      <p:sp>
        <p:nvSpPr>
          <p:cNvPr id="43" name="Folded Corner 42"/>
          <p:cNvSpPr/>
          <p:nvPr/>
        </p:nvSpPr>
        <p:spPr>
          <a:xfrm>
            <a:off x="2409407" y="799345"/>
            <a:ext cx="935433" cy="96968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Config</a:t>
            </a:r>
          </a:p>
          <a:p>
            <a:pPr algn="ctr"/>
            <a:r>
              <a:rPr lang="en-IN" dirty="0" smtClean="0"/>
              <a:t>File</a:t>
            </a:r>
            <a:endParaRPr lang="en-IN" dirty="0"/>
          </a:p>
        </p:txBody>
      </p:sp>
      <p:sp>
        <p:nvSpPr>
          <p:cNvPr id="44" name="Down Arrow 43"/>
          <p:cNvSpPr/>
          <p:nvPr/>
        </p:nvSpPr>
        <p:spPr>
          <a:xfrm>
            <a:off x="2657003" y="1783360"/>
            <a:ext cx="318840" cy="74742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/>
          <p:cNvSpPr txBox="1"/>
          <p:nvPr/>
        </p:nvSpPr>
        <p:spPr>
          <a:xfrm>
            <a:off x="3258394" y="861131"/>
            <a:ext cx="2337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Config File for Browser &amp; file paths, etc.</a:t>
            </a:r>
            <a:endParaRPr lang="en-IN" dirty="0"/>
          </a:p>
        </p:txBody>
      </p:sp>
      <p:sp>
        <p:nvSpPr>
          <p:cNvPr id="33" name="Flowchart: Multidocument 32"/>
          <p:cNvSpPr/>
          <p:nvPr/>
        </p:nvSpPr>
        <p:spPr>
          <a:xfrm>
            <a:off x="7565786" y="4588755"/>
            <a:ext cx="1388143" cy="90620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Utility Classes</a:t>
            </a:r>
            <a:endParaRPr lang="en-IN" dirty="0"/>
          </a:p>
        </p:txBody>
      </p:sp>
      <p:sp>
        <p:nvSpPr>
          <p:cNvPr id="38" name="Up Arrow 37"/>
          <p:cNvSpPr/>
          <p:nvPr/>
        </p:nvSpPr>
        <p:spPr>
          <a:xfrm>
            <a:off x="8148061" y="3929458"/>
            <a:ext cx="313945" cy="64357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/>
          <p:cNvSpPr txBox="1"/>
          <p:nvPr/>
        </p:nvSpPr>
        <p:spPr>
          <a:xfrm>
            <a:off x="8853467" y="4409157"/>
            <a:ext cx="1587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Common Utility Classes Reused</a:t>
            </a:r>
            <a:endParaRPr lang="en-IN" dirty="0"/>
          </a:p>
        </p:txBody>
      </p:sp>
      <p:sp>
        <p:nvSpPr>
          <p:cNvPr id="3" name="Flowchart: Punched Tape 2"/>
          <p:cNvSpPr/>
          <p:nvPr/>
        </p:nvSpPr>
        <p:spPr>
          <a:xfrm>
            <a:off x="108268" y="4542344"/>
            <a:ext cx="1068946" cy="827325"/>
          </a:xfrm>
          <a:prstGeom prst="flowChartPunchedTap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Jenkins</a:t>
            </a:r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>
            <a:off x="1177214" y="4759703"/>
            <a:ext cx="879593" cy="404725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Data 9"/>
          <p:cNvSpPr/>
          <p:nvPr/>
        </p:nvSpPr>
        <p:spPr>
          <a:xfrm>
            <a:off x="120095" y="1297865"/>
            <a:ext cx="2114239" cy="747420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Test Rail Integration</a:t>
            </a:r>
            <a:endParaRPr lang="en-IN" dirty="0"/>
          </a:p>
        </p:txBody>
      </p:sp>
      <p:sp>
        <p:nvSpPr>
          <p:cNvPr id="12" name="Bent-Up Arrow 11"/>
          <p:cNvSpPr/>
          <p:nvPr/>
        </p:nvSpPr>
        <p:spPr>
          <a:xfrm rot="5400000">
            <a:off x="1050864" y="2029624"/>
            <a:ext cx="1094112" cy="1163555"/>
          </a:xfrm>
          <a:prstGeom prst="bentUpArrow">
            <a:avLst>
              <a:gd name="adj1" fmla="val 16889"/>
              <a:gd name="adj2" fmla="val 15583"/>
              <a:gd name="adj3" fmla="val 20291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82537" y="6366359"/>
            <a:ext cx="651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 smtClean="0"/>
              <a:t>To be Implemented when Third Bridge Environment is Available </a:t>
            </a:r>
            <a:endParaRPr lang="en-IN" b="1" dirty="0"/>
          </a:p>
        </p:txBody>
      </p:sp>
      <p:sp>
        <p:nvSpPr>
          <p:cNvPr id="47" name="Right Arrow 46"/>
          <p:cNvSpPr/>
          <p:nvPr/>
        </p:nvSpPr>
        <p:spPr>
          <a:xfrm>
            <a:off x="202944" y="6348662"/>
            <a:ext cx="879593" cy="404725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9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9163" y="1522472"/>
            <a:ext cx="9840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AUTOMATION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DEMO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551653" y="2986998"/>
            <a:ext cx="8749145" cy="1039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67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2FEA75237F14897271ADDE664DFD0" ma:contentTypeVersion="1" ma:contentTypeDescription="Create a new document." ma:contentTypeScope="" ma:versionID="be439201f92e81dd40c87ec899db87a8">
  <xsd:schema xmlns:xsd="http://www.w3.org/2001/XMLSchema" xmlns:xs="http://www.w3.org/2001/XMLSchema" xmlns:p="http://schemas.microsoft.com/office/2006/metadata/properties" xmlns:ns2="bda159b1-b2a4-4af7-8835-7b6339db2c24" xmlns:ns3="ee29e0e3-2ff7-425e-84bf-df7765d24459" targetNamespace="http://schemas.microsoft.com/office/2006/metadata/properties" ma:root="true" ma:fieldsID="45b25b3694216bef4e091a80d4968fe8" ns2:_="" ns3:_="">
    <xsd:import namespace="bda159b1-b2a4-4af7-8835-7b6339db2c24"/>
    <xsd:import namespace="ee29e0e3-2ff7-425e-84bf-df7765d2445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Description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a159b1-b2a4-4af7-8835-7b6339db2c2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29e0e3-2ff7-425e-84bf-df7765d24459" elementFormDefault="qualified">
    <xsd:import namespace="http://schemas.microsoft.com/office/2006/documentManagement/types"/>
    <xsd:import namespace="http://schemas.microsoft.com/office/infopath/2007/PartnerControls"/>
    <xsd:element name="Description0" ma:index="11" ma:displayName="Description" ma:internalName="Description0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ee29e0e3-2ff7-425e-84bf-df7765d24459">Corporate Presentation (updated Version in June)</Description0>
    <_dlc_DocId xmlns="bda159b1-b2a4-4af7-8835-7b6339db2c24">7RM5E2TCV67K-44-394</_dlc_DocId>
    <_dlc_DocIdUrl xmlns="bda159b1-b2a4-4af7-8835-7b6339db2c24">
      <Url>http://172.29.8.24:2222/Sites/Sales-DMS/_layouts/DocIdRedir.aspx?ID=7RM5E2TCV67K-44-394</Url>
      <Description>7RM5E2TCV67K-44-394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AC2827-36A8-4D0A-8D53-575F19A3FD2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9CF384B8-8A19-4BF0-9FB2-55A6305BBB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a159b1-b2a4-4af7-8835-7b6339db2c24"/>
    <ds:schemaRef ds:uri="ee29e0e3-2ff7-425e-84bf-df7765d244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31025A-5894-46F2-93A2-DCB1D7750A28}">
  <ds:schemaRefs>
    <ds:schemaRef ds:uri="http://purl.org/dc/elements/1.1/"/>
    <ds:schemaRef ds:uri="http://schemas.microsoft.com/office/2006/documentManagement/types"/>
    <ds:schemaRef ds:uri="http://purl.org/dc/terms/"/>
    <ds:schemaRef ds:uri="ee29e0e3-2ff7-425e-84bf-df7765d24459"/>
    <ds:schemaRef ds:uri="bda159b1-b2a4-4af7-8835-7b6339db2c24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68F8247E-4D01-448A-93A0-8FE1D1BEBC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30655</TotalTime>
  <Words>289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Dotum</vt:lpstr>
      <vt:lpstr>Arial</vt:lpstr>
      <vt:lpstr>BigNoodleTitling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Kick Off Presentation</dc:title>
  <dc:creator>Sandhya Nagaraj</dc:creator>
  <cp:lastModifiedBy>Deepak Kashyap</cp:lastModifiedBy>
  <cp:revision>1497</cp:revision>
  <dcterms:created xsi:type="dcterms:W3CDTF">2015-05-07T06:09:30Z</dcterms:created>
  <dcterms:modified xsi:type="dcterms:W3CDTF">2017-05-30T09:56:57Z</dcterms:modified>
  <cp:category>Kick Off Presentation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0x010100DD12FEA75237F14897271ADDE664DFD0</vt:lpwstr>
  </property>
  <property fmtid="{D5CDD505-2E9C-101B-9397-08002B2CF9AE}" pid="3" name="_dlc_DocIdItemGuid">
    <vt:lpwstr>f22ec859-4977-4329-9736-3dff5d613186</vt:lpwstr>
  </property>
</Properties>
</file>