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64" r:id="rId3"/>
    <p:sldId id="258" r:id="rId4"/>
    <p:sldId id="262" r:id="rId5"/>
    <p:sldId id="261" r:id="rId6"/>
    <p:sldId id="263" r:id="rId7"/>
    <p:sldId id="266" r:id="rId8"/>
    <p:sldId id="269" r:id="rId9"/>
    <p:sldId id="268" r:id="rId10"/>
    <p:sldId id="267" r:id="rId11"/>
    <p:sldId id="265" r:id="rId12"/>
    <p:sldId id="272" r:id="rId13"/>
    <p:sldId id="273" r:id="rId14"/>
    <p:sldId id="271" r:id="rId15"/>
    <p:sldId id="276" r:id="rId16"/>
    <p:sldId id="275" r:id="rId17"/>
    <p:sldId id="274" r:id="rId18"/>
    <p:sldId id="260" r:id="rId19"/>
    <p:sldId id="270" r:id="rId20"/>
    <p:sldId id="281" r:id="rId21"/>
    <p:sldId id="277" r:id="rId22"/>
    <p:sldId id="280" r:id="rId23"/>
    <p:sldId id="279" r:id="rId24"/>
    <p:sldId id="259" r:id="rId25"/>
    <p:sldId id="282" r:id="rId26"/>
    <p:sldId id="257" r:id="rId27"/>
  </p:sldIdLst>
  <p:sldSz cx="9144000" cy="5143500" type="screen16x9"/>
  <p:notesSz cx="6858000" cy="9144000"/>
  <p:embeddedFontLst>
    <p:embeddedFont>
      <p:font typeface="Montserrat"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78" initials="9" lastIdx="1" clrIdx="0">
    <p:extLst>
      <p:ext uri="{19B8F6BF-5375-455C-9EA6-DF929625EA0E}">
        <p15:presenceInfo xmlns:p15="http://schemas.microsoft.com/office/powerpoint/2012/main" userId="96e08a8d47de44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87" autoAdjust="0"/>
    <p:restoredTop sz="93300" autoAdjust="0"/>
  </p:normalViewPr>
  <p:slideViewPr>
    <p:cSldViewPr snapToGrid="0">
      <p:cViewPr varScale="1">
        <p:scale>
          <a:sx n="140" d="100"/>
          <a:sy n="140" d="100"/>
        </p:scale>
        <p:origin x="372"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1089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0000</a:t>
            </a:r>
          </a:p>
        </p:txBody>
      </p:sp>
    </p:spTree>
    <p:extLst>
      <p:ext uri="{BB962C8B-B14F-4D97-AF65-F5344CB8AC3E}">
        <p14:creationId xmlns:p14="http://schemas.microsoft.com/office/powerpoint/2010/main" val="222852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Cardiovascular Risk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2400" b="1" dirty="0">
                <a:solidFill>
                  <a:schemeClr val="lt1"/>
                </a:solidFill>
                <a:latin typeface="Montserrat"/>
                <a:ea typeface="Montserrat"/>
                <a:cs typeface="Montserrat"/>
                <a:sym typeface="Montserrat"/>
              </a:rPr>
              <a:t>Anuj Menaria</a:t>
            </a: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80EF-C4B7-44E6-A67E-96E228CEC15B}"/>
              </a:ext>
            </a:extLst>
          </p:cNvPr>
          <p:cNvSpPr>
            <a:spLocks noGrp="1"/>
          </p:cNvSpPr>
          <p:nvPr>
            <p:ph type="title"/>
          </p:nvPr>
        </p:nvSpPr>
        <p:spPr>
          <a:xfrm>
            <a:off x="0" y="0"/>
            <a:ext cx="8520600" cy="572700"/>
          </a:xfrm>
        </p:spPr>
        <p:txBody>
          <a:bodyPr/>
          <a:lstStyle/>
          <a:p>
            <a:r>
              <a:rPr lang="en-GB" b="1" dirty="0"/>
              <a:t>Data Visualization &amp; EDA(Contd.):</a:t>
            </a:r>
            <a:endParaRPr lang="en-IN" dirty="0"/>
          </a:p>
        </p:txBody>
      </p:sp>
      <p:sp>
        <p:nvSpPr>
          <p:cNvPr id="3" name="Text Placeholder 2">
            <a:extLst>
              <a:ext uri="{FF2B5EF4-FFF2-40B4-BE49-F238E27FC236}">
                <a16:creationId xmlns:a16="http://schemas.microsoft.com/office/drawing/2014/main" id="{DCED7687-9177-4517-9A01-592123E87ED2}"/>
              </a:ext>
            </a:extLst>
          </p:cNvPr>
          <p:cNvSpPr>
            <a:spLocks noGrp="1"/>
          </p:cNvSpPr>
          <p:nvPr>
            <p:ph type="body" idx="1"/>
          </p:nvPr>
        </p:nvSpPr>
        <p:spPr>
          <a:xfrm>
            <a:off x="1" y="3979522"/>
            <a:ext cx="9144000" cy="1163978"/>
          </a:xfrm>
        </p:spPr>
        <p:txBody>
          <a:bodyPr/>
          <a:lstStyle/>
          <a:p>
            <a:pPr>
              <a:buClrTx/>
              <a:buFont typeface="Arial" panose="020B0604020202020204" pitchFamily="34" charset="0"/>
              <a:buChar char="•"/>
            </a:pPr>
            <a:r>
              <a:rPr lang="en-US" dirty="0">
                <a:solidFill>
                  <a:srgbClr val="000000"/>
                </a:solidFill>
              </a:rPr>
              <a:t>We can see that while the vast majority of people do not have a cardiovascular risk, only a little portion 15.1% does.</a:t>
            </a:r>
          </a:p>
          <a:p>
            <a:pPr>
              <a:buClrTx/>
              <a:buFont typeface="Arial" panose="020B0604020202020204" pitchFamily="34" charset="0"/>
              <a:buChar char="•"/>
            </a:pPr>
            <a:r>
              <a:rPr lang="en-US" dirty="0">
                <a:solidFill>
                  <a:srgbClr val="000000"/>
                </a:solidFill>
              </a:rPr>
              <a:t>The ratio of males to females is greater than anticipated.</a:t>
            </a:r>
            <a:endParaRPr lang="en-IN" dirty="0">
              <a:solidFill>
                <a:srgbClr val="000000"/>
              </a:solidFill>
            </a:endParaRPr>
          </a:p>
        </p:txBody>
      </p:sp>
      <p:pic>
        <p:nvPicPr>
          <p:cNvPr id="5" name="Picture 4">
            <a:extLst>
              <a:ext uri="{FF2B5EF4-FFF2-40B4-BE49-F238E27FC236}">
                <a16:creationId xmlns:a16="http://schemas.microsoft.com/office/drawing/2014/main" id="{1A64E78E-8BF9-4FA5-A693-782F1EA60F4C}"/>
              </a:ext>
            </a:extLst>
          </p:cNvPr>
          <p:cNvPicPr>
            <a:picLocks noChangeAspect="1"/>
          </p:cNvPicPr>
          <p:nvPr/>
        </p:nvPicPr>
        <p:blipFill>
          <a:blip r:embed="rId3"/>
          <a:stretch>
            <a:fillRect/>
          </a:stretch>
        </p:blipFill>
        <p:spPr>
          <a:xfrm>
            <a:off x="0" y="572700"/>
            <a:ext cx="4837718" cy="3406821"/>
          </a:xfrm>
          <a:prstGeom prst="rect">
            <a:avLst/>
          </a:prstGeom>
        </p:spPr>
      </p:pic>
      <p:pic>
        <p:nvPicPr>
          <p:cNvPr id="7" name="Picture 6">
            <a:extLst>
              <a:ext uri="{FF2B5EF4-FFF2-40B4-BE49-F238E27FC236}">
                <a16:creationId xmlns:a16="http://schemas.microsoft.com/office/drawing/2014/main" id="{BA0A2306-B4F6-4A97-94B5-685EC825E3C2}"/>
              </a:ext>
            </a:extLst>
          </p:cNvPr>
          <p:cNvPicPr>
            <a:picLocks noChangeAspect="1"/>
          </p:cNvPicPr>
          <p:nvPr/>
        </p:nvPicPr>
        <p:blipFill>
          <a:blip r:embed="rId4"/>
          <a:stretch>
            <a:fillRect/>
          </a:stretch>
        </p:blipFill>
        <p:spPr>
          <a:xfrm>
            <a:off x="4837719" y="443209"/>
            <a:ext cx="4306281" cy="3536312"/>
          </a:xfrm>
          <a:prstGeom prst="rect">
            <a:avLst/>
          </a:prstGeom>
        </p:spPr>
      </p:pic>
    </p:spTree>
    <p:extLst>
      <p:ext uri="{BB962C8B-B14F-4D97-AF65-F5344CB8AC3E}">
        <p14:creationId xmlns:p14="http://schemas.microsoft.com/office/powerpoint/2010/main" val="211563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59AD-775C-4712-B401-6C392A736404}"/>
              </a:ext>
            </a:extLst>
          </p:cNvPr>
          <p:cNvSpPr>
            <a:spLocks noGrp="1"/>
          </p:cNvSpPr>
          <p:nvPr>
            <p:ph type="title"/>
          </p:nvPr>
        </p:nvSpPr>
        <p:spPr>
          <a:xfrm>
            <a:off x="0" y="0"/>
            <a:ext cx="8520600" cy="572700"/>
          </a:xfrm>
        </p:spPr>
        <p:txBody>
          <a:bodyPr/>
          <a:lstStyle/>
          <a:p>
            <a:r>
              <a:rPr lang="en-GB" b="1" dirty="0"/>
              <a:t>Data Visualization &amp; EDA(Contd.):</a:t>
            </a:r>
            <a:endParaRPr lang="en-IN" dirty="0"/>
          </a:p>
        </p:txBody>
      </p:sp>
      <p:sp>
        <p:nvSpPr>
          <p:cNvPr id="3" name="Text Placeholder 2">
            <a:extLst>
              <a:ext uri="{FF2B5EF4-FFF2-40B4-BE49-F238E27FC236}">
                <a16:creationId xmlns:a16="http://schemas.microsoft.com/office/drawing/2014/main" id="{CF2EA235-87D0-4FD7-A1F4-30F5358E2DAA}"/>
              </a:ext>
            </a:extLst>
          </p:cNvPr>
          <p:cNvSpPr>
            <a:spLocks noGrp="1"/>
          </p:cNvSpPr>
          <p:nvPr>
            <p:ph type="body" idx="1"/>
          </p:nvPr>
        </p:nvSpPr>
        <p:spPr>
          <a:xfrm>
            <a:off x="0" y="2676167"/>
            <a:ext cx="8994346" cy="2467334"/>
          </a:xfrm>
        </p:spPr>
        <p:txBody>
          <a:bodyPr/>
          <a:lstStyle/>
          <a:p>
            <a:pPr>
              <a:buClrTx/>
              <a:buFont typeface="Arial" panose="020B0604020202020204" pitchFamily="34" charset="0"/>
              <a:buChar char="•"/>
            </a:pPr>
            <a:r>
              <a:rPr lang="en-US" sz="1600" dirty="0">
                <a:solidFill>
                  <a:srgbClr val="000000"/>
                </a:solidFill>
              </a:rPr>
              <a:t>In the provided dataset, the number of persons in the middle age (between 44-58) and old age (above 60) groups is the largest.</a:t>
            </a:r>
          </a:p>
          <a:p>
            <a:pPr>
              <a:buClrTx/>
              <a:buFont typeface="Arial" panose="020B0604020202020204" pitchFamily="34" charset="0"/>
              <a:buChar char="•"/>
            </a:pPr>
            <a:r>
              <a:rPr lang="en-US" sz="1600" dirty="0">
                <a:solidFill>
                  <a:srgbClr val="000000"/>
                </a:solidFill>
              </a:rPr>
              <a:t>There is the least danger among those who are young (between 35 and 43 years old).</a:t>
            </a:r>
          </a:p>
          <a:p>
            <a:pPr>
              <a:buClrTx/>
              <a:buFont typeface="Arial" panose="020B0604020202020204" pitchFamily="34" charset="0"/>
              <a:buChar char="•"/>
            </a:pPr>
            <a:r>
              <a:rPr lang="en-US" sz="1600" dirty="0">
                <a:solidFill>
                  <a:srgbClr val="000000"/>
                </a:solidFill>
              </a:rPr>
              <a:t>Whether a person smokes or not, age is a major factor in cardiovascular risk.</a:t>
            </a:r>
          </a:p>
        </p:txBody>
      </p:sp>
      <p:pic>
        <p:nvPicPr>
          <p:cNvPr id="5" name="Picture 4">
            <a:extLst>
              <a:ext uri="{FF2B5EF4-FFF2-40B4-BE49-F238E27FC236}">
                <a16:creationId xmlns:a16="http://schemas.microsoft.com/office/drawing/2014/main" id="{E5A1CF22-68E1-4262-B143-BF8AC34ADE6B}"/>
              </a:ext>
            </a:extLst>
          </p:cNvPr>
          <p:cNvPicPr>
            <a:picLocks noChangeAspect="1"/>
          </p:cNvPicPr>
          <p:nvPr/>
        </p:nvPicPr>
        <p:blipFill>
          <a:blip r:embed="rId2"/>
          <a:stretch>
            <a:fillRect/>
          </a:stretch>
        </p:blipFill>
        <p:spPr>
          <a:xfrm>
            <a:off x="-311700" y="572700"/>
            <a:ext cx="9455700" cy="2103467"/>
          </a:xfrm>
          <a:prstGeom prst="rect">
            <a:avLst/>
          </a:prstGeom>
        </p:spPr>
      </p:pic>
    </p:spTree>
    <p:extLst>
      <p:ext uri="{BB962C8B-B14F-4D97-AF65-F5344CB8AC3E}">
        <p14:creationId xmlns:p14="http://schemas.microsoft.com/office/powerpoint/2010/main" val="192979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FE79-7CD7-43A4-A6CC-D81F9CAA89ED}"/>
              </a:ext>
            </a:extLst>
          </p:cNvPr>
          <p:cNvSpPr>
            <a:spLocks noGrp="1"/>
          </p:cNvSpPr>
          <p:nvPr>
            <p:ph type="title"/>
          </p:nvPr>
        </p:nvSpPr>
        <p:spPr>
          <a:xfrm>
            <a:off x="0" y="1925"/>
            <a:ext cx="8520600" cy="572700"/>
          </a:xfrm>
        </p:spPr>
        <p:txBody>
          <a:bodyPr/>
          <a:lstStyle/>
          <a:p>
            <a:r>
              <a:rPr lang="en-GB" b="1" dirty="0"/>
              <a:t>Data Visualization &amp; EDA(Contd.):</a:t>
            </a:r>
            <a:endParaRPr lang="en-IN" dirty="0"/>
          </a:p>
        </p:txBody>
      </p:sp>
      <p:sp>
        <p:nvSpPr>
          <p:cNvPr id="3" name="Text Placeholder 2">
            <a:extLst>
              <a:ext uri="{FF2B5EF4-FFF2-40B4-BE49-F238E27FC236}">
                <a16:creationId xmlns:a16="http://schemas.microsoft.com/office/drawing/2014/main" id="{E9BCE0E3-1D6D-46D5-9000-4D9169FFFEB9}"/>
              </a:ext>
            </a:extLst>
          </p:cNvPr>
          <p:cNvSpPr>
            <a:spLocks noGrp="1"/>
          </p:cNvSpPr>
          <p:nvPr>
            <p:ph type="body" idx="1"/>
          </p:nvPr>
        </p:nvSpPr>
        <p:spPr>
          <a:xfrm>
            <a:off x="0" y="2479152"/>
            <a:ext cx="9144000" cy="2500687"/>
          </a:xfrm>
        </p:spPr>
        <p:txBody>
          <a:bodyPr/>
          <a:lstStyle/>
          <a:p>
            <a:pPr>
              <a:buClrTx/>
              <a:buFont typeface="Arial" panose="020B0604020202020204" pitchFamily="34" charset="0"/>
              <a:buChar char="•"/>
            </a:pPr>
            <a:r>
              <a:rPr lang="en-US" sz="1600" dirty="0">
                <a:solidFill>
                  <a:srgbClr val="000000"/>
                </a:solidFill>
              </a:rPr>
              <a:t>Compared to those with greater education levels, those with lower education levels are more likely to face risk.</a:t>
            </a:r>
          </a:p>
          <a:p>
            <a:pPr>
              <a:buClrTx/>
              <a:buFont typeface="Arial" panose="020B0604020202020204" pitchFamily="34" charset="0"/>
              <a:buChar char="•"/>
            </a:pPr>
            <a:r>
              <a:rPr lang="en-US" sz="1600" dirty="0">
                <a:solidFill>
                  <a:srgbClr val="000000"/>
                </a:solidFill>
              </a:rPr>
              <a:t>Since both men and women face the same danger, gender has no effect on that risk. </a:t>
            </a:r>
          </a:p>
          <a:p>
            <a:pPr>
              <a:buClrTx/>
              <a:buFont typeface="Arial" panose="020B0604020202020204" pitchFamily="34" charset="0"/>
              <a:buChar char="•"/>
            </a:pPr>
            <a:r>
              <a:rPr lang="en-US" sz="1600" dirty="0">
                <a:solidFill>
                  <a:srgbClr val="000000"/>
                </a:solidFill>
              </a:rPr>
              <a:t>Smokers are at higher risk regardless of their gender.</a:t>
            </a:r>
          </a:p>
          <a:p>
            <a:pPr>
              <a:buClrTx/>
              <a:buFont typeface="Arial" panose="020B0604020202020204" pitchFamily="34" charset="0"/>
              <a:buChar char="•"/>
            </a:pPr>
            <a:r>
              <a:rPr lang="en-US" sz="1600" dirty="0">
                <a:solidFill>
                  <a:srgbClr val="000000"/>
                </a:solidFill>
              </a:rPr>
              <a:t>While those who don't use blood pressure medications are in danger, having a common stroke has no impact on the count.</a:t>
            </a:r>
          </a:p>
          <a:p>
            <a:pPr>
              <a:buClrTx/>
              <a:buFont typeface="Arial" panose="020B0604020202020204" pitchFamily="34" charset="0"/>
              <a:buChar char="•"/>
            </a:pPr>
            <a:r>
              <a:rPr lang="en-US" sz="1600" dirty="0">
                <a:solidFill>
                  <a:srgbClr val="000000"/>
                </a:solidFill>
              </a:rPr>
              <a:t>One may be more at risk if they have prevalent hypertension, however, danger is not always present even in the absence of hypertension.</a:t>
            </a:r>
          </a:p>
          <a:p>
            <a:pPr>
              <a:buClrTx/>
              <a:buFont typeface="Arial" panose="020B0604020202020204" pitchFamily="34" charset="0"/>
              <a:buChar char="•"/>
            </a:pPr>
            <a:r>
              <a:rPr lang="en-US" sz="1600" dirty="0">
                <a:solidFill>
                  <a:srgbClr val="000000"/>
                </a:solidFill>
              </a:rPr>
              <a:t>People with no disabilities are also at a risk.</a:t>
            </a:r>
          </a:p>
        </p:txBody>
      </p:sp>
      <p:pic>
        <p:nvPicPr>
          <p:cNvPr id="5" name="Picture 4">
            <a:extLst>
              <a:ext uri="{FF2B5EF4-FFF2-40B4-BE49-F238E27FC236}">
                <a16:creationId xmlns:a16="http://schemas.microsoft.com/office/drawing/2014/main" id="{8F7CBB4A-E454-4699-928F-B6336FCFF81C}"/>
              </a:ext>
            </a:extLst>
          </p:cNvPr>
          <p:cNvPicPr>
            <a:picLocks noChangeAspect="1"/>
          </p:cNvPicPr>
          <p:nvPr/>
        </p:nvPicPr>
        <p:blipFill>
          <a:blip r:embed="rId2"/>
          <a:stretch>
            <a:fillRect/>
          </a:stretch>
        </p:blipFill>
        <p:spPr>
          <a:xfrm>
            <a:off x="0" y="574625"/>
            <a:ext cx="9144000" cy="1997125"/>
          </a:xfrm>
          <a:prstGeom prst="rect">
            <a:avLst/>
          </a:prstGeom>
        </p:spPr>
      </p:pic>
    </p:spTree>
    <p:extLst>
      <p:ext uri="{BB962C8B-B14F-4D97-AF65-F5344CB8AC3E}">
        <p14:creationId xmlns:p14="http://schemas.microsoft.com/office/powerpoint/2010/main" val="47929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D75C-C37D-4BD0-9708-4473D2EDDE5F}"/>
              </a:ext>
            </a:extLst>
          </p:cNvPr>
          <p:cNvSpPr>
            <a:spLocks noGrp="1"/>
          </p:cNvSpPr>
          <p:nvPr>
            <p:ph type="title"/>
          </p:nvPr>
        </p:nvSpPr>
        <p:spPr>
          <a:xfrm>
            <a:off x="0" y="1925"/>
            <a:ext cx="8520600" cy="572700"/>
          </a:xfrm>
        </p:spPr>
        <p:txBody>
          <a:bodyPr/>
          <a:lstStyle/>
          <a:p>
            <a:r>
              <a:rPr lang="en-GB" b="1" dirty="0"/>
              <a:t>Data Visualization &amp; EDA(Contd.):</a:t>
            </a:r>
            <a:endParaRPr lang="en-IN" dirty="0"/>
          </a:p>
        </p:txBody>
      </p:sp>
      <p:sp>
        <p:nvSpPr>
          <p:cNvPr id="3" name="Text Placeholder 2">
            <a:extLst>
              <a:ext uri="{FF2B5EF4-FFF2-40B4-BE49-F238E27FC236}">
                <a16:creationId xmlns:a16="http://schemas.microsoft.com/office/drawing/2014/main" id="{C1459499-0443-4881-9F1A-D60204789D20}"/>
              </a:ext>
            </a:extLst>
          </p:cNvPr>
          <p:cNvSpPr>
            <a:spLocks noGrp="1"/>
          </p:cNvSpPr>
          <p:nvPr>
            <p:ph type="body" idx="1"/>
          </p:nvPr>
        </p:nvSpPr>
        <p:spPr>
          <a:xfrm>
            <a:off x="4109012" y="574625"/>
            <a:ext cx="5034987" cy="4566950"/>
          </a:xfrm>
        </p:spPr>
        <p:txBody>
          <a:bodyPr/>
          <a:lstStyle/>
          <a:p>
            <a:pPr>
              <a:buClrTx/>
              <a:buFont typeface="Arial" panose="020B0604020202020204" pitchFamily="34" charset="0"/>
              <a:buChar char="•"/>
            </a:pPr>
            <a:r>
              <a:rPr lang="en-US" sz="1600" dirty="0">
                <a:solidFill>
                  <a:srgbClr val="000000"/>
                </a:solidFill>
              </a:rPr>
              <a:t>With the use of a scatter plot, we can compare the relationship between blood pressure and age in the first graph. By looking at the graph, we can conclude that as blood pressure rises with age, the risk of cardiovascular illnesses also rises. The risk may rise because of the age factor.</a:t>
            </a:r>
          </a:p>
          <a:p>
            <a:pPr>
              <a:buClrTx/>
              <a:buFont typeface="Arial" panose="020B0604020202020204" pitchFamily="34" charset="0"/>
              <a:buChar char="•"/>
            </a:pPr>
            <a:r>
              <a:rPr lang="en-US" sz="1600" dirty="0">
                <a:solidFill>
                  <a:srgbClr val="000000"/>
                </a:solidFill>
              </a:rPr>
              <a:t>The largest number of cigarettes smoked in a day is about 50, and we have compared heart rate with that number in the following graph.</a:t>
            </a:r>
          </a:p>
          <a:p>
            <a:pPr>
              <a:buClrTx/>
              <a:buFont typeface="Arial" panose="020B0604020202020204" pitchFamily="34" charset="0"/>
              <a:buChar char="•"/>
            </a:pPr>
            <a:r>
              <a:rPr lang="en-US" sz="1600" dirty="0">
                <a:solidFill>
                  <a:srgbClr val="000000"/>
                </a:solidFill>
              </a:rPr>
              <a:t>However, as we can see from the graph, smoking only has a very slight negative impact on a person. This may be because of the age aspect; as a person's age grows, the likelihood that they may develop a problem may increase.</a:t>
            </a:r>
            <a:endParaRPr lang="en-IN" sz="1600" dirty="0">
              <a:solidFill>
                <a:srgbClr val="000000"/>
              </a:solidFill>
            </a:endParaRPr>
          </a:p>
        </p:txBody>
      </p:sp>
      <p:pic>
        <p:nvPicPr>
          <p:cNvPr id="5" name="Picture 4">
            <a:extLst>
              <a:ext uri="{FF2B5EF4-FFF2-40B4-BE49-F238E27FC236}">
                <a16:creationId xmlns:a16="http://schemas.microsoft.com/office/drawing/2014/main" id="{C87B3326-0163-4EBD-96FE-70A0480D2EB6}"/>
              </a:ext>
            </a:extLst>
          </p:cNvPr>
          <p:cNvPicPr>
            <a:picLocks noChangeAspect="1"/>
          </p:cNvPicPr>
          <p:nvPr/>
        </p:nvPicPr>
        <p:blipFill>
          <a:blip r:embed="rId2"/>
          <a:stretch>
            <a:fillRect/>
          </a:stretch>
        </p:blipFill>
        <p:spPr>
          <a:xfrm>
            <a:off x="0" y="574625"/>
            <a:ext cx="4109012" cy="2191724"/>
          </a:xfrm>
          <a:prstGeom prst="rect">
            <a:avLst/>
          </a:prstGeom>
        </p:spPr>
      </p:pic>
      <p:pic>
        <p:nvPicPr>
          <p:cNvPr id="7" name="Picture 6">
            <a:extLst>
              <a:ext uri="{FF2B5EF4-FFF2-40B4-BE49-F238E27FC236}">
                <a16:creationId xmlns:a16="http://schemas.microsoft.com/office/drawing/2014/main" id="{093C0EDE-A557-4238-8EAB-1CE86A210B2C}"/>
              </a:ext>
            </a:extLst>
          </p:cNvPr>
          <p:cNvPicPr>
            <a:picLocks noChangeAspect="1"/>
          </p:cNvPicPr>
          <p:nvPr/>
        </p:nvPicPr>
        <p:blipFill>
          <a:blip r:embed="rId3"/>
          <a:stretch>
            <a:fillRect/>
          </a:stretch>
        </p:blipFill>
        <p:spPr>
          <a:xfrm>
            <a:off x="0" y="2768274"/>
            <a:ext cx="4109012" cy="2375226"/>
          </a:xfrm>
          <a:prstGeom prst="rect">
            <a:avLst/>
          </a:prstGeom>
        </p:spPr>
      </p:pic>
    </p:spTree>
    <p:extLst>
      <p:ext uri="{BB962C8B-B14F-4D97-AF65-F5344CB8AC3E}">
        <p14:creationId xmlns:p14="http://schemas.microsoft.com/office/powerpoint/2010/main" val="315178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F406-AD00-46F0-A9B0-ABD2FD4F842D}"/>
              </a:ext>
            </a:extLst>
          </p:cNvPr>
          <p:cNvSpPr>
            <a:spLocks noGrp="1"/>
          </p:cNvSpPr>
          <p:nvPr>
            <p:ph type="title"/>
          </p:nvPr>
        </p:nvSpPr>
        <p:spPr>
          <a:xfrm>
            <a:off x="-16680" y="0"/>
            <a:ext cx="8520600" cy="517597"/>
          </a:xfrm>
        </p:spPr>
        <p:txBody>
          <a:bodyPr/>
          <a:lstStyle/>
          <a:p>
            <a:r>
              <a:rPr lang="en-US" b="1" dirty="0"/>
              <a:t>Handling Outliers:</a:t>
            </a:r>
            <a:endParaRPr lang="en-IN" b="1" dirty="0"/>
          </a:p>
        </p:txBody>
      </p:sp>
      <p:pic>
        <p:nvPicPr>
          <p:cNvPr id="7" name="Picture 6">
            <a:extLst>
              <a:ext uri="{FF2B5EF4-FFF2-40B4-BE49-F238E27FC236}">
                <a16:creationId xmlns:a16="http://schemas.microsoft.com/office/drawing/2014/main" id="{D690D749-DE60-4BDC-9FF3-5E0ACB680E55}"/>
              </a:ext>
            </a:extLst>
          </p:cNvPr>
          <p:cNvPicPr>
            <a:picLocks noChangeAspect="1"/>
          </p:cNvPicPr>
          <p:nvPr/>
        </p:nvPicPr>
        <p:blipFill>
          <a:blip r:embed="rId2"/>
          <a:stretch>
            <a:fillRect/>
          </a:stretch>
        </p:blipFill>
        <p:spPr>
          <a:xfrm>
            <a:off x="4572000" y="572701"/>
            <a:ext cx="4572000" cy="2717216"/>
          </a:xfrm>
          <a:prstGeom prst="rect">
            <a:avLst/>
          </a:prstGeom>
        </p:spPr>
      </p:pic>
      <p:pic>
        <p:nvPicPr>
          <p:cNvPr id="9" name="Picture 8">
            <a:extLst>
              <a:ext uri="{FF2B5EF4-FFF2-40B4-BE49-F238E27FC236}">
                <a16:creationId xmlns:a16="http://schemas.microsoft.com/office/drawing/2014/main" id="{043DFC27-2F54-430D-AD92-C7A79D95C0F2}"/>
              </a:ext>
            </a:extLst>
          </p:cNvPr>
          <p:cNvPicPr>
            <a:picLocks noChangeAspect="1"/>
          </p:cNvPicPr>
          <p:nvPr/>
        </p:nvPicPr>
        <p:blipFill rotWithShape="1">
          <a:blip r:embed="rId3"/>
          <a:srcRect t="1023"/>
          <a:stretch/>
        </p:blipFill>
        <p:spPr>
          <a:xfrm>
            <a:off x="0" y="574624"/>
            <a:ext cx="4572000" cy="2717216"/>
          </a:xfrm>
          <a:prstGeom prst="rect">
            <a:avLst/>
          </a:prstGeom>
        </p:spPr>
      </p:pic>
      <p:sp>
        <p:nvSpPr>
          <p:cNvPr id="11" name="Title 1">
            <a:extLst>
              <a:ext uri="{FF2B5EF4-FFF2-40B4-BE49-F238E27FC236}">
                <a16:creationId xmlns:a16="http://schemas.microsoft.com/office/drawing/2014/main" id="{4217AD04-8961-4754-A143-39AB7171641E}"/>
              </a:ext>
            </a:extLst>
          </p:cNvPr>
          <p:cNvSpPr txBox="1">
            <a:spLocks/>
          </p:cNvSpPr>
          <p:nvPr/>
        </p:nvSpPr>
        <p:spPr>
          <a:xfrm>
            <a:off x="-16680" y="3345021"/>
            <a:ext cx="9160680" cy="1798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buClrTx/>
              <a:buFont typeface="Arial" panose="020B0604020202020204" pitchFamily="34" charset="0"/>
              <a:buChar char="•"/>
            </a:pPr>
            <a:r>
              <a:rPr lang="en-US" sz="1600" dirty="0">
                <a:solidFill>
                  <a:srgbClr val="000000"/>
                </a:solidFill>
                <a:latin typeface="+mn-lt"/>
              </a:rPr>
              <a:t>The "fence" is constructed outside of Q1 and Q3 using the IQR method of finding outliers. Outliers are any values that lie outside of this range.</a:t>
            </a:r>
          </a:p>
          <a:p>
            <a:pPr marL="285750" indent="-285750">
              <a:buClrTx/>
              <a:buFont typeface="Arial" panose="020B0604020202020204" pitchFamily="34" charset="0"/>
              <a:buChar char="•"/>
            </a:pPr>
            <a:r>
              <a:rPr lang="en-US" sz="1600" dirty="0">
                <a:solidFill>
                  <a:srgbClr val="000000"/>
                </a:solidFill>
                <a:latin typeface="+mn-lt"/>
              </a:rPr>
              <a:t>Outliers are any observations that fall more than 1.5 IQR outside Q1 or rise more than 1.5 IQR outside Q3. The median values, or the 50th percentile of that column, were used to replace the outliers.</a:t>
            </a:r>
          </a:p>
          <a:p>
            <a:pPr marL="457200" indent="-457200">
              <a:buClrTx/>
              <a:buFont typeface="Arial" panose="020B0604020202020204" pitchFamily="34" charset="0"/>
              <a:buChar char="•"/>
            </a:pPr>
            <a:endParaRPr lang="en-IN" sz="1600" b="1" dirty="0">
              <a:solidFill>
                <a:srgbClr val="000000"/>
              </a:solidFill>
            </a:endParaRPr>
          </a:p>
        </p:txBody>
      </p:sp>
    </p:spTree>
    <p:extLst>
      <p:ext uri="{BB962C8B-B14F-4D97-AF65-F5344CB8AC3E}">
        <p14:creationId xmlns:p14="http://schemas.microsoft.com/office/powerpoint/2010/main" val="5665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3473-8468-404C-A7CF-185134A5553B}"/>
              </a:ext>
            </a:extLst>
          </p:cNvPr>
          <p:cNvSpPr>
            <a:spLocks noGrp="1"/>
          </p:cNvSpPr>
          <p:nvPr>
            <p:ph type="title"/>
          </p:nvPr>
        </p:nvSpPr>
        <p:spPr>
          <a:xfrm>
            <a:off x="0" y="0"/>
            <a:ext cx="8520600" cy="572700"/>
          </a:xfrm>
        </p:spPr>
        <p:txBody>
          <a:bodyPr/>
          <a:lstStyle/>
          <a:p>
            <a:r>
              <a:rPr lang="en-US" b="1" dirty="0"/>
              <a:t>Heatmap:</a:t>
            </a:r>
            <a:endParaRPr lang="en-IN" b="1" dirty="0"/>
          </a:p>
        </p:txBody>
      </p:sp>
      <p:sp>
        <p:nvSpPr>
          <p:cNvPr id="3" name="Text Placeholder 2">
            <a:extLst>
              <a:ext uri="{FF2B5EF4-FFF2-40B4-BE49-F238E27FC236}">
                <a16:creationId xmlns:a16="http://schemas.microsoft.com/office/drawing/2014/main" id="{A07B791C-69D2-4D75-9841-A7EC9741C594}"/>
              </a:ext>
            </a:extLst>
          </p:cNvPr>
          <p:cNvSpPr>
            <a:spLocks noGrp="1"/>
          </p:cNvSpPr>
          <p:nvPr>
            <p:ph type="body" idx="1"/>
          </p:nvPr>
        </p:nvSpPr>
        <p:spPr>
          <a:xfrm>
            <a:off x="6537960" y="572700"/>
            <a:ext cx="2606040" cy="4570800"/>
          </a:xfrm>
        </p:spPr>
        <p:txBody>
          <a:bodyPr/>
          <a:lstStyle/>
          <a:p>
            <a:pPr>
              <a:lnSpc>
                <a:spcPct val="150000"/>
              </a:lnSpc>
              <a:buClrTx/>
              <a:buFont typeface="Arial" panose="020B0604020202020204" pitchFamily="34" charset="0"/>
              <a:buChar char="•"/>
            </a:pPr>
            <a:r>
              <a:rPr lang="en-US" sz="1600" dirty="0">
                <a:solidFill>
                  <a:srgbClr val="000000"/>
                </a:solidFill>
              </a:rPr>
              <a:t>Is_smoking and cigsPerDay have a positive correlation of 0.78.</a:t>
            </a:r>
            <a:endParaRPr lang="en-IN" sz="1600" dirty="0">
              <a:solidFill>
                <a:srgbClr val="000000"/>
              </a:solidFill>
            </a:endParaRPr>
          </a:p>
          <a:p>
            <a:pPr>
              <a:lnSpc>
                <a:spcPct val="150000"/>
              </a:lnSpc>
              <a:buClrTx/>
              <a:buFont typeface="Arial" panose="020B0604020202020204" pitchFamily="34" charset="0"/>
              <a:buChar char="•"/>
            </a:pPr>
            <a:r>
              <a:rPr lang="en-US" sz="1600" dirty="0">
                <a:solidFill>
                  <a:srgbClr val="000000"/>
                </a:solidFill>
              </a:rPr>
              <a:t>sysBP and diaBP show the strongest positive correlation of 0.71 with one another. </a:t>
            </a:r>
          </a:p>
        </p:txBody>
      </p:sp>
      <p:pic>
        <p:nvPicPr>
          <p:cNvPr id="5" name="Picture 4">
            <a:extLst>
              <a:ext uri="{FF2B5EF4-FFF2-40B4-BE49-F238E27FC236}">
                <a16:creationId xmlns:a16="http://schemas.microsoft.com/office/drawing/2014/main" id="{4847F6AF-C20A-41D4-A1E7-7A29BD67FDB8}"/>
              </a:ext>
            </a:extLst>
          </p:cNvPr>
          <p:cNvPicPr>
            <a:picLocks noChangeAspect="1"/>
          </p:cNvPicPr>
          <p:nvPr/>
        </p:nvPicPr>
        <p:blipFill>
          <a:blip r:embed="rId2"/>
          <a:stretch>
            <a:fillRect/>
          </a:stretch>
        </p:blipFill>
        <p:spPr>
          <a:xfrm>
            <a:off x="0" y="572700"/>
            <a:ext cx="6537960" cy="4570800"/>
          </a:xfrm>
          <a:prstGeom prst="rect">
            <a:avLst/>
          </a:prstGeom>
        </p:spPr>
      </p:pic>
    </p:spTree>
    <p:extLst>
      <p:ext uri="{BB962C8B-B14F-4D97-AF65-F5344CB8AC3E}">
        <p14:creationId xmlns:p14="http://schemas.microsoft.com/office/powerpoint/2010/main" val="3785348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9FD5-9D07-4B4A-A7EA-81D477AB142D}"/>
              </a:ext>
            </a:extLst>
          </p:cNvPr>
          <p:cNvSpPr>
            <a:spLocks noGrp="1"/>
          </p:cNvSpPr>
          <p:nvPr>
            <p:ph type="title"/>
          </p:nvPr>
        </p:nvSpPr>
        <p:spPr>
          <a:xfrm>
            <a:off x="0" y="0"/>
            <a:ext cx="8520600" cy="572700"/>
          </a:xfrm>
        </p:spPr>
        <p:txBody>
          <a:bodyPr/>
          <a:lstStyle/>
          <a:p>
            <a:r>
              <a:rPr lang="en-US" b="1" dirty="0"/>
              <a:t>Multicollinearity removal:</a:t>
            </a:r>
            <a:endParaRPr lang="en-IN" b="1" dirty="0"/>
          </a:p>
        </p:txBody>
      </p:sp>
      <p:sp>
        <p:nvSpPr>
          <p:cNvPr id="3" name="Text Placeholder 2">
            <a:extLst>
              <a:ext uri="{FF2B5EF4-FFF2-40B4-BE49-F238E27FC236}">
                <a16:creationId xmlns:a16="http://schemas.microsoft.com/office/drawing/2014/main" id="{53ABD899-D7F4-4159-85C7-37DDABB09D7D}"/>
              </a:ext>
            </a:extLst>
          </p:cNvPr>
          <p:cNvSpPr>
            <a:spLocks noGrp="1"/>
          </p:cNvSpPr>
          <p:nvPr>
            <p:ph type="body" idx="1"/>
          </p:nvPr>
        </p:nvSpPr>
        <p:spPr>
          <a:xfrm>
            <a:off x="2038312" y="572700"/>
            <a:ext cx="5269109" cy="4570800"/>
          </a:xfrm>
        </p:spPr>
        <p:txBody>
          <a:bodyPr/>
          <a:lstStyle/>
          <a:p>
            <a:pPr>
              <a:buClrTx/>
              <a:buFont typeface="Arial" panose="020B0604020202020204" pitchFamily="34" charset="0"/>
              <a:buChar char="•"/>
            </a:pPr>
            <a:r>
              <a:rPr lang="en-US" sz="1600" dirty="0">
                <a:solidFill>
                  <a:srgbClr val="000000"/>
                </a:solidFill>
              </a:rPr>
              <a:t>The features with VIF scores greater than 10 have been eliminated. The VIF scores of the variables before and after the multicollinearity treatment are shown in the images on the left and right, respectively.</a:t>
            </a:r>
          </a:p>
          <a:p>
            <a:pPr>
              <a:buClrTx/>
              <a:buFont typeface="Arial" panose="020B0604020202020204" pitchFamily="34" charset="0"/>
              <a:buChar char="•"/>
            </a:pPr>
            <a:r>
              <a:rPr lang="en-US" sz="1600" dirty="0">
                <a:solidFill>
                  <a:srgbClr val="000000"/>
                </a:solidFill>
              </a:rPr>
              <a:t>When all the characteristics are checked for multicollinearity, certain features, such as is_smoking and cigsperday, have a significant correlation with one another.</a:t>
            </a:r>
          </a:p>
          <a:p>
            <a:pPr>
              <a:buClrTx/>
              <a:buFont typeface="Arial" panose="020B0604020202020204" pitchFamily="34" charset="0"/>
              <a:buChar char="•"/>
            </a:pPr>
            <a:r>
              <a:rPr lang="en-US" sz="1600" dirty="0">
                <a:solidFill>
                  <a:srgbClr val="000000"/>
                </a:solidFill>
              </a:rPr>
              <a:t>The VIF score of all independent variables, which measures how well a variable is explained by other independent variables, has been used to address multicollinearity.</a:t>
            </a:r>
          </a:p>
        </p:txBody>
      </p:sp>
      <p:pic>
        <p:nvPicPr>
          <p:cNvPr id="5" name="Picture 4">
            <a:extLst>
              <a:ext uri="{FF2B5EF4-FFF2-40B4-BE49-F238E27FC236}">
                <a16:creationId xmlns:a16="http://schemas.microsoft.com/office/drawing/2014/main" id="{D1ACF023-5D38-426C-A5F8-A5E012E413AA}"/>
              </a:ext>
            </a:extLst>
          </p:cNvPr>
          <p:cNvPicPr>
            <a:picLocks noChangeAspect="1"/>
          </p:cNvPicPr>
          <p:nvPr/>
        </p:nvPicPr>
        <p:blipFill>
          <a:blip r:embed="rId2"/>
          <a:stretch>
            <a:fillRect/>
          </a:stretch>
        </p:blipFill>
        <p:spPr>
          <a:xfrm>
            <a:off x="7307421" y="1219199"/>
            <a:ext cx="1836579" cy="3924301"/>
          </a:xfrm>
          <a:prstGeom prst="rect">
            <a:avLst/>
          </a:prstGeom>
        </p:spPr>
      </p:pic>
      <p:pic>
        <p:nvPicPr>
          <p:cNvPr id="7" name="Picture 6">
            <a:extLst>
              <a:ext uri="{FF2B5EF4-FFF2-40B4-BE49-F238E27FC236}">
                <a16:creationId xmlns:a16="http://schemas.microsoft.com/office/drawing/2014/main" id="{31E58FBE-81F7-4739-B3E9-610FFF35AB91}"/>
              </a:ext>
            </a:extLst>
          </p:cNvPr>
          <p:cNvPicPr>
            <a:picLocks noChangeAspect="1"/>
          </p:cNvPicPr>
          <p:nvPr/>
        </p:nvPicPr>
        <p:blipFill>
          <a:blip r:embed="rId3"/>
          <a:stretch>
            <a:fillRect/>
          </a:stretch>
        </p:blipFill>
        <p:spPr>
          <a:xfrm>
            <a:off x="3596" y="572701"/>
            <a:ext cx="2034716" cy="4570800"/>
          </a:xfrm>
          <a:prstGeom prst="rect">
            <a:avLst/>
          </a:prstGeom>
        </p:spPr>
      </p:pic>
    </p:spTree>
    <p:extLst>
      <p:ext uri="{BB962C8B-B14F-4D97-AF65-F5344CB8AC3E}">
        <p14:creationId xmlns:p14="http://schemas.microsoft.com/office/powerpoint/2010/main" val="2851135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BE6D-E38F-4332-BCBB-F17097CAE630}"/>
              </a:ext>
            </a:extLst>
          </p:cNvPr>
          <p:cNvSpPr>
            <a:spLocks noGrp="1"/>
          </p:cNvSpPr>
          <p:nvPr>
            <p:ph type="title"/>
          </p:nvPr>
        </p:nvSpPr>
        <p:spPr>
          <a:xfrm>
            <a:off x="0" y="0"/>
            <a:ext cx="8520600" cy="572700"/>
          </a:xfrm>
        </p:spPr>
        <p:txBody>
          <a:bodyPr/>
          <a:lstStyle/>
          <a:p>
            <a:r>
              <a:rPr lang="en-US" b="1" dirty="0"/>
              <a:t>Updated Heatmap:</a:t>
            </a:r>
            <a:endParaRPr lang="en-IN" b="1" dirty="0"/>
          </a:p>
        </p:txBody>
      </p:sp>
      <p:pic>
        <p:nvPicPr>
          <p:cNvPr id="5" name="Picture 4">
            <a:extLst>
              <a:ext uri="{FF2B5EF4-FFF2-40B4-BE49-F238E27FC236}">
                <a16:creationId xmlns:a16="http://schemas.microsoft.com/office/drawing/2014/main" id="{B1CC154D-96D1-4403-A4D8-561BFF153EEA}"/>
              </a:ext>
            </a:extLst>
          </p:cNvPr>
          <p:cNvPicPr>
            <a:picLocks noChangeAspect="1"/>
          </p:cNvPicPr>
          <p:nvPr/>
        </p:nvPicPr>
        <p:blipFill>
          <a:blip r:embed="rId2"/>
          <a:stretch>
            <a:fillRect/>
          </a:stretch>
        </p:blipFill>
        <p:spPr>
          <a:xfrm>
            <a:off x="623400" y="572700"/>
            <a:ext cx="8191500" cy="4570800"/>
          </a:xfrm>
          <a:prstGeom prst="rect">
            <a:avLst/>
          </a:prstGeom>
        </p:spPr>
      </p:pic>
    </p:spTree>
    <p:extLst>
      <p:ext uri="{BB962C8B-B14F-4D97-AF65-F5344CB8AC3E}">
        <p14:creationId xmlns:p14="http://schemas.microsoft.com/office/powerpoint/2010/main" val="297318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C50D-8CA5-4AF9-80F5-76E4DA20854E}"/>
              </a:ext>
            </a:extLst>
          </p:cNvPr>
          <p:cNvSpPr>
            <a:spLocks noGrp="1"/>
          </p:cNvSpPr>
          <p:nvPr>
            <p:ph type="title"/>
          </p:nvPr>
        </p:nvSpPr>
        <p:spPr>
          <a:xfrm>
            <a:off x="0" y="0"/>
            <a:ext cx="8520600" cy="572700"/>
          </a:xfrm>
        </p:spPr>
        <p:txBody>
          <a:bodyPr/>
          <a:lstStyle/>
          <a:p>
            <a:r>
              <a:rPr lang="en-US" b="1" dirty="0"/>
              <a:t>Model Building:</a:t>
            </a:r>
            <a:endParaRPr lang="en-IN" b="1" dirty="0"/>
          </a:p>
        </p:txBody>
      </p:sp>
      <p:sp>
        <p:nvSpPr>
          <p:cNvPr id="3" name="Text Placeholder 2">
            <a:extLst>
              <a:ext uri="{FF2B5EF4-FFF2-40B4-BE49-F238E27FC236}">
                <a16:creationId xmlns:a16="http://schemas.microsoft.com/office/drawing/2014/main" id="{FD9EEE11-441B-4AC2-B4A7-FBAB45B6FEFA}"/>
              </a:ext>
            </a:extLst>
          </p:cNvPr>
          <p:cNvSpPr>
            <a:spLocks noGrp="1"/>
          </p:cNvSpPr>
          <p:nvPr>
            <p:ph type="body" idx="1"/>
          </p:nvPr>
        </p:nvSpPr>
        <p:spPr>
          <a:xfrm>
            <a:off x="0" y="572700"/>
            <a:ext cx="9144000" cy="4570800"/>
          </a:xfrm>
        </p:spPr>
        <p:txBody>
          <a:bodyPr/>
          <a:lstStyle/>
          <a:p>
            <a:pPr>
              <a:buClrTx/>
              <a:buFont typeface="Arial" panose="020B0604020202020204" pitchFamily="34" charset="0"/>
              <a:buChar char="•"/>
            </a:pPr>
            <a:r>
              <a:rPr lang="en-US" sz="1600" dirty="0">
                <a:solidFill>
                  <a:srgbClr val="000000"/>
                </a:solidFill>
              </a:rPr>
              <a:t>We do the train-test split before creating the models. 20% of the data were used as test data, while the remaining 80% were used as train data.</a:t>
            </a:r>
          </a:p>
          <a:p>
            <a:pPr>
              <a:buClrTx/>
              <a:buFont typeface="Arial" panose="020B0604020202020204" pitchFamily="34" charset="0"/>
              <a:buChar char="•"/>
            </a:pPr>
            <a:r>
              <a:rPr lang="en-US" sz="1600" dirty="0">
                <a:solidFill>
                  <a:srgbClr val="000000"/>
                </a:solidFill>
              </a:rPr>
              <a:t>SMOTE (Synthetic Minority Over-sampling Technique) oversampling is used to address the class imbalance, and the Tomek links are then eliminated. After resolving class imbalance, check value counts for both classes at the end.</a:t>
            </a:r>
          </a:p>
          <a:p>
            <a:pPr>
              <a:buClrTx/>
              <a:buFont typeface="Arial" panose="020B0604020202020204" pitchFamily="34" charset="0"/>
              <a:buChar char="•"/>
            </a:pPr>
            <a:r>
              <a:rPr lang="en-US" sz="1600" dirty="0">
                <a:solidFill>
                  <a:srgbClr val="000000"/>
                </a:solidFill>
              </a:rPr>
              <a:t>It helps deal with significantly varying magnitudes, values, or units during the pre-processing of data. A machine learning algorithm would often weight larger values as higher and evaluate smaller values as lower, regardless of the unit of measurement, if feature scaling is not done.</a:t>
            </a:r>
          </a:p>
          <a:p>
            <a:pPr>
              <a:buClrTx/>
              <a:buFont typeface="Arial" panose="020B0604020202020204" pitchFamily="34" charset="0"/>
              <a:buChar char="•"/>
            </a:pPr>
            <a:r>
              <a:rPr lang="en-US" sz="1600" dirty="0">
                <a:solidFill>
                  <a:srgbClr val="000000"/>
                </a:solidFill>
              </a:rPr>
              <a:t>Defining a function that provides a classification report for a model's performance on train and test data using the classifier model and train/test splits as inputs. Plots the feature significance as well.</a:t>
            </a:r>
          </a:p>
        </p:txBody>
      </p:sp>
    </p:spTree>
    <p:extLst>
      <p:ext uri="{BB962C8B-B14F-4D97-AF65-F5344CB8AC3E}">
        <p14:creationId xmlns:p14="http://schemas.microsoft.com/office/powerpoint/2010/main" val="1536744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FE8B-7B24-4B48-A15E-19ACFA4E8253}"/>
              </a:ext>
            </a:extLst>
          </p:cNvPr>
          <p:cNvSpPr>
            <a:spLocks noGrp="1"/>
          </p:cNvSpPr>
          <p:nvPr>
            <p:ph type="title"/>
          </p:nvPr>
        </p:nvSpPr>
        <p:spPr>
          <a:xfrm>
            <a:off x="0" y="0"/>
            <a:ext cx="8520600" cy="572700"/>
          </a:xfrm>
        </p:spPr>
        <p:txBody>
          <a:bodyPr/>
          <a:lstStyle/>
          <a:p>
            <a:r>
              <a:rPr lang="en-US" b="1" dirty="0"/>
              <a:t>Logistic Regression:</a:t>
            </a:r>
            <a:endParaRPr lang="en-IN" b="1" dirty="0"/>
          </a:p>
        </p:txBody>
      </p:sp>
      <p:sp>
        <p:nvSpPr>
          <p:cNvPr id="3" name="Text Placeholder 2">
            <a:extLst>
              <a:ext uri="{FF2B5EF4-FFF2-40B4-BE49-F238E27FC236}">
                <a16:creationId xmlns:a16="http://schemas.microsoft.com/office/drawing/2014/main" id="{7FCE5AFD-416C-49A2-98E2-A2AF51CAE882}"/>
              </a:ext>
            </a:extLst>
          </p:cNvPr>
          <p:cNvSpPr>
            <a:spLocks noGrp="1"/>
          </p:cNvSpPr>
          <p:nvPr>
            <p:ph type="body" idx="1"/>
          </p:nvPr>
        </p:nvSpPr>
        <p:spPr>
          <a:xfrm>
            <a:off x="1" y="3487003"/>
            <a:ext cx="9144000" cy="1656496"/>
          </a:xfrm>
        </p:spPr>
        <p:txBody>
          <a:bodyPr/>
          <a:lstStyle/>
          <a:p>
            <a:pPr>
              <a:buClrTx/>
              <a:buFont typeface="Arial" panose="020B0604020202020204" pitchFamily="34" charset="0"/>
              <a:buChar char="•"/>
            </a:pPr>
            <a:r>
              <a:rPr lang="en-US" sz="1600" dirty="0">
                <a:solidFill>
                  <a:srgbClr val="000000"/>
                </a:solidFill>
              </a:rPr>
              <a:t>The method of estimating the likelihood of a discrete result given an input variable is known as logistic regression.</a:t>
            </a:r>
          </a:p>
          <a:p>
            <a:pPr>
              <a:buClrTx/>
              <a:buFont typeface="Arial" panose="020B0604020202020204" pitchFamily="34" charset="0"/>
              <a:buChar char="•"/>
            </a:pPr>
            <a:r>
              <a:rPr lang="en-US" sz="1600" dirty="0">
                <a:solidFill>
                  <a:srgbClr val="000000"/>
                </a:solidFill>
              </a:rPr>
              <a:t>On test data, logistic regression produces the following outcome for class 1:  Precision is 0.23, recall is 0.62, and F1 score is 0.33.</a:t>
            </a:r>
          </a:p>
          <a:p>
            <a:pPr>
              <a:buClrTx/>
              <a:buFont typeface="Arial" panose="020B0604020202020204" pitchFamily="34" charset="0"/>
              <a:buChar char="•"/>
            </a:pPr>
            <a:r>
              <a:rPr lang="en-US" sz="1600" dirty="0">
                <a:solidFill>
                  <a:srgbClr val="000000"/>
                </a:solidFill>
              </a:rPr>
              <a:t>The most important factor is age, then cigsperday, then BPMeds.</a:t>
            </a:r>
            <a:endParaRPr lang="en-IN" sz="1600" dirty="0">
              <a:solidFill>
                <a:srgbClr val="000000"/>
              </a:solidFill>
            </a:endParaRPr>
          </a:p>
        </p:txBody>
      </p:sp>
      <p:pic>
        <p:nvPicPr>
          <p:cNvPr id="7" name="Picture 6">
            <a:extLst>
              <a:ext uri="{FF2B5EF4-FFF2-40B4-BE49-F238E27FC236}">
                <a16:creationId xmlns:a16="http://schemas.microsoft.com/office/drawing/2014/main" id="{14646825-1CA0-40E3-A962-F3AC89D44E89}"/>
              </a:ext>
            </a:extLst>
          </p:cNvPr>
          <p:cNvPicPr>
            <a:picLocks noChangeAspect="1"/>
          </p:cNvPicPr>
          <p:nvPr/>
        </p:nvPicPr>
        <p:blipFill>
          <a:blip r:embed="rId3"/>
          <a:stretch>
            <a:fillRect/>
          </a:stretch>
        </p:blipFill>
        <p:spPr>
          <a:xfrm>
            <a:off x="0" y="572698"/>
            <a:ext cx="9144000" cy="2914305"/>
          </a:xfrm>
          <a:prstGeom prst="rect">
            <a:avLst/>
          </a:prstGeom>
        </p:spPr>
      </p:pic>
    </p:spTree>
    <p:extLst>
      <p:ext uri="{BB962C8B-B14F-4D97-AF65-F5344CB8AC3E}">
        <p14:creationId xmlns:p14="http://schemas.microsoft.com/office/powerpoint/2010/main" val="13649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BBA7-AF68-4304-8982-0A73D8A4B956}"/>
              </a:ext>
            </a:extLst>
          </p:cNvPr>
          <p:cNvSpPr>
            <a:spLocks noGrp="1"/>
          </p:cNvSpPr>
          <p:nvPr>
            <p:ph type="title"/>
          </p:nvPr>
        </p:nvSpPr>
        <p:spPr>
          <a:xfrm>
            <a:off x="0" y="486156"/>
            <a:ext cx="8520600" cy="572700"/>
          </a:xfrm>
        </p:spPr>
        <p:txBody>
          <a:bodyPr/>
          <a:lstStyle/>
          <a:p>
            <a:r>
              <a:rPr lang="en-US" b="1" dirty="0"/>
              <a:t>Points to Discuss:</a:t>
            </a:r>
            <a:endParaRPr lang="en-IN" b="1" dirty="0"/>
          </a:p>
        </p:txBody>
      </p:sp>
      <p:sp>
        <p:nvSpPr>
          <p:cNvPr id="3" name="Text Placeholder 2">
            <a:extLst>
              <a:ext uri="{FF2B5EF4-FFF2-40B4-BE49-F238E27FC236}">
                <a16:creationId xmlns:a16="http://schemas.microsoft.com/office/drawing/2014/main" id="{DB774A6E-B787-4A9F-9259-D1540545800A}"/>
              </a:ext>
            </a:extLst>
          </p:cNvPr>
          <p:cNvSpPr>
            <a:spLocks noGrp="1"/>
          </p:cNvSpPr>
          <p:nvPr>
            <p:ph type="body" idx="1"/>
          </p:nvPr>
        </p:nvSpPr>
        <p:spPr>
          <a:xfrm>
            <a:off x="311700" y="1058856"/>
            <a:ext cx="8520600" cy="3464376"/>
          </a:xfrm>
        </p:spPr>
        <p:txBody>
          <a:bodyPr/>
          <a:lstStyle/>
          <a:p>
            <a:pPr>
              <a:lnSpc>
                <a:spcPct val="150000"/>
              </a:lnSpc>
              <a:buClrTx/>
              <a:buFont typeface="Arial" panose="020B0604020202020204" pitchFamily="34" charset="0"/>
              <a:buChar char="•"/>
            </a:pPr>
            <a:r>
              <a:rPr lang="en-US" sz="1600" dirty="0">
                <a:solidFill>
                  <a:srgbClr val="000000"/>
                </a:solidFill>
                <a:latin typeface="+mn-lt"/>
              </a:rPr>
              <a:t>Defining the problem statement</a:t>
            </a:r>
          </a:p>
          <a:p>
            <a:pPr>
              <a:lnSpc>
                <a:spcPct val="150000"/>
              </a:lnSpc>
              <a:buClrTx/>
              <a:buFont typeface="Arial" panose="020B0604020202020204" pitchFamily="34" charset="0"/>
              <a:buChar char="•"/>
            </a:pPr>
            <a:r>
              <a:rPr lang="en-US" sz="1600" dirty="0">
                <a:solidFill>
                  <a:srgbClr val="000000"/>
                </a:solidFill>
                <a:latin typeface="+mn-lt"/>
              </a:rPr>
              <a:t>Data Cleaning</a:t>
            </a:r>
          </a:p>
          <a:p>
            <a:pPr>
              <a:lnSpc>
                <a:spcPct val="150000"/>
              </a:lnSpc>
              <a:buClrTx/>
              <a:buFont typeface="Arial" panose="020B0604020202020204" pitchFamily="34" charset="0"/>
              <a:buChar char="•"/>
            </a:pPr>
            <a:r>
              <a:rPr lang="en-US" sz="1600" dirty="0">
                <a:solidFill>
                  <a:srgbClr val="000000"/>
                </a:solidFill>
                <a:latin typeface="+mn-lt"/>
              </a:rPr>
              <a:t>Data visualization &amp; </a:t>
            </a:r>
            <a:r>
              <a:rPr lang="en-US" sz="1600" dirty="0">
                <a:solidFill>
                  <a:srgbClr val="000000"/>
                </a:solidFill>
              </a:rPr>
              <a:t>EDA</a:t>
            </a:r>
            <a:endParaRPr lang="en-US" sz="1600" dirty="0">
              <a:solidFill>
                <a:srgbClr val="000000"/>
              </a:solidFill>
              <a:latin typeface="+mn-lt"/>
            </a:endParaRPr>
          </a:p>
          <a:p>
            <a:pPr>
              <a:lnSpc>
                <a:spcPct val="150000"/>
              </a:lnSpc>
              <a:buClrTx/>
              <a:buFont typeface="Arial" panose="020B0604020202020204" pitchFamily="34" charset="0"/>
              <a:buChar char="•"/>
            </a:pPr>
            <a:r>
              <a:rPr lang="en-US" sz="1600" dirty="0">
                <a:solidFill>
                  <a:srgbClr val="000000"/>
                </a:solidFill>
                <a:latin typeface="+mn-lt"/>
              </a:rPr>
              <a:t>Data preprocessing</a:t>
            </a:r>
          </a:p>
          <a:p>
            <a:pPr>
              <a:lnSpc>
                <a:spcPct val="150000"/>
              </a:lnSpc>
              <a:buClrTx/>
              <a:buFont typeface="Arial" panose="020B0604020202020204" pitchFamily="34" charset="0"/>
              <a:buChar char="•"/>
            </a:pPr>
            <a:r>
              <a:rPr lang="en-US" sz="1600" dirty="0">
                <a:solidFill>
                  <a:srgbClr val="000000"/>
                </a:solidFill>
                <a:latin typeface="+mn-lt"/>
              </a:rPr>
              <a:t>Feature selection</a:t>
            </a:r>
          </a:p>
          <a:p>
            <a:pPr>
              <a:lnSpc>
                <a:spcPct val="150000"/>
              </a:lnSpc>
              <a:buClrTx/>
              <a:buFont typeface="Arial" panose="020B0604020202020204" pitchFamily="34" charset="0"/>
              <a:buChar char="•"/>
            </a:pPr>
            <a:r>
              <a:rPr lang="en-US" sz="1600" dirty="0">
                <a:solidFill>
                  <a:srgbClr val="000000"/>
                </a:solidFill>
                <a:latin typeface="+mn-lt"/>
              </a:rPr>
              <a:t>Preparing Dataset for model</a:t>
            </a:r>
          </a:p>
          <a:p>
            <a:pPr>
              <a:lnSpc>
                <a:spcPct val="150000"/>
              </a:lnSpc>
              <a:buClrTx/>
              <a:buFont typeface="Arial" panose="020B0604020202020204" pitchFamily="34" charset="0"/>
              <a:buChar char="•"/>
            </a:pPr>
            <a:r>
              <a:rPr lang="en-US" sz="1600" dirty="0">
                <a:solidFill>
                  <a:srgbClr val="000000"/>
                </a:solidFill>
                <a:latin typeface="+mn-lt"/>
              </a:rPr>
              <a:t>Applying model</a:t>
            </a:r>
          </a:p>
          <a:p>
            <a:pPr>
              <a:lnSpc>
                <a:spcPct val="150000"/>
              </a:lnSpc>
              <a:buClrTx/>
              <a:buFont typeface="Arial" panose="020B0604020202020204" pitchFamily="34" charset="0"/>
              <a:buChar char="•"/>
            </a:pPr>
            <a:r>
              <a:rPr lang="en-US" sz="1600" dirty="0">
                <a:solidFill>
                  <a:srgbClr val="000000"/>
                </a:solidFill>
                <a:latin typeface="+mn-lt"/>
              </a:rPr>
              <a:t>Model validation and selection</a:t>
            </a:r>
          </a:p>
          <a:p>
            <a:endParaRPr lang="en-IN" dirty="0"/>
          </a:p>
        </p:txBody>
      </p:sp>
    </p:spTree>
    <p:extLst>
      <p:ext uri="{BB962C8B-B14F-4D97-AF65-F5344CB8AC3E}">
        <p14:creationId xmlns:p14="http://schemas.microsoft.com/office/powerpoint/2010/main" val="1304775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3856-99C4-41B3-83E0-419843AB7991}"/>
              </a:ext>
            </a:extLst>
          </p:cNvPr>
          <p:cNvSpPr>
            <a:spLocks noGrp="1"/>
          </p:cNvSpPr>
          <p:nvPr>
            <p:ph type="title"/>
          </p:nvPr>
        </p:nvSpPr>
        <p:spPr>
          <a:xfrm>
            <a:off x="0" y="0"/>
            <a:ext cx="8520600" cy="572700"/>
          </a:xfrm>
        </p:spPr>
        <p:txBody>
          <a:bodyPr/>
          <a:lstStyle/>
          <a:p>
            <a:r>
              <a:rPr lang="en-US" b="1" dirty="0"/>
              <a:t>Support Vector Classifier:</a:t>
            </a:r>
            <a:endParaRPr lang="en-IN" b="1" dirty="0"/>
          </a:p>
        </p:txBody>
      </p:sp>
      <p:sp>
        <p:nvSpPr>
          <p:cNvPr id="3" name="Text Placeholder 2">
            <a:extLst>
              <a:ext uri="{FF2B5EF4-FFF2-40B4-BE49-F238E27FC236}">
                <a16:creationId xmlns:a16="http://schemas.microsoft.com/office/drawing/2014/main" id="{D2B01A3F-DED0-4A34-8CD7-BADC500651B3}"/>
              </a:ext>
            </a:extLst>
          </p:cNvPr>
          <p:cNvSpPr>
            <a:spLocks noGrp="1"/>
          </p:cNvSpPr>
          <p:nvPr>
            <p:ph type="body" idx="1"/>
          </p:nvPr>
        </p:nvSpPr>
        <p:spPr>
          <a:xfrm>
            <a:off x="0" y="3145809"/>
            <a:ext cx="9144000" cy="1997690"/>
          </a:xfrm>
        </p:spPr>
        <p:txBody>
          <a:bodyPr/>
          <a:lstStyle/>
          <a:p>
            <a:pPr>
              <a:buClrTx/>
              <a:buFont typeface="Arial" panose="020B0604020202020204" pitchFamily="34" charset="0"/>
              <a:buChar char="•"/>
            </a:pPr>
            <a:r>
              <a:rPr lang="en-US" sz="1600" dirty="0">
                <a:solidFill>
                  <a:srgbClr val="000000"/>
                </a:solidFill>
              </a:rPr>
              <a:t>Here, each piece of data is represented as a point in n-dimensional space, with each feature's value being the value of a certain coordinate. Then, we carry out classification by identifying the hyper-plane that effectively distinguishes the two classes.</a:t>
            </a:r>
          </a:p>
          <a:p>
            <a:pPr>
              <a:buClrTx/>
              <a:buFont typeface="Arial" panose="020B0604020202020204" pitchFamily="34" charset="0"/>
              <a:buChar char="•"/>
            </a:pPr>
            <a:r>
              <a:rPr lang="en-US" sz="1600" dirty="0">
                <a:solidFill>
                  <a:srgbClr val="000000"/>
                </a:solidFill>
              </a:rPr>
              <a:t>On test data, the Support Vector Classifier produces the following outcome for class 1:  Precision is 0.19, recall is 0.51, and F1 score is 0.28.</a:t>
            </a:r>
          </a:p>
          <a:p>
            <a:pPr>
              <a:buClrTx/>
              <a:buFont typeface="Arial" panose="020B0604020202020204" pitchFamily="34" charset="0"/>
              <a:buChar char="•"/>
            </a:pPr>
            <a:endParaRPr lang="en-IN" sz="1600" dirty="0">
              <a:solidFill>
                <a:srgbClr val="000000"/>
              </a:solidFill>
            </a:endParaRPr>
          </a:p>
        </p:txBody>
      </p:sp>
      <p:pic>
        <p:nvPicPr>
          <p:cNvPr id="5" name="Picture 4">
            <a:extLst>
              <a:ext uri="{FF2B5EF4-FFF2-40B4-BE49-F238E27FC236}">
                <a16:creationId xmlns:a16="http://schemas.microsoft.com/office/drawing/2014/main" id="{4CBCF975-61D9-46A8-9901-E59497D0F15D}"/>
              </a:ext>
            </a:extLst>
          </p:cNvPr>
          <p:cNvPicPr>
            <a:picLocks/>
          </p:cNvPicPr>
          <p:nvPr/>
        </p:nvPicPr>
        <p:blipFill>
          <a:blip r:embed="rId2"/>
          <a:stretch>
            <a:fillRect/>
          </a:stretch>
        </p:blipFill>
        <p:spPr>
          <a:xfrm>
            <a:off x="0" y="572700"/>
            <a:ext cx="9144000" cy="2573109"/>
          </a:xfrm>
          <a:prstGeom prst="rect">
            <a:avLst/>
          </a:prstGeom>
        </p:spPr>
      </p:pic>
    </p:spTree>
    <p:extLst>
      <p:ext uri="{BB962C8B-B14F-4D97-AF65-F5344CB8AC3E}">
        <p14:creationId xmlns:p14="http://schemas.microsoft.com/office/powerpoint/2010/main" val="2884641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053D-7776-48FC-BBC1-B32E6BE8F46D}"/>
              </a:ext>
            </a:extLst>
          </p:cNvPr>
          <p:cNvSpPr>
            <a:spLocks noGrp="1"/>
          </p:cNvSpPr>
          <p:nvPr>
            <p:ph type="title"/>
          </p:nvPr>
        </p:nvSpPr>
        <p:spPr>
          <a:xfrm>
            <a:off x="0" y="1925"/>
            <a:ext cx="8520600" cy="572700"/>
          </a:xfrm>
        </p:spPr>
        <p:txBody>
          <a:bodyPr/>
          <a:lstStyle/>
          <a:p>
            <a:r>
              <a:rPr lang="en-US" b="1" dirty="0"/>
              <a:t>Decision Tree Classifier:</a:t>
            </a:r>
            <a:endParaRPr lang="en-IN" b="1" dirty="0"/>
          </a:p>
        </p:txBody>
      </p:sp>
      <p:sp>
        <p:nvSpPr>
          <p:cNvPr id="3" name="Text Placeholder 2">
            <a:extLst>
              <a:ext uri="{FF2B5EF4-FFF2-40B4-BE49-F238E27FC236}">
                <a16:creationId xmlns:a16="http://schemas.microsoft.com/office/drawing/2014/main" id="{89FF60FF-B1FA-407B-B416-E8A4D4B74CD3}"/>
              </a:ext>
            </a:extLst>
          </p:cNvPr>
          <p:cNvSpPr>
            <a:spLocks noGrp="1"/>
          </p:cNvSpPr>
          <p:nvPr>
            <p:ph type="body" idx="1"/>
          </p:nvPr>
        </p:nvSpPr>
        <p:spPr>
          <a:xfrm>
            <a:off x="0" y="3493827"/>
            <a:ext cx="9143999" cy="1647748"/>
          </a:xfrm>
        </p:spPr>
        <p:txBody>
          <a:bodyPr/>
          <a:lstStyle/>
          <a:p>
            <a:pPr>
              <a:buClrTx/>
              <a:buFont typeface="Arial" panose="020B0604020202020204" pitchFamily="34" charset="0"/>
              <a:buChar char="•"/>
            </a:pPr>
            <a:r>
              <a:rPr lang="en-US" sz="1600" dirty="0">
                <a:solidFill>
                  <a:srgbClr val="000000"/>
                </a:solidFill>
              </a:rPr>
              <a:t>A decision tree is a methodical strategy to make a choice by breaking the options down into smaller choices. Leaves and decision nodes make up the tree. Its foundation is the idea of entropy.</a:t>
            </a:r>
          </a:p>
          <a:p>
            <a:pPr>
              <a:buClrTx/>
              <a:buFont typeface="Arial" panose="020B0604020202020204" pitchFamily="34" charset="0"/>
              <a:buChar char="•"/>
            </a:pPr>
            <a:r>
              <a:rPr lang="en-US" sz="1600" dirty="0">
                <a:solidFill>
                  <a:srgbClr val="000000"/>
                </a:solidFill>
              </a:rPr>
              <a:t>On test data, the Decision Tree Classifier produces the following outcome for class 1:  Precision is 0.18, recall is 0.37, and F1 score is 0.25.</a:t>
            </a:r>
          </a:p>
        </p:txBody>
      </p:sp>
      <p:pic>
        <p:nvPicPr>
          <p:cNvPr id="5" name="Picture 4">
            <a:extLst>
              <a:ext uri="{FF2B5EF4-FFF2-40B4-BE49-F238E27FC236}">
                <a16:creationId xmlns:a16="http://schemas.microsoft.com/office/drawing/2014/main" id="{577E7601-31AF-42C4-84DC-36646C3FCE48}"/>
              </a:ext>
            </a:extLst>
          </p:cNvPr>
          <p:cNvPicPr>
            <a:picLocks/>
          </p:cNvPicPr>
          <p:nvPr/>
        </p:nvPicPr>
        <p:blipFill>
          <a:blip r:embed="rId2"/>
          <a:stretch>
            <a:fillRect/>
          </a:stretch>
        </p:blipFill>
        <p:spPr>
          <a:xfrm>
            <a:off x="-2" y="477672"/>
            <a:ext cx="9144001" cy="3016155"/>
          </a:xfrm>
          <a:prstGeom prst="rect">
            <a:avLst/>
          </a:prstGeom>
        </p:spPr>
      </p:pic>
    </p:spTree>
    <p:extLst>
      <p:ext uri="{BB962C8B-B14F-4D97-AF65-F5344CB8AC3E}">
        <p14:creationId xmlns:p14="http://schemas.microsoft.com/office/powerpoint/2010/main" val="359803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C8FF-0199-4555-A26F-4936B4FC1397}"/>
              </a:ext>
            </a:extLst>
          </p:cNvPr>
          <p:cNvSpPr>
            <a:spLocks noGrp="1"/>
          </p:cNvSpPr>
          <p:nvPr>
            <p:ph type="title"/>
          </p:nvPr>
        </p:nvSpPr>
        <p:spPr>
          <a:xfrm>
            <a:off x="0" y="1925"/>
            <a:ext cx="8520600" cy="572700"/>
          </a:xfrm>
        </p:spPr>
        <p:txBody>
          <a:bodyPr/>
          <a:lstStyle/>
          <a:p>
            <a:r>
              <a:rPr lang="en-US" b="1" dirty="0" err="1"/>
              <a:t>KNeighbor</a:t>
            </a:r>
            <a:r>
              <a:rPr lang="en-US" b="1" dirty="0"/>
              <a:t> Classifier:</a:t>
            </a:r>
            <a:endParaRPr lang="en-IN" b="1" dirty="0"/>
          </a:p>
        </p:txBody>
      </p:sp>
      <p:sp>
        <p:nvSpPr>
          <p:cNvPr id="3" name="Text Placeholder 2">
            <a:extLst>
              <a:ext uri="{FF2B5EF4-FFF2-40B4-BE49-F238E27FC236}">
                <a16:creationId xmlns:a16="http://schemas.microsoft.com/office/drawing/2014/main" id="{591F7DE7-0E88-41E7-AD75-94A28519FEAB}"/>
              </a:ext>
            </a:extLst>
          </p:cNvPr>
          <p:cNvSpPr>
            <a:spLocks noGrp="1"/>
          </p:cNvSpPr>
          <p:nvPr>
            <p:ph type="body" idx="1"/>
          </p:nvPr>
        </p:nvSpPr>
        <p:spPr>
          <a:xfrm>
            <a:off x="1" y="2941093"/>
            <a:ext cx="9144000" cy="2202406"/>
          </a:xfrm>
        </p:spPr>
        <p:txBody>
          <a:bodyPr/>
          <a:lstStyle/>
          <a:p>
            <a:pPr>
              <a:buClrTx/>
              <a:buFont typeface="Arial" panose="020B0604020202020204" pitchFamily="34" charset="0"/>
              <a:buChar char="•"/>
            </a:pPr>
            <a:r>
              <a:rPr lang="en-US" sz="1600" dirty="0">
                <a:solidFill>
                  <a:srgbClr val="000000"/>
                </a:solidFill>
              </a:rPr>
              <a:t>A new data point is classified using the K-NN algorithm based on similarity after all the existing data has been stored. This means that by utilizing the K-NN method, fresh data may be quickly and accurately sorted into a suitable category.</a:t>
            </a:r>
          </a:p>
          <a:p>
            <a:pPr>
              <a:buClrTx/>
              <a:buFont typeface="Arial" panose="020B0604020202020204" pitchFamily="34" charset="0"/>
              <a:buChar char="•"/>
            </a:pPr>
            <a:r>
              <a:rPr lang="en-US" sz="1600" dirty="0">
                <a:solidFill>
                  <a:srgbClr val="000000"/>
                </a:solidFill>
              </a:rPr>
              <a:t>On test data, the </a:t>
            </a:r>
            <a:r>
              <a:rPr lang="en-US" sz="1600" dirty="0" err="1">
                <a:solidFill>
                  <a:srgbClr val="000000"/>
                </a:solidFill>
              </a:rPr>
              <a:t>KNeighbor</a:t>
            </a:r>
            <a:r>
              <a:rPr lang="en-US" sz="1600" dirty="0">
                <a:solidFill>
                  <a:srgbClr val="000000"/>
                </a:solidFill>
              </a:rPr>
              <a:t> Classifier produces the following outcome for class 1:  Precision is 0.22, recall is 0.44, and F1 score is 0.3.</a:t>
            </a:r>
          </a:p>
          <a:p>
            <a:pPr>
              <a:buClrTx/>
              <a:buFont typeface="Arial" panose="020B0604020202020204" pitchFamily="34" charset="0"/>
              <a:buChar char="•"/>
            </a:pPr>
            <a:endParaRPr lang="en-IN" sz="1600" dirty="0">
              <a:solidFill>
                <a:srgbClr val="000000"/>
              </a:solidFill>
            </a:endParaRPr>
          </a:p>
        </p:txBody>
      </p:sp>
      <p:pic>
        <p:nvPicPr>
          <p:cNvPr id="5" name="Picture 4">
            <a:extLst>
              <a:ext uri="{FF2B5EF4-FFF2-40B4-BE49-F238E27FC236}">
                <a16:creationId xmlns:a16="http://schemas.microsoft.com/office/drawing/2014/main" id="{41DC8A43-08E0-4494-8880-7BFA82B71668}"/>
              </a:ext>
            </a:extLst>
          </p:cNvPr>
          <p:cNvPicPr>
            <a:picLocks/>
          </p:cNvPicPr>
          <p:nvPr/>
        </p:nvPicPr>
        <p:blipFill>
          <a:blip r:embed="rId2"/>
          <a:stretch>
            <a:fillRect/>
          </a:stretch>
        </p:blipFill>
        <p:spPr>
          <a:xfrm>
            <a:off x="0" y="569575"/>
            <a:ext cx="9144000" cy="2371518"/>
          </a:xfrm>
          <a:prstGeom prst="rect">
            <a:avLst/>
          </a:prstGeom>
        </p:spPr>
      </p:pic>
    </p:spTree>
    <p:extLst>
      <p:ext uri="{BB962C8B-B14F-4D97-AF65-F5344CB8AC3E}">
        <p14:creationId xmlns:p14="http://schemas.microsoft.com/office/powerpoint/2010/main" val="3396327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66B4-A7EB-4E66-B3EB-A6C1B67E35F2}"/>
              </a:ext>
            </a:extLst>
          </p:cNvPr>
          <p:cNvSpPr>
            <a:spLocks noGrp="1"/>
          </p:cNvSpPr>
          <p:nvPr>
            <p:ph type="title"/>
          </p:nvPr>
        </p:nvSpPr>
        <p:spPr>
          <a:xfrm>
            <a:off x="0" y="1925"/>
            <a:ext cx="8520600" cy="572700"/>
          </a:xfrm>
        </p:spPr>
        <p:txBody>
          <a:bodyPr/>
          <a:lstStyle/>
          <a:p>
            <a:r>
              <a:rPr lang="en-US" b="1" dirty="0"/>
              <a:t>Random Forest Classifier:</a:t>
            </a:r>
            <a:endParaRPr lang="en-IN" b="1" dirty="0"/>
          </a:p>
        </p:txBody>
      </p:sp>
      <p:sp>
        <p:nvSpPr>
          <p:cNvPr id="3" name="Text Placeholder 2">
            <a:extLst>
              <a:ext uri="{FF2B5EF4-FFF2-40B4-BE49-F238E27FC236}">
                <a16:creationId xmlns:a16="http://schemas.microsoft.com/office/drawing/2014/main" id="{1DE96A0D-64CB-4BC9-BE3C-A2BC8BD27133}"/>
              </a:ext>
            </a:extLst>
          </p:cNvPr>
          <p:cNvSpPr>
            <a:spLocks noGrp="1"/>
          </p:cNvSpPr>
          <p:nvPr>
            <p:ph type="body" idx="1"/>
          </p:nvPr>
        </p:nvSpPr>
        <p:spPr>
          <a:xfrm>
            <a:off x="1" y="3541594"/>
            <a:ext cx="9144000" cy="1599981"/>
          </a:xfrm>
        </p:spPr>
        <p:txBody>
          <a:bodyPr/>
          <a:lstStyle/>
          <a:p>
            <a:pPr>
              <a:buClrTx/>
              <a:buFont typeface="Arial" panose="020B0604020202020204" pitchFamily="34" charset="0"/>
              <a:buChar char="•"/>
            </a:pPr>
            <a:r>
              <a:rPr lang="en-US" sz="1600" dirty="0">
                <a:solidFill>
                  <a:srgbClr val="000000"/>
                </a:solidFill>
              </a:rPr>
              <a:t>An ensemble learning technique for classification, regression, and,  other problems, random forests or random decision forests work by building a large number of decision trees during training.</a:t>
            </a:r>
          </a:p>
          <a:p>
            <a:pPr>
              <a:buClrTx/>
              <a:buFont typeface="Arial" panose="020B0604020202020204" pitchFamily="34" charset="0"/>
              <a:buChar char="•"/>
            </a:pPr>
            <a:r>
              <a:rPr lang="en-US" sz="1600" dirty="0">
                <a:solidFill>
                  <a:srgbClr val="000000"/>
                </a:solidFill>
              </a:rPr>
              <a:t>On test data, the Random Forest Classifier produces the following outcome for class 1:  Precision is 0.24, recall is 0.42, and F1 score is 0.3.</a:t>
            </a:r>
          </a:p>
          <a:p>
            <a:pPr>
              <a:buClrTx/>
              <a:buFont typeface="Arial" panose="020B0604020202020204" pitchFamily="34" charset="0"/>
              <a:buChar char="•"/>
            </a:pPr>
            <a:endParaRPr lang="en-US" sz="1600" dirty="0">
              <a:solidFill>
                <a:srgbClr val="000000"/>
              </a:solidFill>
            </a:endParaRPr>
          </a:p>
          <a:p>
            <a:pPr>
              <a:buClrTx/>
              <a:buFont typeface="Arial" panose="020B0604020202020204" pitchFamily="34" charset="0"/>
              <a:buChar char="•"/>
            </a:pPr>
            <a:endParaRPr lang="en-IN" sz="1600" dirty="0">
              <a:solidFill>
                <a:srgbClr val="000000"/>
              </a:solidFill>
            </a:endParaRPr>
          </a:p>
        </p:txBody>
      </p:sp>
      <p:pic>
        <p:nvPicPr>
          <p:cNvPr id="5" name="Picture 4">
            <a:extLst>
              <a:ext uri="{FF2B5EF4-FFF2-40B4-BE49-F238E27FC236}">
                <a16:creationId xmlns:a16="http://schemas.microsoft.com/office/drawing/2014/main" id="{652C4CDF-A8CF-4F4E-9C1F-A1A3861551CE}"/>
              </a:ext>
            </a:extLst>
          </p:cNvPr>
          <p:cNvPicPr>
            <a:picLocks/>
          </p:cNvPicPr>
          <p:nvPr/>
        </p:nvPicPr>
        <p:blipFill>
          <a:blip r:embed="rId2"/>
          <a:stretch>
            <a:fillRect/>
          </a:stretch>
        </p:blipFill>
        <p:spPr>
          <a:xfrm>
            <a:off x="0" y="498143"/>
            <a:ext cx="9144000" cy="3043451"/>
          </a:xfrm>
          <a:prstGeom prst="rect">
            <a:avLst/>
          </a:prstGeom>
        </p:spPr>
      </p:pic>
    </p:spTree>
    <p:extLst>
      <p:ext uri="{BB962C8B-B14F-4D97-AF65-F5344CB8AC3E}">
        <p14:creationId xmlns:p14="http://schemas.microsoft.com/office/powerpoint/2010/main" val="119216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C5C4-B25E-4E07-8296-ECF5F556838C}"/>
              </a:ext>
            </a:extLst>
          </p:cNvPr>
          <p:cNvSpPr>
            <a:spLocks noGrp="1"/>
          </p:cNvSpPr>
          <p:nvPr>
            <p:ph type="title"/>
          </p:nvPr>
        </p:nvSpPr>
        <p:spPr>
          <a:xfrm>
            <a:off x="0" y="1925"/>
            <a:ext cx="8520600" cy="572700"/>
          </a:xfrm>
        </p:spPr>
        <p:txBody>
          <a:bodyPr/>
          <a:lstStyle/>
          <a:p>
            <a:r>
              <a:rPr lang="en-US" b="1" dirty="0"/>
              <a:t>Conclusion: </a:t>
            </a:r>
            <a:endParaRPr lang="en-IN" b="1" dirty="0"/>
          </a:p>
        </p:txBody>
      </p:sp>
      <p:sp>
        <p:nvSpPr>
          <p:cNvPr id="3" name="Text Placeholder 2">
            <a:extLst>
              <a:ext uri="{FF2B5EF4-FFF2-40B4-BE49-F238E27FC236}">
                <a16:creationId xmlns:a16="http://schemas.microsoft.com/office/drawing/2014/main" id="{279BC645-2A09-4AE1-80C3-04EFCA528B0F}"/>
              </a:ext>
            </a:extLst>
          </p:cNvPr>
          <p:cNvSpPr>
            <a:spLocks noGrp="1"/>
          </p:cNvSpPr>
          <p:nvPr>
            <p:ph type="body" idx="1"/>
          </p:nvPr>
        </p:nvSpPr>
        <p:spPr>
          <a:xfrm>
            <a:off x="0" y="574625"/>
            <a:ext cx="9144000" cy="4566950"/>
          </a:xfrm>
        </p:spPr>
        <p:txBody>
          <a:bodyPr/>
          <a:lstStyle/>
          <a:p>
            <a:pPr marL="114300" indent="0">
              <a:buNone/>
            </a:pPr>
            <a:r>
              <a:rPr lang="en-US" b="1" dirty="0">
                <a:solidFill>
                  <a:srgbClr val="000000"/>
                </a:solidFill>
              </a:rPr>
              <a:t>EDA insights:</a:t>
            </a:r>
          </a:p>
          <a:p>
            <a:pPr>
              <a:lnSpc>
                <a:spcPct val="100000"/>
              </a:lnSpc>
              <a:buClrTx/>
              <a:buFont typeface="Arial" panose="020B0604020202020204" pitchFamily="34" charset="0"/>
              <a:buChar char="•"/>
            </a:pPr>
            <a:r>
              <a:rPr lang="en-US" sz="1600" dirty="0">
                <a:solidFill>
                  <a:srgbClr val="000000"/>
                </a:solidFill>
              </a:rPr>
              <a:t>15.1% of the population in our dataset is at risk for cardiovascular disease, while 84.9% of the population is unaffected (</a:t>
            </a:r>
            <a:r>
              <a:rPr lang="en-US" sz="1600" dirty="0" err="1">
                <a:solidFill>
                  <a:srgbClr val="000000"/>
                </a:solidFill>
              </a:rPr>
              <a:t>TenYearCHD</a:t>
            </a:r>
            <a:r>
              <a:rPr lang="en-US" sz="1600" dirty="0">
                <a:solidFill>
                  <a:srgbClr val="000000"/>
                </a:solidFill>
              </a:rPr>
              <a:t>).</a:t>
            </a:r>
          </a:p>
          <a:p>
            <a:pPr>
              <a:lnSpc>
                <a:spcPct val="100000"/>
              </a:lnSpc>
              <a:buClrTx/>
              <a:buFont typeface="Arial" panose="020B0604020202020204" pitchFamily="34" charset="0"/>
              <a:buChar char="•"/>
            </a:pPr>
            <a:r>
              <a:rPr lang="en-US" sz="1600" dirty="0">
                <a:solidFill>
                  <a:srgbClr val="000000"/>
                </a:solidFill>
              </a:rPr>
              <a:t>Cardiovascular disease is more likely to affect persons between the ages of 51 and 63.</a:t>
            </a:r>
          </a:p>
          <a:p>
            <a:pPr>
              <a:lnSpc>
                <a:spcPct val="100000"/>
              </a:lnSpc>
              <a:buClrTx/>
              <a:buFont typeface="Arial" panose="020B0604020202020204" pitchFamily="34" charset="0"/>
              <a:buChar char="•"/>
            </a:pPr>
            <a:r>
              <a:rPr lang="en-US" sz="1600" dirty="0">
                <a:solidFill>
                  <a:srgbClr val="000000"/>
                </a:solidFill>
              </a:rPr>
              <a:t>We can't prove smoking causes heart disease since, as we can see from the count plot, there isn't much of a difference between these two groups, and our severe smoker, who smokes 70 cigarettes a day, doesn't have a ten-year risk.</a:t>
            </a:r>
          </a:p>
          <a:p>
            <a:pPr>
              <a:lnSpc>
                <a:spcPct val="100000"/>
              </a:lnSpc>
              <a:buClrTx/>
              <a:buFont typeface="Arial" panose="020B0604020202020204" pitchFamily="34" charset="0"/>
              <a:buChar char="•"/>
            </a:pPr>
            <a:r>
              <a:rPr lang="en-US" sz="1600" dirty="0">
                <a:solidFill>
                  <a:srgbClr val="000000"/>
                </a:solidFill>
              </a:rPr>
              <a:t>Approximately 2800 patients are safe, while 500 patients who have not yet experienced a stroke are at risk.</a:t>
            </a:r>
          </a:p>
          <a:p>
            <a:pPr>
              <a:lnSpc>
                <a:spcPct val="100000"/>
              </a:lnSpc>
              <a:buClrTx/>
              <a:buFont typeface="Arial" panose="020B0604020202020204" pitchFamily="34" charset="0"/>
              <a:buChar char="•"/>
            </a:pPr>
            <a:r>
              <a:rPr lang="en-US" sz="1600" dirty="0">
                <a:solidFill>
                  <a:srgbClr val="000000"/>
                </a:solidFill>
              </a:rPr>
              <a:t>We can see that there are more people without diabetes here, and 500 or so people without diabetes are in danger. And only a small percentage of persons with diabetes are at danger.</a:t>
            </a:r>
          </a:p>
          <a:p>
            <a:pPr>
              <a:lnSpc>
                <a:spcPct val="100000"/>
              </a:lnSpc>
              <a:buClrTx/>
              <a:buFont typeface="Arial" panose="020B0604020202020204" pitchFamily="34" charset="0"/>
              <a:buChar char="•"/>
            </a:pPr>
            <a:r>
              <a:rPr lang="en-US" sz="1600" dirty="0">
                <a:solidFill>
                  <a:srgbClr val="000000"/>
                </a:solidFill>
              </a:rPr>
              <a:t>Most people with normal cholesterol levels range from 210 to 280, while those at risk have cholesterol levels between 215 and 285; this is a small but perfectly normal difference.</a:t>
            </a:r>
          </a:p>
          <a:p>
            <a:pPr>
              <a:lnSpc>
                <a:spcPct val="100000"/>
              </a:lnSpc>
              <a:buClrTx/>
              <a:buFont typeface="Arial" panose="020B0604020202020204" pitchFamily="34" charset="0"/>
              <a:buChar char="•"/>
            </a:pPr>
            <a:r>
              <a:rPr lang="en-US" sz="1600" dirty="0">
                <a:solidFill>
                  <a:srgbClr val="000000"/>
                </a:solidFill>
              </a:rPr>
              <a:t>Most healthy individuals have a heart rate that ranges from 68 to 83, while those who are at risk have a heart rate that ranges from 68 to 84. which holds true for both risky and non-risky individuals.</a:t>
            </a:r>
          </a:p>
          <a:p>
            <a:pPr>
              <a:lnSpc>
                <a:spcPct val="100000"/>
              </a:lnSpc>
              <a:buClrTx/>
              <a:buFont typeface="Arial" panose="020B0604020202020204" pitchFamily="34" charset="0"/>
              <a:buChar char="•"/>
            </a:pPr>
            <a:r>
              <a:rPr lang="en-US" sz="1600" dirty="0">
                <a:solidFill>
                  <a:srgbClr val="000000"/>
                </a:solidFill>
              </a:rPr>
              <a:t>The average person smokes between 1 and 10 cigarettes per day, with a heart rate between 60 and 100.</a:t>
            </a:r>
          </a:p>
        </p:txBody>
      </p:sp>
    </p:spTree>
    <p:extLst>
      <p:ext uri="{BB962C8B-B14F-4D97-AF65-F5344CB8AC3E}">
        <p14:creationId xmlns:p14="http://schemas.microsoft.com/office/powerpoint/2010/main" val="1759391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1F52-7CA2-4654-B1F8-71D23A4468ED}"/>
              </a:ext>
            </a:extLst>
          </p:cNvPr>
          <p:cNvSpPr>
            <a:spLocks noGrp="1"/>
          </p:cNvSpPr>
          <p:nvPr>
            <p:ph type="title"/>
          </p:nvPr>
        </p:nvSpPr>
        <p:spPr>
          <a:xfrm>
            <a:off x="0" y="1925"/>
            <a:ext cx="8520600" cy="572700"/>
          </a:xfrm>
        </p:spPr>
        <p:txBody>
          <a:bodyPr/>
          <a:lstStyle/>
          <a:p>
            <a:r>
              <a:rPr lang="en-US" b="1" dirty="0"/>
              <a:t>Conclusion(Contd.): </a:t>
            </a:r>
            <a:endParaRPr lang="en-IN" dirty="0"/>
          </a:p>
        </p:txBody>
      </p:sp>
      <p:sp>
        <p:nvSpPr>
          <p:cNvPr id="3" name="Text Placeholder 2">
            <a:extLst>
              <a:ext uri="{FF2B5EF4-FFF2-40B4-BE49-F238E27FC236}">
                <a16:creationId xmlns:a16="http://schemas.microsoft.com/office/drawing/2014/main" id="{0BB07E62-4463-4ECC-B44D-C4A9AC6BC9E6}"/>
              </a:ext>
            </a:extLst>
          </p:cNvPr>
          <p:cNvSpPr>
            <a:spLocks noGrp="1"/>
          </p:cNvSpPr>
          <p:nvPr>
            <p:ph type="body" idx="1"/>
          </p:nvPr>
        </p:nvSpPr>
        <p:spPr>
          <a:xfrm>
            <a:off x="0" y="574624"/>
            <a:ext cx="8520600" cy="4568875"/>
          </a:xfrm>
        </p:spPr>
        <p:txBody>
          <a:bodyPr/>
          <a:lstStyle/>
          <a:p>
            <a:pPr marL="114300" indent="0">
              <a:buNone/>
            </a:pPr>
            <a:r>
              <a:rPr lang="en-US" b="1" dirty="0">
                <a:solidFill>
                  <a:srgbClr val="000000"/>
                </a:solidFill>
              </a:rPr>
              <a:t>ML Model Results :</a:t>
            </a:r>
          </a:p>
          <a:p>
            <a:pPr>
              <a:buClrTx/>
              <a:buFont typeface="Arial" panose="020B0604020202020204" pitchFamily="34" charset="0"/>
              <a:buChar char="•"/>
            </a:pPr>
            <a:r>
              <a:rPr lang="en-US" dirty="0">
                <a:solidFill>
                  <a:srgbClr val="000000"/>
                </a:solidFill>
              </a:rPr>
              <a:t>The substantial class imbalance in the training set was addressed by the addition of synthetic data points, which changed the data distribution in the train and test sets. As a result, the large class imbalance in the train set and the mismatch in the data distribution between the train and test sets are to blame for the high performance of the train set models rather than overfitting.</a:t>
            </a:r>
          </a:p>
          <a:p>
            <a:pPr>
              <a:buClrTx/>
              <a:buFont typeface="Arial" panose="020B0604020202020204" pitchFamily="34" charset="0"/>
              <a:buChar char="•"/>
            </a:pPr>
            <a:r>
              <a:rPr lang="en-US" dirty="0">
                <a:solidFill>
                  <a:srgbClr val="000000"/>
                </a:solidFill>
              </a:rPr>
              <a:t>The testing set's ROCAUC score for SVC is 0.60.</a:t>
            </a:r>
          </a:p>
          <a:p>
            <a:pPr>
              <a:buClrTx/>
              <a:buFont typeface="Arial" panose="020B0604020202020204" pitchFamily="34" charset="0"/>
              <a:buChar char="•"/>
            </a:pPr>
            <a:r>
              <a:rPr lang="en-US" dirty="0">
                <a:solidFill>
                  <a:srgbClr val="000000"/>
                </a:solidFill>
              </a:rPr>
              <a:t>The testing set's ROCAUC score for logistic regression is 0.62.</a:t>
            </a:r>
          </a:p>
          <a:p>
            <a:pPr>
              <a:buClrTx/>
              <a:buFont typeface="Arial" panose="020B0604020202020204" pitchFamily="34" charset="0"/>
              <a:buChar char="•"/>
            </a:pPr>
            <a:r>
              <a:rPr lang="en-US" dirty="0">
                <a:solidFill>
                  <a:srgbClr val="000000"/>
                </a:solidFill>
              </a:rPr>
              <a:t>The testing set's ROCAUC score for DTC is 0.66.</a:t>
            </a:r>
          </a:p>
          <a:p>
            <a:pPr>
              <a:buClrTx/>
              <a:buFont typeface="Arial" panose="020B0604020202020204" pitchFamily="34" charset="0"/>
              <a:buChar char="•"/>
            </a:pPr>
            <a:r>
              <a:rPr lang="en-US" dirty="0">
                <a:solidFill>
                  <a:srgbClr val="000000"/>
                </a:solidFill>
              </a:rPr>
              <a:t>The testing set's ROCAUC score for KNN is 0.68.</a:t>
            </a:r>
          </a:p>
          <a:p>
            <a:pPr>
              <a:buClrTx/>
              <a:buFont typeface="Arial" panose="020B0604020202020204" pitchFamily="34" charset="0"/>
              <a:buChar char="•"/>
            </a:pPr>
            <a:r>
              <a:rPr lang="en-US" dirty="0">
                <a:solidFill>
                  <a:srgbClr val="000000"/>
                </a:solidFill>
              </a:rPr>
              <a:t>The testing set's ROCAUC score for Random Forest Classifier is 0.72.</a:t>
            </a:r>
          </a:p>
          <a:p>
            <a:pPr>
              <a:buClrTx/>
              <a:buFont typeface="Arial" panose="020B0604020202020204" pitchFamily="34" charset="0"/>
              <a:buChar char="•"/>
            </a:pPr>
            <a:r>
              <a:rPr lang="en-US" dirty="0">
                <a:solidFill>
                  <a:srgbClr val="000000"/>
                </a:solidFill>
              </a:rPr>
              <a:t>For each model, a classification report and a confusion matrix have been plotted.</a:t>
            </a:r>
            <a:endParaRPr lang="en-IN" dirty="0">
              <a:solidFill>
                <a:srgbClr val="000000"/>
              </a:solidFill>
            </a:endParaRPr>
          </a:p>
          <a:p>
            <a:endParaRPr lang="en-IN" dirty="0"/>
          </a:p>
        </p:txBody>
      </p:sp>
    </p:spTree>
    <p:extLst>
      <p:ext uri="{BB962C8B-B14F-4D97-AF65-F5344CB8AC3E}">
        <p14:creationId xmlns:p14="http://schemas.microsoft.com/office/powerpoint/2010/main" val="352759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64C1446-1C16-4A36-A7BE-790D7E9E4FBF}"/>
              </a:ext>
            </a:extLst>
          </p:cNvPr>
          <p:cNvSpPr/>
          <p:nvPr/>
        </p:nvSpPr>
        <p:spPr>
          <a:xfrm>
            <a:off x="2370055" y="2017179"/>
            <a:ext cx="4403890" cy="769441"/>
          </a:xfrm>
          <a:prstGeom prst="rect">
            <a:avLst/>
          </a:prstGeom>
        </p:spPr>
        <p:txBody>
          <a:bodyPr wrap="square">
            <a:spAutoFit/>
          </a:bodyPr>
          <a:lstStyle/>
          <a:p>
            <a:pPr algn="ctr"/>
            <a:r>
              <a:rPr lang="en-GB" sz="4400" b="1" dirty="0">
                <a:solidFill>
                  <a:srgbClr val="CC0000"/>
                </a:solidFill>
                <a:latin typeface="Montserrat"/>
                <a:sym typeface="Montserrat"/>
              </a:rPr>
              <a:t>Thank You.</a:t>
            </a:r>
            <a:endParaRPr lang="en-IN"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0668-3D92-4D2E-AA7F-6E72F548BED4}"/>
              </a:ext>
            </a:extLst>
          </p:cNvPr>
          <p:cNvSpPr>
            <a:spLocks noGrp="1"/>
          </p:cNvSpPr>
          <p:nvPr>
            <p:ph type="title"/>
          </p:nvPr>
        </p:nvSpPr>
        <p:spPr>
          <a:xfrm>
            <a:off x="0" y="445025"/>
            <a:ext cx="8520600" cy="572700"/>
          </a:xfrm>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5329E1AA-160B-4CDB-A420-54F4644A5016}"/>
              </a:ext>
            </a:extLst>
          </p:cNvPr>
          <p:cNvSpPr>
            <a:spLocks noGrp="1"/>
          </p:cNvSpPr>
          <p:nvPr>
            <p:ph type="body" idx="1"/>
          </p:nvPr>
        </p:nvSpPr>
        <p:spPr/>
        <p:txBody>
          <a:bodyPr/>
          <a:lstStyle/>
          <a:p>
            <a:pPr marL="285750" lvl="0" indent="-285750">
              <a:lnSpc>
                <a:spcPct val="150000"/>
              </a:lnSpc>
              <a:buClrTx/>
              <a:buFont typeface="Arial" panose="020B0604020202020204" pitchFamily="34" charset="0"/>
              <a:buChar char="•"/>
            </a:pPr>
            <a:r>
              <a:rPr lang="en-US" sz="1600" dirty="0">
                <a:solidFill>
                  <a:srgbClr val="000000"/>
                </a:solidFill>
                <a:highlight>
                  <a:srgbClr val="FFFFFF"/>
                </a:highlight>
                <a:latin typeface="+mn-lt"/>
                <a:ea typeface="Roboto"/>
                <a:cs typeface="Roboto"/>
                <a:sym typeface="Roboto"/>
              </a:rPr>
              <a:t>The dataset is from an ongoing cardiovascular study on residents of the town of Framingham, Massachusetts. </a:t>
            </a:r>
          </a:p>
          <a:p>
            <a:pPr marL="285750" lvl="0" indent="-285750">
              <a:lnSpc>
                <a:spcPct val="150000"/>
              </a:lnSpc>
              <a:buClrTx/>
              <a:buFont typeface="Arial" panose="020B0604020202020204" pitchFamily="34" charset="0"/>
              <a:buChar char="•"/>
            </a:pPr>
            <a:r>
              <a:rPr lang="en-US" sz="1600" dirty="0">
                <a:solidFill>
                  <a:srgbClr val="000000"/>
                </a:solidFill>
                <a:highlight>
                  <a:srgbClr val="FFFFFF"/>
                </a:highlight>
                <a:latin typeface="+mn-lt"/>
                <a:ea typeface="Roboto"/>
                <a:cs typeface="Roboto"/>
                <a:sym typeface="Roboto"/>
              </a:rPr>
              <a:t>The classification goal is to predict whether the patient has a 10-year risk of future coronary heart disease (CHD). </a:t>
            </a:r>
          </a:p>
          <a:p>
            <a:pPr marL="285750" indent="-285750">
              <a:lnSpc>
                <a:spcPct val="150000"/>
              </a:lnSpc>
              <a:buClrTx/>
              <a:buFont typeface="Arial" panose="020B0604020202020204" pitchFamily="34" charset="0"/>
              <a:buChar char="•"/>
            </a:pPr>
            <a:r>
              <a:rPr lang="en-US" sz="1600" dirty="0">
                <a:solidFill>
                  <a:srgbClr val="000000"/>
                </a:solidFill>
                <a:highlight>
                  <a:srgbClr val="FFFFFF"/>
                </a:highlight>
                <a:latin typeface="+mn-lt"/>
                <a:ea typeface="Roboto"/>
                <a:cs typeface="Roboto"/>
                <a:sym typeface="Roboto"/>
              </a:rPr>
              <a:t>The dataset provides the patients’ information. It includes over 4,000 records and 15 attributes.</a:t>
            </a:r>
            <a:r>
              <a:rPr lang="en-US" sz="1600" dirty="0">
                <a:solidFill>
                  <a:srgbClr val="000000"/>
                </a:solidFill>
                <a:latin typeface="+mn-lt"/>
                <a:ea typeface="Roboto"/>
                <a:cs typeface="Roboto"/>
                <a:sym typeface="Roboto"/>
              </a:rPr>
              <a:t> Each quality has the potential to be risky. Risk factors might be medical, behavioral, or demographic.</a:t>
            </a:r>
            <a:endParaRPr lang="en-US" sz="1600" dirty="0">
              <a:solidFill>
                <a:srgbClr val="000000"/>
              </a:solidFill>
              <a:latin typeface="+mn-lt"/>
            </a:endParaRPr>
          </a:p>
          <a:p>
            <a:pPr>
              <a:buClrTx/>
            </a:pPr>
            <a:endParaRPr lang="en-IN" dirty="0"/>
          </a:p>
        </p:txBody>
      </p:sp>
    </p:spTree>
    <p:extLst>
      <p:ext uri="{BB962C8B-B14F-4D97-AF65-F5344CB8AC3E}">
        <p14:creationId xmlns:p14="http://schemas.microsoft.com/office/powerpoint/2010/main" val="389756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0B5D-B5A7-42E6-B633-7A2552419060}"/>
              </a:ext>
            </a:extLst>
          </p:cNvPr>
          <p:cNvSpPr>
            <a:spLocks noGrp="1"/>
          </p:cNvSpPr>
          <p:nvPr>
            <p:ph type="title"/>
          </p:nvPr>
        </p:nvSpPr>
        <p:spPr>
          <a:xfrm>
            <a:off x="0" y="330124"/>
            <a:ext cx="8520600" cy="572700"/>
          </a:xfrm>
        </p:spPr>
        <p:txBody>
          <a:bodyPr/>
          <a:lstStyle/>
          <a:p>
            <a:r>
              <a:rPr lang="en-IN" b="1" dirty="0"/>
              <a:t>DATA DESCRIPTION:</a:t>
            </a:r>
          </a:p>
        </p:txBody>
      </p:sp>
      <p:sp>
        <p:nvSpPr>
          <p:cNvPr id="3" name="Text Placeholder 2">
            <a:extLst>
              <a:ext uri="{FF2B5EF4-FFF2-40B4-BE49-F238E27FC236}">
                <a16:creationId xmlns:a16="http://schemas.microsoft.com/office/drawing/2014/main" id="{A3691EC8-8391-4992-BF7F-54E61366F750}"/>
              </a:ext>
            </a:extLst>
          </p:cNvPr>
          <p:cNvSpPr>
            <a:spLocks noGrp="1"/>
          </p:cNvSpPr>
          <p:nvPr>
            <p:ph type="body" idx="1"/>
          </p:nvPr>
        </p:nvSpPr>
        <p:spPr>
          <a:xfrm>
            <a:off x="311700" y="902824"/>
            <a:ext cx="8520600" cy="4240676"/>
          </a:xfrm>
        </p:spPr>
        <p:txBody>
          <a:bodyPr/>
          <a:lstStyle/>
          <a:p>
            <a:pPr>
              <a:buClrTx/>
              <a:buFont typeface="Wingdings" panose="05000000000000000000" pitchFamily="2" charset="2"/>
              <a:buChar char="ü"/>
            </a:pPr>
            <a:r>
              <a:rPr lang="en-US" b="1" dirty="0">
                <a:solidFill>
                  <a:srgbClr val="000000"/>
                </a:solidFill>
                <a:latin typeface="+mn-lt"/>
              </a:rPr>
              <a:t>Demographic:</a:t>
            </a:r>
          </a:p>
          <a:p>
            <a:pPr marL="114300" indent="0">
              <a:buClrTx/>
              <a:buNone/>
            </a:pPr>
            <a:r>
              <a:rPr lang="en-US" sz="1600" dirty="0">
                <a:solidFill>
                  <a:srgbClr val="000000"/>
                </a:solidFill>
                <a:latin typeface="+mn-lt"/>
              </a:rPr>
              <a:t>	</a:t>
            </a:r>
            <a:r>
              <a:rPr lang="en-US" sz="1600" b="1" dirty="0">
                <a:solidFill>
                  <a:srgbClr val="000000"/>
                </a:solidFill>
                <a:latin typeface="+mn-lt"/>
              </a:rPr>
              <a:t>Sex</a:t>
            </a:r>
            <a:r>
              <a:rPr lang="en-US" sz="1600" dirty="0">
                <a:solidFill>
                  <a:srgbClr val="000000"/>
                </a:solidFill>
                <a:latin typeface="+mn-lt"/>
              </a:rPr>
              <a:t>:</a:t>
            </a:r>
            <a:r>
              <a:rPr lang="en-US" sz="1600" b="1" dirty="0">
                <a:solidFill>
                  <a:srgbClr val="000000"/>
                </a:solidFill>
                <a:latin typeface="+mn-lt"/>
              </a:rPr>
              <a:t> </a:t>
            </a:r>
            <a:r>
              <a:rPr lang="en-US" sz="1600" dirty="0">
                <a:solidFill>
                  <a:srgbClr val="000000"/>
                </a:solidFill>
                <a:latin typeface="+mn-lt"/>
              </a:rPr>
              <a:t>Male or female("M" or "F") </a:t>
            </a:r>
          </a:p>
          <a:p>
            <a:pPr marL="114300" indent="0">
              <a:buClrTx/>
              <a:buNone/>
            </a:pPr>
            <a:r>
              <a:rPr lang="en-US" sz="1600" dirty="0">
                <a:solidFill>
                  <a:srgbClr val="000000"/>
                </a:solidFill>
                <a:latin typeface="+mn-lt"/>
              </a:rPr>
              <a:t>	</a:t>
            </a:r>
            <a:r>
              <a:rPr lang="en-US" sz="1600" b="1" dirty="0">
                <a:solidFill>
                  <a:srgbClr val="000000"/>
                </a:solidFill>
                <a:latin typeface="+mn-lt"/>
              </a:rPr>
              <a:t>Age</a:t>
            </a:r>
            <a:r>
              <a:rPr lang="en-US" sz="1600" dirty="0">
                <a:solidFill>
                  <a:srgbClr val="000000"/>
                </a:solidFill>
                <a:latin typeface="+mn-lt"/>
              </a:rPr>
              <a:t>: Age of the patient;(Continuous - Although the recorded ages have been 	       	        truncated to whole numbers, the concept of age is continuous).</a:t>
            </a:r>
          </a:p>
          <a:p>
            <a:pPr>
              <a:buClrTx/>
              <a:buFont typeface="Wingdings" panose="05000000000000000000" pitchFamily="2" charset="2"/>
              <a:buChar char="ü"/>
            </a:pPr>
            <a:r>
              <a:rPr lang="en-US" b="1" dirty="0">
                <a:solidFill>
                  <a:srgbClr val="000000"/>
                </a:solidFill>
                <a:latin typeface="+mn-lt"/>
              </a:rPr>
              <a:t>Behavioral: </a:t>
            </a:r>
          </a:p>
          <a:p>
            <a:pPr marL="114300" indent="0">
              <a:buClrTx/>
              <a:buNone/>
            </a:pPr>
            <a:r>
              <a:rPr lang="en-US" sz="1600" dirty="0">
                <a:solidFill>
                  <a:srgbClr val="000000"/>
                </a:solidFill>
                <a:latin typeface="+mn-lt"/>
              </a:rPr>
              <a:t>	</a:t>
            </a:r>
            <a:r>
              <a:rPr lang="en-US" sz="1600" b="1" dirty="0">
                <a:solidFill>
                  <a:srgbClr val="000000"/>
                </a:solidFill>
                <a:latin typeface="+mn-lt"/>
              </a:rPr>
              <a:t>is_smoking</a:t>
            </a:r>
            <a:r>
              <a:rPr lang="en-US" sz="1600" dirty="0">
                <a:solidFill>
                  <a:srgbClr val="000000"/>
                </a:solidFill>
                <a:latin typeface="+mn-lt"/>
              </a:rPr>
              <a:t>: Whether or not the patient is a current smoker ("YES" or "NO")</a:t>
            </a:r>
          </a:p>
          <a:p>
            <a:pPr marL="114300" indent="0">
              <a:buClrTx/>
              <a:buNone/>
            </a:pPr>
            <a:r>
              <a:rPr lang="en-US" sz="1600" dirty="0">
                <a:solidFill>
                  <a:srgbClr val="000000"/>
                </a:solidFill>
                <a:latin typeface="+mn-lt"/>
              </a:rPr>
              <a:t>	</a:t>
            </a:r>
            <a:r>
              <a:rPr lang="en-US" sz="1600" b="1" dirty="0">
                <a:solidFill>
                  <a:srgbClr val="000000"/>
                </a:solidFill>
                <a:latin typeface="+mn-lt"/>
              </a:rPr>
              <a:t>Cigs Per Day</a:t>
            </a:r>
            <a:r>
              <a:rPr lang="en-US" sz="1600" dirty="0">
                <a:solidFill>
                  <a:srgbClr val="000000"/>
                </a:solidFill>
                <a:latin typeface="+mn-lt"/>
              </a:rPr>
              <a:t>: The average number of cigarettes the person smoked daily. </a:t>
            </a:r>
          </a:p>
          <a:p>
            <a:pPr>
              <a:buClrTx/>
              <a:buFont typeface="Wingdings" panose="05000000000000000000" pitchFamily="2" charset="2"/>
              <a:buChar char="ü"/>
            </a:pPr>
            <a:r>
              <a:rPr lang="en-US" b="1" dirty="0">
                <a:solidFill>
                  <a:srgbClr val="000000"/>
                </a:solidFill>
                <a:latin typeface="+mn-lt"/>
              </a:rPr>
              <a:t>Medical( history): </a:t>
            </a:r>
          </a:p>
          <a:p>
            <a:pPr marL="114300" indent="0">
              <a:buClrTx/>
              <a:buNone/>
            </a:pPr>
            <a:r>
              <a:rPr lang="en-US" sz="1600" dirty="0">
                <a:solidFill>
                  <a:srgbClr val="000000"/>
                </a:solidFill>
                <a:latin typeface="+mn-lt"/>
              </a:rPr>
              <a:t>	</a:t>
            </a:r>
            <a:r>
              <a:rPr lang="en-US" sz="1600" b="1" dirty="0">
                <a:solidFill>
                  <a:srgbClr val="000000"/>
                </a:solidFill>
                <a:latin typeface="+mn-lt"/>
              </a:rPr>
              <a:t>BP Meds</a:t>
            </a:r>
            <a:r>
              <a:rPr lang="en-US" sz="1600" dirty="0">
                <a:solidFill>
                  <a:srgbClr val="000000"/>
                </a:solidFill>
                <a:latin typeface="+mn-lt"/>
              </a:rPr>
              <a:t>: Whether or not the patient was on blood pressure medication 			(Nominal).</a:t>
            </a:r>
          </a:p>
          <a:p>
            <a:pPr marL="114300" indent="0">
              <a:buClrTx/>
              <a:buNone/>
            </a:pPr>
            <a:r>
              <a:rPr lang="en-US" sz="1600" dirty="0">
                <a:solidFill>
                  <a:srgbClr val="000000"/>
                </a:solidFill>
                <a:latin typeface="+mn-lt"/>
              </a:rPr>
              <a:t>	</a:t>
            </a:r>
            <a:r>
              <a:rPr lang="en-US" sz="1600" b="1" dirty="0">
                <a:solidFill>
                  <a:srgbClr val="000000"/>
                </a:solidFill>
                <a:latin typeface="+mn-lt"/>
              </a:rPr>
              <a:t>Prevalent Stroke</a:t>
            </a:r>
            <a:r>
              <a:rPr lang="en-US" sz="1600" dirty="0">
                <a:solidFill>
                  <a:srgbClr val="000000"/>
                </a:solidFill>
                <a:latin typeface="+mn-lt"/>
              </a:rPr>
              <a:t>: Whether or not the patient had previously had a stroke 			              (Nominal).</a:t>
            </a:r>
          </a:p>
          <a:p>
            <a:pPr marL="114300" indent="0">
              <a:buClrTx/>
              <a:buNone/>
            </a:pPr>
            <a:r>
              <a:rPr lang="en-US" sz="1600" dirty="0">
                <a:solidFill>
                  <a:srgbClr val="000000"/>
                </a:solidFill>
                <a:latin typeface="+mn-lt"/>
              </a:rPr>
              <a:t>	</a:t>
            </a:r>
            <a:r>
              <a:rPr lang="en-US" sz="1600" b="1" dirty="0">
                <a:solidFill>
                  <a:srgbClr val="000000"/>
                </a:solidFill>
                <a:latin typeface="+mn-lt"/>
              </a:rPr>
              <a:t>Prevalent </a:t>
            </a:r>
            <a:r>
              <a:rPr lang="en-US" sz="1600" b="1" dirty="0" err="1">
                <a:solidFill>
                  <a:srgbClr val="000000"/>
                </a:solidFill>
                <a:latin typeface="+mn-lt"/>
              </a:rPr>
              <a:t>Hyp</a:t>
            </a:r>
            <a:r>
              <a:rPr lang="en-US" sz="1600" dirty="0">
                <a:solidFill>
                  <a:srgbClr val="000000"/>
                </a:solidFill>
                <a:latin typeface="+mn-lt"/>
              </a:rPr>
              <a:t>: Whether or not the patient was hypertensive (Nominal)</a:t>
            </a:r>
          </a:p>
          <a:p>
            <a:pPr marL="114300" indent="0">
              <a:buClrTx/>
              <a:buNone/>
            </a:pPr>
            <a:r>
              <a:rPr lang="en-US" sz="1600" dirty="0">
                <a:solidFill>
                  <a:srgbClr val="000000"/>
                </a:solidFill>
                <a:latin typeface="+mn-lt"/>
              </a:rPr>
              <a:t>	</a:t>
            </a:r>
            <a:r>
              <a:rPr lang="en-US" sz="1600" b="1" dirty="0">
                <a:solidFill>
                  <a:srgbClr val="000000"/>
                </a:solidFill>
                <a:latin typeface="+mn-lt"/>
              </a:rPr>
              <a:t>Diabetes</a:t>
            </a:r>
            <a:r>
              <a:rPr lang="en-US" sz="1600" dirty="0">
                <a:solidFill>
                  <a:srgbClr val="000000"/>
                </a:solidFill>
                <a:latin typeface="+mn-lt"/>
              </a:rPr>
              <a:t>: Whether or not the patient had diabetes (Nominal).</a:t>
            </a:r>
            <a:endParaRPr lang="en-IN" sz="1600" dirty="0">
              <a:solidFill>
                <a:srgbClr val="000000"/>
              </a:solidFill>
              <a:latin typeface="+mn-lt"/>
            </a:endParaRPr>
          </a:p>
        </p:txBody>
      </p:sp>
    </p:spTree>
    <p:extLst>
      <p:ext uri="{BB962C8B-B14F-4D97-AF65-F5344CB8AC3E}">
        <p14:creationId xmlns:p14="http://schemas.microsoft.com/office/powerpoint/2010/main" val="43980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12F4-A6AB-47ED-A8F0-4A425F1D7146}"/>
              </a:ext>
            </a:extLst>
          </p:cNvPr>
          <p:cNvSpPr>
            <a:spLocks noGrp="1"/>
          </p:cNvSpPr>
          <p:nvPr>
            <p:ph type="title"/>
          </p:nvPr>
        </p:nvSpPr>
        <p:spPr>
          <a:xfrm>
            <a:off x="0" y="288275"/>
            <a:ext cx="8520600" cy="572700"/>
          </a:xfrm>
        </p:spPr>
        <p:txBody>
          <a:bodyPr/>
          <a:lstStyle/>
          <a:p>
            <a:r>
              <a:rPr lang="en-IN" b="1" dirty="0"/>
              <a:t>DATA DESCRIPTION(Contd.):</a:t>
            </a:r>
            <a:endParaRPr lang="en-IN" dirty="0"/>
          </a:p>
        </p:txBody>
      </p:sp>
      <p:sp>
        <p:nvSpPr>
          <p:cNvPr id="3" name="Text Placeholder 2">
            <a:extLst>
              <a:ext uri="{FF2B5EF4-FFF2-40B4-BE49-F238E27FC236}">
                <a16:creationId xmlns:a16="http://schemas.microsoft.com/office/drawing/2014/main" id="{B1C033BA-CE03-43DE-8B3A-7A04C3845C97}"/>
              </a:ext>
            </a:extLst>
          </p:cNvPr>
          <p:cNvSpPr>
            <a:spLocks noGrp="1"/>
          </p:cNvSpPr>
          <p:nvPr>
            <p:ph type="body" idx="1"/>
          </p:nvPr>
        </p:nvSpPr>
        <p:spPr/>
        <p:txBody>
          <a:bodyPr/>
          <a:lstStyle/>
          <a:p>
            <a:pPr>
              <a:buClrTx/>
              <a:buFont typeface="Wingdings" panose="05000000000000000000" pitchFamily="2" charset="2"/>
              <a:buChar char="ü"/>
            </a:pPr>
            <a:r>
              <a:rPr lang="en-IN" b="1" dirty="0">
                <a:solidFill>
                  <a:srgbClr val="000000"/>
                </a:solidFill>
                <a:latin typeface="+mn-lt"/>
              </a:rPr>
              <a:t>Medical( Current):</a:t>
            </a:r>
          </a:p>
          <a:p>
            <a:pPr marL="114300" indent="0">
              <a:buClrTx/>
              <a:buNone/>
            </a:pPr>
            <a:r>
              <a:rPr lang="en-IN" sz="1600" dirty="0">
                <a:solidFill>
                  <a:srgbClr val="000000"/>
                </a:solidFill>
                <a:latin typeface="+mn-lt"/>
              </a:rPr>
              <a:t>	</a:t>
            </a:r>
            <a:r>
              <a:rPr lang="en-IN" sz="1600" b="1" dirty="0">
                <a:solidFill>
                  <a:srgbClr val="000000"/>
                </a:solidFill>
                <a:latin typeface="+mn-lt"/>
              </a:rPr>
              <a:t>Tot Chol</a:t>
            </a:r>
            <a:r>
              <a:rPr lang="en-IN" sz="1600" dirty="0">
                <a:solidFill>
                  <a:srgbClr val="000000"/>
                </a:solidFill>
                <a:latin typeface="+mn-lt"/>
              </a:rPr>
              <a:t>: Total cholesterol level (Continuous).</a:t>
            </a:r>
          </a:p>
          <a:p>
            <a:pPr marL="114300" indent="0">
              <a:buClrTx/>
              <a:buNone/>
            </a:pPr>
            <a:r>
              <a:rPr lang="en-IN" sz="1600" dirty="0">
                <a:solidFill>
                  <a:srgbClr val="000000"/>
                </a:solidFill>
                <a:latin typeface="+mn-lt"/>
              </a:rPr>
              <a:t>	</a:t>
            </a:r>
            <a:r>
              <a:rPr lang="en-IN" sz="1600" b="1" dirty="0">
                <a:solidFill>
                  <a:srgbClr val="000000"/>
                </a:solidFill>
                <a:latin typeface="+mn-lt"/>
              </a:rPr>
              <a:t>Sys BP</a:t>
            </a:r>
            <a:r>
              <a:rPr lang="en-IN" sz="1600" dirty="0">
                <a:solidFill>
                  <a:srgbClr val="000000"/>
                </a:solidFill>
                <a:latin typeface="+mn-lt"/>
              </a:rPr>
              <a:t>: Systolic blood pressure (Continuous).</a:t>
            </a:r>
          </a:p>
          <a:p>
            <a:pPr marL="114300" indent="0">
              <a:buClrTx/>
              <a:buNone/>
            </a:pPr>
            <a:r>
              <a:rPr lang="en-IN" sz="1600" dirty="0">
                <a:solidFill>
                  <a:srgbClr val="000000"/>
                </a:solidFill>
                <a:latin typeface="+mn-lt"/>
              </a:rPr>
              <a:t>	</a:t>
            </a:r>
            <a:r>
              <a:rPr lang="en-IN" sz="1600" b="1" dirty="0">
                <a:solidFill>
                  <a:srgbClr val="000000"/>
                </a:solidFill>
                <a:latin typeface="+mn-lt"/>
              </a:rPr>
              <a:t>Dia BP</a:t>
            </a:r>
            <a:r>
              <a:rPr lang="en-IN" sz="1600" dirty="0">
                <a:solidFill>
                  <a:srgbClr val="000000"/>
                </a:solidFill>
                <a:latin typeface="+mn-lt"/>
              </a:rPr>
              <a:t>: Diastolic blood pressure (Continuous).</a:t>
            </a:r>
          </a:p>
          <a:p>
            <a:pPr marL="114300" indent="0">
              <a:buClrTx/>
              <a:buNone/>
            </a:pPr>
            <a:r>
              <a:rPr lang="en-IN" sz="1600" dirty="0">
                <a:solidFill>
                  <a:srgbClr val="000000"/>
                </a:solidFill>
                <a:latin typeface="+mn-lt"/>
              </a:rPr>
              <a:t>	</a:t>
            </a:r>
            <a:r>
              <a:rPr lang="en-IN" sz="1600" b="1" dirty="0">
                <a:solidFill>
                  <a:srgbClr val="000000"/>
                </a:solidFill>
                <a:latin typeface="+mn-lt"/>
              </a:rPr>
              <a:t>BMI</a:t>
            </a:r>
            <a:r>
              <a:rPr lang="en-IN" sz="1600" dirty="0">
                <a:solidFill>
                  <a:srgbClr val="000000"/>
                </a:solidFill>
                <a:latin typeface="+mn-lt"/>
              </a:rPr>
              <a:t>: Body Mass Index (Continuous)</a:t>
            </a:r>
          </a:p>
          <a:p>
            <a:pPr marL="114300" indent="0">
              <a:buClrTx/>
              <a:buNone/>
            </a:pPr>
            <a:r>
              <a:rPr lang="en-IN" sz="1600" dirty="0">
                <a:solidFill>
                  <a:srgbClr val="000000"/>
                </a:solidFill>
                <a:latin typeface="+mn-lt"/>
              </a:rPr>
              <a:t>	</a:t>
            </a:r>
            <a:r>
              <a:rPr lang="en-IN" sz="1600" b="1" dirty="0">
                <a:solidFill>
                  <a:srgbClr val="000000"/>
                </a:solidFill>
                <a:latin typeface="+mn-lt"/>
              </a:rPr>
              <a:t>Heart Rate</a:t>
            </a:r>
            <a:r>
              <a:rPr lang="en-IN" sz="1600" dirty="0">
                <a:solidFill>
                  <a:srgbClr val="000000"/>
                </a:solidFill>
                <a:latin typeface="+mn-lt"/>
              </a:rPr>
              <a:t>: In medical research, variables such as heart rate though discrete, are 	considered continuous because of the large number of possible values.</a:t>
            </a:r>
          </a:p>
          <a:p>
            <a:pPr marL="114300" indent="0">
              <a:buClrTx/>
              <a:buNone/>
            </a:pPr>
            <a:r>
              <a:rPr lang="en-IN" sz="1600" dirty="0">
                <a:solidFill>
                  <a:srgbClr val="000000"/>
                </a:solidFill>
                <a:latin typeface="+mn-lt"/>
              </a:rPr>
              <a:t>	</a:t>
            </a:r>
            <a:r>
              <a:rPr lang="en-IN" sz="1600" b="1" dirty="0">
                <a:solidFill>
                  <a:srgbClr val="000000"/>
                </a:solidFill>
                <a:latin typeface="+mn-lt"/>
              </a:rPr>
              <a:t>Glucose</a:t>
            </a:r>
            <a:r>
              <a:rPr lang="en-IN" sz="1600" dirty="0">
                <a:solidFill>
                  <a:srgbClr val="000000"/>
                </a:solidFill>
                <a:latin typeface="+mn-lt"/>
              </a:rPr>
              <a:t>: Glucose level (Continuous).</a:t>
            </a:r>
          </a:p>
          <a:p>
            <a:pPr>
              <a:buClrTx/>
              <a:buFont typeface="Wingdings" panose="05000000000000000000" pitchFamily="2" charset="2"/>
              <a:buChar char="ü"/>
            </a:pPr>
            <a:r>
              <a:rPr lang="en-IN" b="1" dirty="0">
                <a:solidFill>
                  <a:srgbClr val="000000"/>
                </a:solidFill>
                <a:latin typeface="+mn-lt"/>
              </a:rPr>
              <a:t>Predict variable (desired target):</a:t>
            </a:r>
          </a:p>
          <a:p>
            <a:pPr marL="114300" indent="0">
              <a:buClrTx/>
              <a:buNone/>
            </a:pPr>
            <a:r>
              <a:rPr lang="en-IN" sz="1600" dirty="0">
                <a:solidFill>
                  <a:srgbClr val="000000"/>
                </a:solidFill>
                <a:latin typeface="+mn-lt"/>
              </a:rPr>
              <a:t>	The 10-year risk of coronary heart disease CHD(binary: “1”, means “Yes”, “0” 	means “No”) - DV</a:t>
            </a:r>
          </a:p>
        </p:txBody>
      </p:sp>
    </p:spTree>
    <p:extLst>
      <p:ext uri="{BB962C8B-B14F-4D97-AF65-F5344CB8AC3E}">
        <p14:creationId xmlns:p14="http://schemas.microsoft.com/office/powerpoint/2010/main" val="383122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C332-4A9A-41A7-B9DD-65A690A23A8C}"/>
              </a:ext>
            </a:extLst>
          </p:cNvPr>
          <p:cNvSpPr>
            <a:spLocks noGrp="1"/>
          </p:cNvSpPr>
          <p:nvPr>
            <p:ph type="title"/>
          </p:nvPr>
        </p:nvSpPr>
        <p:spPr>
          <a:xfrm>
            <a:off x="0" y="220912"/>
            <a:ext cx="8520600" cy="583760"/>
          </a:xfrm>
        </p:spPr>
        <p:txBody>
          <a:bodyPr/>
          <a:lstStyle/>
          <a:p>
            <a:r>
              <a:rPr lang="en-US" b="1" dirty="0"/>
              <a:t>Flow-chart:</a:t>
            </a:r>
            <a:endParaRPr lang="en-IN" b="1" dirty="0"/>
          </a:p>
        </p:txBody>
      </p:sp>
      <p:sp>
        <p:nvSpPr>
          <p:cNvPr id="3" name="Text Placeholder 2">
            <a:extLst>
              <a:ext uri="{FF2B5EF4-FFF2-40B4-BE49-F238E27FC236}">
                <a16:creationId xmlns:a16="http://schemas.microsoft.com/office/drawing/2014/main" id="{38A55341-A4C5-4849-843A-31EC46DDA880}"/>
              </a:ext>
            </a:extLst>
          </p:cNvPr>
          <p:cNvSpPr>
            <a:spLocks noGrp="1"/>
          </p:cNvSpPr>
          <p:nvPr>
            <p:ph type="body" idx="1"/>
          </p:nvPr>
        </p:nvSpPr>
        <p:spPr>
          <a:xfrm>
            <a:off x="311700" y="804672"/>
            <a:ext cx="8520600" cy="3764203"/>
          </a:xfrm>
        </p:spPr>
        <p:txBody>
          <a:bodyPr/>
          <a:lstStyle/>
          <a:p>
            <a:endParaRPr lang="en-IN" dirty="0"/>
          </a:p>
        </p:txBody>
      </p:sp>
      <p:pic>
        <p:nvPicPr>
          <p:cNvPr id="7" name="Picture 6">
            <a:extLst>
              <a:ext uri="{FF2B5EF4-FFF2-40B4-BE49-F238E27FC236}">
                <a16:creationId xmlns:a16="http://schemas.microsoft.com/office/drawing/2014/main" id="{D16A0272-627E-474E-B5FB-EDF2FD69C7A7}"/>
              </a:ext>
            </a:extLst>
          </p:cNvPr>
          <p:cNvPicPr>
            <a:picLocks noChangeAspect="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5900"/>
                    </a14:imgEffect>
                    <a14:imgEffect>
                      <a14:saturation sat="400000"/>
                    </a14:imgEffect>
                    <a14:imgEffect>
                      <a14:brightnessContrast contrast="-40000"/>
                    </a14:imgEffect>
                  </a14:imgLayer>
                </a14:imgProps>
              </a:ext>
            </a:extLst>
          </a:blip>
          <a:stretch>
            <a:fillRect/>
          </a:stretch>
        </p:blipFill>
        <p:spPr>
          <a:xfrm>
            <a:off x="311700" y="804672"/>
            <a:ext cx="8520600" cy="3764203"/>
          </a:xfrm>
          <a:prstGeom prst="rect">
            <a:avLst/>
          </a:prstGeom>
          <a:effectLst>
            <a:glow rad="25400">
              <a:schemeClr val="tx1">
                <a:alpha val="40000"/>
              </a:schemeClr>
            </a:glow>
          </a:effectLst>
        </p:spPr>
      </p:pic>
    </p:spTree>
    <p:extLst>
      <p:ext uri="{BB962C8B-B14F-4D97-AF65-F5344CB8AC3E}">
        <p14:creationId xmlns:p14="http://schemas.microsoft.com/office/powerpoint/2010/main" val="374762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1D06-F77F-48C2-A97F-A83FA70E7BD9}"/>
              </a:ext>
            </a:extLst>
          </p:cNvPr>
          <p:cNvSpPr>
            <a:spLocks noGrp="1"/>
          </p:cNvSpPr>
          <p:nvPr>
            <p:ph type="title"/>
          </p:nvPr>
        </p:nvSpPr>
        <p:spPr>
          <a:xfrm>
            <a:off x="0" y="479145"/>
            <a:ext cx="8520600" cy="572700"/>
          </a:xfrm>
        </p:spPr>
        <p:txBody>
          <a:bodyPr/>
          <a:lstStyle/>
          <a:p>
            <a:r>
              <a:rPr lang="en-US" b="1" dirty="0"/>
              <a:t>Dataset:</a:t>
            </a:r>
            <a:endParaRPr lang="en-IN" b="1" dirty="0"/>
          </a:p>
        </p:txBody>
      </p:sp>
      <p:sp>
        <p:nvSpPr>
          <p:cNvPr id="3" name="Text Placeholder 2">
            <a:extLst>
              <a:ext uri="{FF2B5EF4-FFF2-40B4-BE49-F238E27FC236}">
                <a16:creationId xmlns:a16="http://schemas.microsoft.com/office/drawing/2014/main" id="{757D4314-6AD7-47E6-9427-4E93948C6358}"/>
              </a:ext>
            </a:extLst>
          </p:cNvPr>
          <p:cNvSpPr>
            <a:spLocks noGrp="1"/>
          </p:cNvSpPr>
          <p:nvPr>
            <p:ph type="body" idx="1"/>
          </p:nvPr>
        </p:nvSpPr>
        <p:spPr/>
        <p:txBody>
          <a:bodyPr/>
          <a:lstStyle/>
          <a:p>
            <a:pPr marL="114300" indent="0">
              <a:buClrTx/>
              <a:buNone/>
            </a:pPr>
            <a:r>
              <a:rPr lang="en-US" sz="1600" dirty="0">
                <a:solidFill>
                  <a:srgbClr val="000000"/>
                </a:solidFill>
              </a:rPr>
              <a:t>After Loading the dataset we can observe that it has :</a:t>
            </a:r>
          </a:p>
          <a:p>
            <a:pPr marL="114300" indent="0">
              <a:buClrTx/>
              <a:buNone/>
            </a:pPr>
            <a:r>
              <a:rPr lang="en-US" sz="1600" dirty="0">
                <a:solidFill>
                  <a:srgbClr val="000000"/>
                </a:solidFill>
              </a:rPr>
              <a:t>Rows: </a:t>
            </a:r>
            <a:r>
              <a:rPr lang="en-US" sz="1600" b="1" dirty="0">
                <a:solidFill>
                  <a:srgbClr val="000000"/>
                </a:solidFill>
              </a:rPr>
              <a:t>3390</a:t>
            </a:r>
          </a:p>
          <a:p>
            <a:pPr marL="114300" indent="0">
              <a:buClrTx/>
              <a:buNone/>
            </a:pPr>
            <a:r>
              <a:rPr lang="en-US" sz="1600" dirty="0">
                <a:solidFill>
                  <a:srgbClr val="000000"/>
                </a:solidFill>
              </a:rPr>
              <a:t>Columns: </a:t>
            </a:r>
            <a:r>
              <a:rPr lang="en-US" sz="1600" b="1" dirty="0">
                <a:solidFill>
                  <a:srgbClr val="000000"/>
                </a:solidFill>
              </a:rPr>
              <a:t>17</a:t>
            </a:r>
          </a:p>
        </p:txBody>
      </p:sp>
      <p:pic>
        <p:nvPicPr>
          <p:cNvPr id="5" name="Picture 4">
            <a:extLst>
              <a:ext uri="{FF2B5EF4-FFF2-40B4-BE49-F238E27FC236}">
                <a16:creationId xmlns:a16="http://schemas.microsoft.com/office/drawing/2014/main" id="{29EA1F10-639E-4356-93CC-0028F3899440}"/>
              </a:ext>
            </a:extLst>
          </p:cNvPr>
          <p:cNvPicPr>
            <a:picLocks noChangeAspect="1"/>
          </p:cNvPicPr>
          <p:nvPr/>
        </p:nvPicPr>
        <p:blipFill>
          <a:blip r:embed="rId2"/>
          <a:stretch>
            <a:fillRect/>
          </a:stretch>
        </p:blipFill>
        <p:spPr>
          <a:xfrm>
            <a:off x="311700" y="2685327"/>
            <a:ext cx="8612381" cy="1883548"/>
          </a:xfrm>
          <a:prstGeom prst="rect">
            <a:avLst/>
          </a:prstGeom>
        </p:spPr>
      </p:pic>
    </p:spTree>
    <p:extLst>
      <p:ext uri="{BB962C8B-B14F-4D97-AF65-F5344CB8AC3E}">
        <p14:creationId xmlns:p14="http://schemas.microsoft.com/office/powerpoint/2010/main" val="131985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FF65-EB48-4D6C-87CA-DE5E0455E73F}"/>
              </a:ext>
            </a:extLst>
          </p:cNvPr>
          <p:cNvSpPr>
            <a:spLocks noGrp="1"/>
          </p:cNvSpPr>
          <p:nvPr>
            <p:ph type="title"/>
          </p:nvPr>
        </p:nvSpPr>
        <p:spPr>
          <a:xfrm>
            <a:off x="0" y="-10835"/>
            <a:ext cx="8520600" cy="572700"/>
          </a:xfrm>
        </p:spPr>
        <p:txBody>
          <a:bodyPr/>
          <a:lstStyle/>
          <a:p>
            <a:r>
              <a:rPr lang="en-GB" b="1" dirty="0"/>
              <a:t>Data Cleaning: </a:t>
            </a:r>
            <a:endParaRPr lang="en-IN" dirty="0"/>
          </a:p>
        </p:txBody>
      </p:sp>
      <p:sp>
        <p:nvSpPr>
          <p:cNvPr id="3" name="Text Placeholder 2">
            <a:extLst>
              <a:ext uri="{FF2B5EF4-FFF2-40B4-BE49-F238E27FC236}">
                <a16:creationId xmlns:a16="http://schemas.microsoft.com/office/drawing/2014/main" id="{5721614A-67FE-425B-A481-B2FB8EBFB41E}"/>
              </a:ext>
            </a:extLst>
          </p:cNvPr>
          <p:cNvSpPr>
            <a:spLocks noGrp="1"/>
          </p:cNvSpPr>
          <p:nvPr>
            <p:ph type="body" idx="1"/>
          </p:nvPr>
        </p:nvSpPr>
        <p:spPr>
          <a:xfrm>
            <a:off x="4572001" y="2566396"/>
            <a:ext cx="4583090" cy="2575180"/>
          </a:xfrm>
        </p:spPr>
        <p:txBody>
          <a:bodyPr/>
          <a:lstStyle/>
          <a:p>
            <a:pPr>
              <a:lnSpc>
                <a:spcPct val="100000"/>
              </a:lnSpc>
              <a:buClrTx/>
              <a:buFont typeface="Arial" panose="020B0604020202020204" pitchFamily="34" charset="0"/>
              <a:buChar char="•"/>
            </a:pPr>
            <a:r>
              <a:rPr lang="en-US" sz="1400" dirty="0">
                <a:solidFill>
                  <a:srgbClr val="000000"/>
                </a:solidFill>
              </a:rPr>
              <a:t>We ran into missing values in our data when preparing the data.</a:t>
            </a:r>
          </a:p>
          <a:p>
            <a:pPr>
              <a:lnSpc>
                <a:spcPct val="100000"/>
              </a:lnSpc>
              <a:buClrTx/>
              <a:buFont typeface="Arial" panose="020B0604020202020204" pitchFamily="34" charset="0"/>
              <a:buChar char="•"/>
            </a:pPr>
            <a:r>
              <a:rPr lang="en-US" sz="1400" dirty="0">
                <a:solidFill>
                  <a:srgbClr val="000000"/>
                </a:solidFill>
              </a:rPr>
              <a:t>We were able to see the missing data both before and after addressing the missing values with the aid of the missngno library.</a:t>
            </a:r>
          </a:p>
          <a:p>
            <a:pPr>
              <a:lnSpc>
                <a:spcPct val="100000"/>
              </a:lnSpc>
              <a:buClrTx/>
              <a:buFont typeface="Arial" panose="020B0604020202020204" pitchFamily="34" charset="0"/>
              <a:buChar char="•"/>
            </a:pPr>
            <a:r>
              <a:rPr lang="en-US" sz="1400" dirty="0">
                <a:solidFill>
                  <a:srgbClr val="000000"/>
                </a:solidFill>
              </a:rPr>
              <a:t>Understanding the distribution of missing values in data and the relationship between features is made easier with the help of the missingno library.</a:t>
            </a:r>
          </a:p>
          <a:p>
            <a:pPr>
              <a:lnSpc>
                <a:spcPct val="100000"/>
              </a:lnSpc>
              <a:buClrTx/>
              <a:buFont typeface="Arial" panose="020B0604020202020204" pitchFamily="34" charset="0"/>
              <a:buChar char="•"/>
            </a:pPr>
            <a:r>
              <a:rPr lang="en-US" sz="1400" dirty="0">
                <a:solidFill>
                  <a:srgbClr val="000000"/>
                </a:solidFill>
              </a:rPr>
              <a:t>The graphs show that the two categories with the greatest amount of missing data are glucose and education.</a:t>
            </a:r>
          </a:p>
        </p:txBody>
      </p:sp>
      <p:pic>
        <p:nvPicPr>
          <p:cNvPr id="5" name="Picture 4">
            <a:extLst>
              <a:ext uri="{FF2B5EF4-FFF2-40B4-BE49-F238E27FC236}">
                <a16:creationId xmlns:a16="http://schemas.microsoft.com/office/drawing/2014/main" id="{1EBA6976-1825-413D-8B3C-782DD9FDC2AE}"/>
              </a:ext>
            </a:extLst>
          </p:cNvPr>
          <p:cNvPicPr>
            <a:picLocks noChangeAspect="1"/>
          </p:cNvPicPr>
          <p:nvPr/>
        </p:nvPicPr>
        <p:blipFill>
          <a:blip r:embed="rId2"/>
          <a:stretch>
            <a:fillRect/>
          </a:stretch>
        </p:blipFill>
        <p:spPr>
          <a:xfrm>
            <a:off x="4988576" y="383209"/>
            <a:ext cx="4166515" cy="2075493"/>
          </a:xfrm>
          <a:prstGeom prst="rect">
            <a:avLst/>
          </a:prstGeom>
        </p:spPr>
      </p:pic>
      <p:pic>
        <p:nvPicPr>
          <p:cNvPr id="7" name="Picture 6">
            <a:extLst>
              <a:ext uri="{FF2B5EF4-FFF2-40B4-BE49-F238E27FC236}">
                <a16:creationId xmlns:a16="http://schemas.microsoft.com/office/drawing/2014/main" id="{C52FA528-B389-4D5C-AD42-A84C77F4E29D}"/>
              </a:ext>
            </a:extLst>
          </p:cNvPr>
          <p:cNvPicPr>
            <a:picLocks noChangeAspect="1"/>
          </p:cNvPicPr>
          <p:nvPr/>
        </p:nvPicPr>
        <p:blipFill>
          <a:blip r:embed="rId3"/>
          <a:stretch>
            <a:fillRect/>
          </a:stretch>
        </p:blipFill>
        <p:spPr>
          <a:xfrm>
            <a:off x="194654" y="569268"/>
            <a:ext cx="4793922" cy="1997127"/>
          </a:xfrm>
          <a:prstGeom prst="rect">
            <a:avLst/>
          </a:prstGeom>
        </p:spPr>
      </p:pic>
      <p:pic>
        <p:nvPicPr>
          <p:cNvPr id="9" name="Picture 8">
            <a:extLst>
              <a:ext uri="{FF2B5EF4-FFF2-40B4-BE49-F238E27FC236}">
                <a16:creationId xmlns:a16="http://schemas.microsoft.com/office/drawing/2014/main" id="{81A9B8DD-F098-4F64-9A76-0D5451D349BE}"/>
              </a:ext>
            </a:extLst>
          </p:cNvPr>
          <p:cNvPicPr>
            <a:picLocks noChangeAspect="1"/>
          </p:cNvPicPr>
          <p:nvPr/>
        </p:nvPicPr>
        <p:blipFill>
          <a:blip r:embed="rId4"/>
          <a:stretch>
            <a:fillRect/>
          </a:stretch>
        </p:blipFill>
        <p:spPr>
          <a:xfrm>
            <a:off x="311700" y="2519972"/>
            <a:ext cx="4260300" cy="2621603"/>
          </a:xfrm>
          <a:prstGeom prst="rect">
            <a:avLst/>
          </a:prstGeom>
        </p:spPr>
      </p:pic>
    </p:spTree>
    <p:extLst>
      <p:ext uri="{BB962C8B-B14F-4D97-AF65-F5344CB8AC3E}">
        <p14:creationId xmlns:p14="http://schemas.microsoft.com/office/powerpoint/2010/main" val="353464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B736-B955-42C7-A894-D52C1BFE5ABE}"/>
              </a:ext>
            </a:extLst>
          </p:cNvPr>
          <p:cNvSpPr>
            <a:spLocks noGrp="1"/>
          </p:cNvSpPr>
          <p:nvPr>
            <p:ph type="title"/>
          </p:nvPr>
        </p:nvSpPr>
        <p:spPr>
          <a:xfrm>
            <a:off x="0" y="1924"/>
            <a:ext cx="8520600" cy="572700"/>
          </a:xfrm>
        </p:spPr>
        <p:txBody>
          <a:bodyPr/>
          <a:lstStyle/>
          <a:p>
            <a:r>
              <a:rPr lang="en-GB" b="1" dirty="0"/>
              <a:t>Data Visualization &amp; EDA:</a:t>
            </a:r>
            <a:endParaRPr lang="en-IN" dirty="0"/>
          </a:p>
        </p:txBody>
      </p:sp>
      <p:pic>
        <p:nvPicPr>
          <p:cNvPr id="5" name="Picture 4">
            <a:extLst>
              <a:ext uri="{FF2B5EF4-FFF2-40B4-BE49-F238E27FC236}">
                <a16:creationId xmlns:a16="http://schemas.microsoft.com/office/drawing/2014/main" id="{5792884A-88B0-488D-8524-2ABBF753080C}"/>
              </a:ext>
            </a:extLst>
          </p:cNvPr>
          <p:cNvPicPr>
            <a:picLocks noChangeAspect="1"/>
          </p:cNvPicPr>
          <p:nvPr/>
        </p:nvPicPr>
        <p:blipFill>
          <a:blip r:embed="rId2"/>
          <a:stretch>
            <a:fillRect/>
          </a:stretch>
        </p:blipFill>
        <p:spPr>
          <a:xfrm>
            <a:off x="311700" y="2745371"/>
            <a:ext cx="8687380" cy="2213432"/>
          </a:xfrm>
          <a:prstGeom prst="rect">
            <a:avLst/>
          </a:prstGeom>
        </p:spPr>
      </p:pic>
      <p:pic>
        <p:nvPicPr>
          <p:cNvPr id="7" name="Picture 6">
            <a:extLst>
              <a:ext uri="{FF2B5EF4-FFF2-40B4-BE49-F238E27FC236}">
                <a16:creationId xmlns:a16="http://schemas.microsoft.com/office/drawing/2014/main" id="{5E32FCEB-6618-472D-93D0-16153640AD1E}"/>
              </a:ext>
            </a:extLst>
          </p:cNvPr>
          <p:cNvPicPr>
            <a:picLocks noChangeAspect="1"/>
          </p:cNvPicPr>
          <p:nvPr/>
        </p:nvPicPr>
        <p:blipFill>
          <a:blip r:embed="rId3"/>
          <a:stretch>
            <a:fillRect/>
          </a:stretch>
        </p:blipFill>
        <p:spPr>
          <a:xfrm>
            <a:off x="144919" y="631291"/>
            <a:ext cx="8854161" cy="2057413"/>
          </a:xfrm>
          <a:prstGeom prst="rect">
            <a:avLst/>
          </a:prstGeom>
        </p:spPr>
      </p:pic>
    </p:spTree>
    <p:extLst>
      <p:ext uri="{BB962C8B-B14F-4D97-AF65-F5344CB8AC3E}">
        <p14:creationId xmlns:p14="http://schemas.microsoft.com/office/powerpoint/2010/main" val="80309034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2006</Words>
  <Application>Microsoft Office PowerPoint</Application>
  <PresentationFormat>On-screen Show (16:9)</PresentationFormat>
  <Paragraphs>123</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Montserrat</vt:lpstr>
      <vt:lpstr>Wingdings</vt:lpstr>
      <vt:lpstr>Roboto</vt:lpstr>
      <vt:lpstr>Simple Light</vt:lpstr>
      <vt:lpstr>           Capstone Project Cardiovascular Risk Prediction  Anuj Menaria </vt:lpstr>
      <vt:lpstr>Points to Discuss:</vt:lpstr>
      <vt:lpstr>Problem Statement:</vt:lpstr>
      <vt:lpstr>DATA DESCRIPTION:</vt:lpstr>
      <vt:lpstr>DATA DESCRIPTION(Contd.):</vt:lpstr>
      <vt:lpstr>Flow-chart:</vt:lpstr>
      <vt:lpstr>Dataset:</vt:lpstr>
      <vt:lpstr>Data Cleaning: </vt:lpstr>
      <vt:lpstr>Data Visualization &amp; EDA:</vt:lpstr>
      <vt:lpstr>Data Visualization &amp; EDA(Contd.):</vt:lpstr>
      <vt:lpstr>Data Visualization &amp; EDA(Contd.):</vt:lpstr>
      <vt:lpstr>Data Visualization &amp; EDA(Contd.):</vt:lpstr>
      <vt:lpstr>Data Visualization &amp; EDA(Contd.):</vt:lpstr>
      <vt:lpstr>Handling Outliers:</vt:lpstr>
      <vt:lpstr>Heatmap:</vt:lpstr>
      <vt:lpstr>Multicollinearity removal:</vt:lpstr>
      <vt:lpstr>Updated Heatmap:</vt:lpstr>
      <vt:lpstr>Model Building:</vt:lpstr>
      <vt:lpstr>Logistic Regression:</vt:lpstr>
      <vt:lpstr>Support Vector Classifier:</vt:lpstr>
      <vt:lpstr>Decision Tree Classifier:</vt:lpstr>
      <vt:lpstr>KNeighbor Classifier:</vt:lpstr>
      <vt:lpstr>Random Forest Classifier:</vt:lpstr>
      <vt:lpstr>Conclusion: </vt:lpstr>
      <vt:lpstr>Conclusion(Contd.):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Cardiovascular Risk Prediction  Anuj Menaria </dc:title>
  <cp:lastModifiedBy>91978</cp:lastModifiedBy>
  <cp:revision>30</cp:revision>
  <dcterms:modified xsi:type="dcterms:W3CDTF">2022-12-10T13:23:55Z</dcterms:modified>
</cp:coreProperties>
</file>