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80" r:id="rId8"/>
    <p:sldId id="262" r:id="rId9"/>
    <p:sldId id="263" r:id="rId10"/>
    <p:sldId id="264" r:id="rId11"/>
    <p:sldId id="265" r:id="rId12"/>
    <p:sldId id="266" r:id="rId13"/>
    <p:sldId id="267" r:id="rId14"/>
    <p:sldId id="268" r:id="rId15"/>
    <p:sldId id="281" r:id="rId16"/>
    <p:sldId id="269" r:id="rId17"/>
    <p:sldId id="270" r:id="rId18"/>
    <p:sldId id="271" r:id="rId19"/>
    <p:sldId id="272" r:id="rId20"/>
    <p:sldId id="273" r:id="rId21"/>
    <p:sldId id="274" r:id="rId22"/>
    <p:sldId id="282" r:id="rId23"/>
    <p:sldId id="283" r:id="rId24"/>
    <p:sldId id="277" r:id="rId25"/>
    <p:sldId id="278" r:id="rId26"/>
    <p:sldId id="279" r:id="rId27"/>
  </p:sldIdLst>
  <p:sldSz cx="9144000" cy="5143500" type="screen16x9"/>
  <p:notesSz cx="6858000" cy="9144000"/>
  <p:embeddedFontLst>
    <p:embeddedFont>
      <p:font typeface="Arial Black" panose="020B0A04020102020204" pitchFamily="34" charset="0"/>
      <p:bold r:id="rId29"/>
    </p:embeddedFont>
    <p:embeddedFont>
      <p:font typeface="Montserrat"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87" autoAdjust="0"/>
    <p:restoredTop sz="94660"/>
  </p:normalViewPr>
  <p:slideViewPr>
    <p:cSldViewPr snapToGrid="0">
      <p:cViewPr varScale="1">
        <p:scale>
          <a:sx n="107" d="100"/>
          <a:sy n="107" d="100"/>
        </p:scale>
        <p:origin x="72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1111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06045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1">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365760"/>
            <a:ext cx="8512500" cy="3928540"/>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Seoul Bike Sharing Demand Prediction</a:t>
            </a:r>
            <a:br>
              <a:rPr lang="en-US" sz="3600" b="1" dirty="0">
                <a:solidFill>
                  <a:schemeClr val="lt1"/>
                </a:solidFill>
                <a:latin typeface="Montserrat"/>
                <a:ea typeface="Montserrat"/>
                <a:cs typeface="Montserrat"/>
                <a:sym typeface="Montserrat"/>
              </a:rPr>
            </a:br>
            <a:br>
              <a:rPr lang="en-US" sz="3600" b="1" dirty="0">
                <a:solidFill>
                  <a:schemeClr val="lt1"/>
                </a:solidFill>
                <a:latin typeface="Montserrat"/>
                <a:ea typeface="Montserrat"/>
                <a:cs typeface="Montserrat"/>
                <a:sym typeface="Montserrat"/>
              </a:rPr>
            </a:br>
            <a:br>
              <a:rPr lang="en-US" sz="2400" b="1" dirty="0">
                <a:solidFill>
                  <a:schemeClr val="lt1"/>
                </a:solidFill>
                <a:latin typeface="Montserrat"/>
                <a:ea typeface="Montserrat"/>
                <a:cs typeface="Montserrat"/>
                <a:sym typeface="Montserrat"/>
              </a:rPr>
            </a:br>
            <a:r>
              <a:rPr lang="en-US" sz="2400" b="1" dirty="0">
                <a:solidFill>
                  <a:schemeClr val="lt1"/>
                </a:solidFill>
                <a:latin typeface="Montserrat"/>
                <a:ea typeface="Montserrat"/>
                <a:cs typeface="Montserrat"/>
                <a:sym typeface="Montserrat"/>
              </a:rPr>
              <a:t>Anuj Menaria</a:t>
            </a:r>
            <a:br>
              <a:rPr lang="en-US" sz="2400" b="1" dirty="0">
                <a:solidFill>
                  <a:schemeClr val="lt1"/>
                </a:solidFill>
                <a:latin typeface="Montserrat"/>
                <a:ea typeface="Montserrat"/>
                <a:cs typeface="Montserrat"/>
                <a:sym typeface="Montserrat"/>
              </a:rPr>
            </a:br>
            <a:endParaRPr lang="en-US"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8FC08-CA43-411C-8F93-1F8EBD48C365}"/>
              </a:ext>
            </a:extLst>
          </p:cNvPr>
          <p:cNvSpPr>
            <a:spLocks noGrp="1"/>
          </p:cNvSpPr>
          <p:nvPr>
            <p:ph type="title"/>
          </p:nvPr>
        </p:nvSpPr>
        <p:spPr>
          <a:xfrm>
            <a:off x="311700" y="35210"/>
            <a:ext cx="8520600" cy="572700"/>
          </a:xfrm>
        </p:spPr>
        <p:txBody>
          <a:bodyPr/>
          <a:lstStyle/>
          <a:p>
            <a:pPr algn="ctr"/>
            <a:r>
              <a:rPr lang="en-US" sz="3200" b="1" dirty="0"/>
              <a:t>Exploratory Data Analysis(EDA) </a:t>
            </a:r>
            <a:r>
              <a:rPr lang="en-US" sz="3200" b="1" dirty="0" err="1"/>
              <a:t>Contd</a:t>
            </a:r>
            <a:r>
              <a:rPr lang="en-US" sz="3200" b="1" dirty="0"/>
              <a:t>…</a:t>
            </a:r>
            <a:endParaRPr lang="en-US" sz="3200" dirty="0"/>
          </a:p>
        </p:txBody>
      </p:sp>
      <p:pic>
        <p:nvPicPr>
          <p:cNvPr id="4" name="Picture 3">
            <a:extLst>
              <a:ext uri="{FF2B5EF4-FFF2-40B4-BE49-F238E27FC236}">
                <a16:creationId xmlns:a16="http://schemas.microsoft.com/office/drawing/2014/main" id="{614601FD-7368-425C-8D59-024309BF48BC}"/>
              </a:ext>
            </a:extLst>
          </p:cNvPr>
          <p:cNvPicPr>
            <a:picLocks noChangeAspect="1"/>
          </p:cNvPicPr>
          <p:nvPr/>
        </p:nvPicPr>
        <p:blipFill>
          <a:blip r:embed="rId2"/>
          <a:stretch>
            <a:fillRect/>
          </a:stretch>
        </p:blipFill>
        <p:spPr>
          <a:xfrm>
            <a:off x="103924" y="917713"/>
            <a:ext cx="4468076" cy="4012035"/>
          </a:xfrm>
          <a:prstGeom prst="rect">
            <a:avLst/>
          </a:prstGeom>
        </p:spPr>
      </p:pic>
      <p:sp>
        <p:nvSpPr>
          <p:cNvPr id="5" name="Rectangle 4">
            <a:extLst>
              <a:ext uri="{FF2B5EF4-FFF2-40B4-BE49-F238E27FC236}">
                <a16:creationId xmlns:a16="http://schemas.microsoft.com/office/drawing/2014/main" id="{2425E6A6-037A-4F42-B94B-3DB1A3F0C45B}"/>
              </a:ext>
            </a:extLst>
          </p:cNvPr>
          <p:cNvSpPr/>
          <p:nvPr/>
        </p:nvSpPr>
        <p:spPr>
          <a:xfrm>
            <a:off x="4572000" y="1225052"/>
            <a:ext cx="4572000" cy="3108543"/>
          </a:xfrm>
          <a:prstGeom prst="rect">
            <a:avLst/>
          </a:prstGeom>
        </p:spPr>
        <p:txBody>
          <a:bodyPr>
            <a:spAutoFit/>
          </a:bodyPr>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As when there is a holiday the demand for rented bikes reduces.</a:t>
            </a:r>
          </a:p>
          <a:p>
            <a:pPr marL="285750" indent="-285750">
              <a:buFont typeface="Arial" panose="020B0604020202020204" pitchFamily="34" charset="0"/>
              <a:buChar char="•"/>
            </a:pPr>
            <a:r>
              <a:rPr lang="en-IN" dirty="0"/>
              <a:t>When it is a functioning day or no holiday the demand raises for the rented bike.</a:t>
            </a: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endParaRPr lang="en-IN" dirty="0"/>
          </a:p>
        </p:txBody>
      </p:sp>
    </p:spTree>
    <p:extLst>
      <p:ext uri="{BB962C8B-B14F-4D97-AF65-F5344CB8AC3E}">
        <p14:creationId xmlns:p14="http://schemas.microsoft.com/office/powerpoint/2010/main" val="3470469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AA2A1-1F2E-4A24-8EEB-261C641107F2}"/>
              </a:ext>
            </a:extLst>
          </p:cNvPr>
          <p:cNvSpPr>
            <a:spLocks noGrp="1"/>
          </p:cNvSpPr>
          <p:nvPr>
            <p:ph type="title"/>
          </p:nvPr>
        </p:nvSpPr>
        <p:spPr>
          <a:xfrm>
            <a:off x="311700" y="-6117"/>
            <a:ext cx="8520600" cy="572700"/>
          </a:xfrm>
        </p:spPr>
        <p:txBody>
          <a:bodyPr/>
          <a:lstStyle/>
          <a:p>
            <a:pPr algn="ctr"/>
            <a:r>
              <a:rPr lang="en-US" sz="3200" b="1" dirty="0"/>
              <a:t>Exploratory Data Analysis(EDA) </a:t>
            </a:r>
            <a:r>
              <a:rPr lang="en-US" sz="3200" b="1" dirty="0" err="1"/>
              <a:t>Contd</a:t>
            </a:r>
            <a:r>
              <a:rPr lang="en-US" sz="3200" b="1" dirty="0"/>
              <a:t>…</a:t>
            </a:r>
            <a:endParaRPr lang="en-US" sz="3200" dirty="0"/>
          </a:p>
        </p:txBody>
      </p:sp>
      <p:pic>
        <p:nvPicPr>
          <p:cNvPr id="6" name="Picture 5">
            <a:extLst>
              <a:ext uri="{FF2B5EF4-FFF2-40B4-BE49-F238E27FC236}">
                <a16:creationId xmlns:a16="http://schemas.microsoft.com/office/drawing/2014/main" id="{C26B43FB-C639-4502-8B60-26C47D49944C}"/>
              </a:ext>
            </a:extLst>
          </p:cNvPr>
          <p:cNvPicPr>
            <a:picLocks noChangeAspect="1"/>
          </p:cNvPicPr>
          <p:nvPr/>
        </p:nvPicPr>
        <p:blipFill>
          <a:blip r:embed="rId2"/>
          <a:stretch>
            <a:fillRect/>
          </a:stretch>
        </p:blipFill>
        <p:spPr>
          <a:xfrm>
            <a:off x="0" y="880470"/>
            <a:ext cx="4988254" cy="2652067"/>
          </a:xfrm>
          <a:prstGeom prst="rect">
            <a:avLst/>
          </a:prstGeom>
        </p:spPr>
      </p:pic>
      <p:pic>
        <p:nvPicPr>
          <p:cNvPr id="7" name="Content Placeholder 3">
            <a:extLst>
              <a:ext uri="{FF2B5EF4-FFF2-40B4-BE49-F238E27FC236}">
                <a16:creationId xmlns:a16="http://schemas.microsoft.com/office/drawing/2014/main" id="{5CE22CCC-B3D9-4BC6-A4D1-3E2B220A0A79}"/>
              </a:ext>
            </a:extLst>
          </p:cNvPr>
          <p:cNvPicPr>
            <a:picLocks noChangeAspect="1"/>
          </p:cNvPicPr>
          <p:nvPr/>
        </p:nvPicPr>
        <p:blipFill>
          <a:blip r:embed="rId3"/>
          <a:stretch>
            <a:fillRect/>
          </a:stretch>
        </p:blipFill>
        <p:spPr>
          <a:xfrm>
            <a:off x="4988254" y="854107"/>
            <a:ext cx="4155746" cy="2652067"/>
          </a:xfrm>
          <a:prstGeom prst="rect">
            <a:avLst/>
          </a:prstGeom>
        </p:spPr>
      </p:pic>
      <p:sp>
        <p:nvSpPr>
          <p:cNvPr id="8" name="TextBox 7">
            <a:extLst>
              <a:ext uri="{FF2B5EF4-FFF2-40B4-BE49-F238E27FC236}">
                <a16:creationId xmlns:a16="http://schemas.microsoft.com/office/drawing/2014/main" id="{A7ED3312-1515-447B-B6BB-4F0FB3D7D23D}"/>
              </a:ext>
            </a:extLst>
          </p:cNvPr>
          <p:cNvSpPr txBox="1"/>
          <p:nvPr/>
        </p:nvSpPr>
        <p:spPr>
          <a:xfrm>
            <a:off x="336084" y="3618914"/>
            <a:ext cx="7808167"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W</a:t>
            </a:r>
            <a:r>
              <a:rPr lang="en-IN" sz="1600" dirty="0"/>
              <a:t>e can see in the weekly graph that the demand for the rented bike is least on Sunday as it is a Holiday.</a:t>
            </a:r>
          </a:p>
          <a:p>
            <a:pPr marL="285750" indent="-285750">
              <a:buFont typeface="Arial" panose="020B0604020202020204" pitchFamily="34" charset="0"/>
              <a:buChar char="•"/>
            </a:pPr>
            <a:r>
              <a:rPr lang="en-US" sz="1600" dirty="0"/>
              <a:t>In the second graph we can see the comparison between the weekdays and the weekend and the demand is higher on the weekdays as the commute is much more active on weekdays.</a:t>
            </a:r>
            <a:endParaRPr lang="en-IN" sz="1600" dirty="0"/>
          </a:p>
        </p:txBody>
      </p:sp>
    </p:spTree>
    <p:extLst>
      <p:ext uri="{BB962C8B-B14F-4D97-AF65-F5344CB8AC3E}">
        <p14:creationId xmlns:p14="http://schemas.microsoft.com/office/powerpoint/2010/main" val="3377220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32C0-1100-4078-A0F5-CF646E025781}"/>
              </a:ext>
            </a:extLst>
          </p:cNvPr>
          <p:cNvSpPr>
            <a:spLocks noGrp="1"/>
          </p:cNvSpPr>
          <p:nvPr>
            <p:ph type="title"/>
          </p:nvPr>
        </p:nvSpPr>
        <p:spPr>
          <a:xfrm>
            <a:off x="311700" y="48754"/>
            <a:ext cx="8520600" cy="572700"/>
          </a:xfrm>
        </p:spPr>
        <p:txBody>
          <a:bodyPr/>
          <a:lstStyle/>
          <a:p>
            <a:pPr algn="ctr"/>
            <a:r>
              <a:rPr lang="en-US" sz="3200" b="1" dirty="0"/>
              <a:t>Exploratory Data Analysis(EDA) </a:t>
            </a:r>
            <a:r>
              <a:rPr lang="en-US" sz="3200" b="1" dirty="0" err="1"/>
              <a:t>Contd</a:t>
            </a:r>
            <a:r>
              <a:rPr lang="en-US" sz="3200" b="1" dirty="0"/>
              <a:t>…</a:t>
            </a:r>
            <a:endParaRPr lang="en-US" sz="3200" dirty="0"/>
          </a:p>
        </p:txBody>
      </p:sp>
      <p:pic>
        <p:nvPicPr>
          <p:cNvPr id="4" name="Picture 3">
            <a:extLst>
              <a:ext uri="{FF2B5EF4-FFF2-40B4-BE49-F238E27FC236}">
                <a16:creationId xmlns:a16="http://schemas.microsoft.com/office/drawing/2014/main" id="{0892459B-9419-4CA0-8CFE-5D9B35037D0A}"/>
              </a:ext>
            </a:extLst>
          </p:cNvPr>
          <p:cNvPicPr>
            <a:picLocks noChangeAspect="1"/>
          </p:cNvPicPr>
          <p:nvPr/>
        </p:nvPicPr>
        <p:blipFill>
          <a:blip r:embed="rId2"/>
          <a:stretch>
            <a:fillRect/>
          </a:stretch>
        </p:blipFill>
        <p:spPr>
          <a:xfrm>
            <a:off x="57151" y="822653"/>
            <a:ext cx="4572000" cy="4207107"/>
          </a:xfrm>
          <a:prstGeom prst="rect">
            <a:avLst/>
          </a:prstGeom>
        </p:spPr>
      </p:pic>
      <p:sp>
        <p:nvSpPr>
          <p:cNvPr id="6" name="Rectangle 5">
            <a:extLst>
              <a:ext uri="{FF2B5EF4-FFF2-40B4-BE49-F238E27FC236}">
                <a16:creationId xmlns:a16="http://schemas.microsoft.com/office/drawing/2014/main" id="{C880F845-63D1-42AE-B08C-D207BCFC4E36}"/>
              </a:ext>
            </a:extLst>
          </p:cNvPr>
          <p:cNvSpPr/>
          <p:nvPr/>
        </p:nvSpPr>
        <p:spPr>
          <a:xfrm>
            <a:off x="4572000" y="1225052"/>
            <a:ext cx="4572000" cy="2800767"/>
          </a:xfrm>
          <a:prstGeom prst="rect">
            <a:avLst/>
          </a:prstGeom>
        </p:spPr>
        <p:txBody>
          <a:bodyPr>
            <a:spAutoFit/>
          </a:bodyPr>
          <a:lstStyle/>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a:t>
            </a:r>
            <a:r>
              <a:rPr lang="en-IN" sz="1600" dirty="0"/>
              <a:t>he demand for the bikes rises the most in the evening around 5 -7 pm and the demand is highest at 6 pm.</a:t>
            </a:r>
          </a:p>
          <a:p>
            <a:pPr marL="285750" indent="-285750">
              <a:buFont typeface="Arial" panose="020B0604020202020204" pitchFamily="34" charset="0"/>
              <a:buChar char="•"/>
            </a:pPr>
            <a:r>
              <a:rPr lang="en-US" sz="1600" dirty="0"/>
              <a:t>T</a:t>
            </a:r>
            <a:r>
              <a:rPr lang="en-IN" sz="1600" dirty="0"/>
              <a:t>he demand for the bike in the 24 hours is least in the morning around 4 – 5 am.</a:t>
            </a:r>
          </a:p>
          <a:p>
            <a:pPr marL="285750" indent="-285750">
              <a:buFont typeface="Arial" panose="020B0604020202020204" pitchFamily="34" charset="0"/>
              <a:buChar char="•"/>
            </a:pPr>
            <a:r>
              <a:rPr lang="en-US" sz="1600" dirty="0"/>
              <a:t>W</a:t>
            </a:r>
            <a:r>
              <a:rPr lang="en-IN" sz="1600" dirty="0"/>
              <a:t>e can clearly see the pattern of the bike demand which is on the timings of the job commute which is around 8 am in the morning and 6 pm in the evening.</a:t>
            </a:r>
          </a:p>
        </p:txBody>
      </p:sp>
    </p:spTree>
    <p:extLst>
      <p:ext uri="{BB962C8B-B14F-4D97-AF65-F5344CB8AC3E}">
        <p14:creationId xmlns:p14="http://schemas.microsoft.com/office/powerpoint/2010/main" val="3464467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6C8BB-E10D-4135-A76C-016818A0E91C}"/>
              </a:ext>
            </a:extLst>
          </p:cNvPr>
          <p:cNvSpPr>
            <a:spLocks noGrp="1"/>
          </p:cNvSpPr>
          <p:nvPr>
            <p:ph type="title"/>
          </p:nvPr>
        </p:nvSpPr>
        <p:spPr>
          <a:xfrm>
            <a:off x="311700" y="78264"/>
            <a:ext cx="8520600" cy="572700"/>
          </a:xfrm>
        </p:spPr>
        <p:txBody>
          <a:bodyPr/>
          <a:lstStyle/>
          <a:p>
            <a:pPr algn="ctr"/>
            <a:r>
              <a:rPr lang="en-IN" sz="3200" b="1" spc="-5" dirty="0"/>
              <a:t>Visualizing</a:t>
            </a:r>
            <a:r>
              <a:rPr lang="en-IN" sz="3200" b="1" spc="-10" dirty="0"/>
              <a:t> </a:t>
            </a:r>
            <a:r>
              <a:rPr lang="en-IN" sz="3200" b="1" spc="-5" dirty="0"/>
              <a:t>Distribution</a:t>
            </a:r>
            <a:endParaRPr lang="en-US" sz="3200" b="1" dirty="0"/>
          </a:p>
        </p:txBody>
      </p:sp>
      <p:sp>
        <p:nvSpPr>
          <p:cNvPr id="8" name="Text Placeholder 7">
            <a:extLst>
              <a:ext uri="{FF2B5EF4-FFF2-40B4-BE49-F238E27FC236}">
                <a16:creationId xmlns:a16="http://schemas.microsoft.com/office/drawing/2014/main" id="{5B490771-D1F1-4585-8A49-CC8E24919E4B}"/>
              </a:ext>
            </a:extLst>
          </p:cNvPr>
          <p:cNvSpPr>
            <a:spLocks noGrp="1"/>
          </p:cNvSpPr>
          <p:nvPr>
            <p:ph type="body" idx="1"/>
          </p:nvPr>
        </p:nvSpPr>
        <p:spPr>
          <a:xfrm>
            <a:off x="70506" y="2851848"/>
            <a:ext cx="9002988" cy="2213388"/>
          </a:xfrm>
        </p:spPr>
        <p:txBody>
          <a:bodyPr/>
          <a:lstStyle/>
          <a:p>
            <a:pPr>
              <a:buClr>
                <a:schemeClr val="accent2"/>
              </a:buClr>
              <a:buFont typeface="Arial" panose="020B0604020202020204" pitchFamily="34" charset="0"/>
              <a:buChar char="•"/>
            </a:pPr>
            <a:r>
              <a:rPr lang="en-US" sz="1600" dirty="0">
                <a:solidFill>
                  <a:schemeClr val="accent2"/>
                </a:solidFill>
              </a:rPr>
              <a:t>Data distribution is checked on each column to see the skewness of the data and how much the data is normally distributed.</a:t>
            </a:r>
          </a:p>
          <a:p>
            <a:pPr>
              <a:buClr>
                <a:schemeClr val="accent2"/>
              </a:buClr>
              <a:buFont typeface="Arial" panose="020B0604020202020204" pitchFamily="34" charset="0"/>
              <a:buChar char="•"/>
            </a:pPr>
            <a:r>
              <a:rPr lang="en-US" sz="1600" dirty="0">
                <a:solidFill>
                  <a:schemeClr val="accent2"/>
                </a:solidFill>
              </a:rPr>
              <a:t>It has been observed that the Hour, Temperature, Humidity, and Dew Point Temperature are quite normally distributed than the other columns.</a:t>
            </a:r>
          </a:p>
          <a:p>
            <a:pPr>
              <a:buClr>
                <a:schemeClr val="accent2"/>
              </a:buClr>
              <a:buFont typeface="Arial" panose="020B0604020202020204" pitchFamily="34" charset="0"/>
              <a:buChar char="•"/>
            </a:pPr>
            <a:r>
              <a:rPr lang="en-US" sz="1600" dirty="0">
                <a:solidFill>
                  <a:schemeClr val="accent2"/>
                </a:solidFill>
              </a:rPr>
              <a:t>We can see that the Rented Bike Count, Solar Radiation, Rainfall, and Snowfall are right skewed data columns and the Validity Column is left Skewed.</a:t>
            </a:r>
          </a:p>
        </p:txBody>
      </p:sp>
      <p:pic>
        <p:nvPicPr>
          <p:cNvPr id="4" name="Picture 3">
            <a:extLst>
              <a:ext uri="{FF2B5EF4-FFF2-40B4-BE49-F238E27FC236}">
                <a16:creationId xmlns:a16="http://schemas.microsoft.com/office/drawing/2014/main" id="{7F3A39D0-36BC-4E34-A6FA-79D5EA42C9E3}"/>
              </a:ext>
            </a:extLst>
          </p:cNvPr>
          <p:cNvPicPr>
            <a:picLocks noChangeAspect="1"/>
          </p:cNvPicPr>
          <p:nvPr/>
        </p:nvPicPr>
        <p:blipFill>
          <a:blip r:embed="rId2"/>
          <a:stretch>
            <a:fillRect/>
          </a:stretch>
        </p:blipFill>
        <p:spPr>
          <a:xfrm>
            <a:off x="0" y="846274"/>
            <a:ext cx="9144000" cy="1987826"/>
          </a:xfrm>
          <a:prstGeom prst="rect">
            <a:avLst/>
          </a:prstGeom>
        </p:spPr>
      </p:pic>
    </p:spTree>
    <p:extLst>
      <p:ext uri="{BB962C8B-B14F-4D97-AF65-F5344CB8AC3E}">
        <p14:creationId xmlns:p14="http://schemas.microsoft.com/office/powerpoint/2010/main" val="1473800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5F34A-1242-42A3-9879-FE91EA3667C0}"/>
              </a:ext>
            </a:extLst>
          </p:cNvPr>
          <p:cNvSpPr>
            <a:spLocks noGrp="1"/>
          </p:cNvSpPr>
          <p:nvPr>
            <p:ph type="title"/>
          </p:nvPr>
        </p:nvSpPr>
        <p:spPr>
          <a:xfrm>
            <a:off x="311699" y="0"/>
            <a:ext cx="8520600" cy="572700"/>
          </a:xfrm>
        </p:spPr>
        <p:txBody>
          <a:bodyPr/>
          <a:lstStyle/>
          <a:p>
            <a:pPr algn="ctr"/>
            <a:r>
              <a:rPr lang="en-IN" sz="3200" b="1" spc="-5" dirty="0"/>
              <a:t>Visualizing</a:t>
            </a:r>
            <a:r>
              <a:rPr lang="en-IN" sz="3200" b="1" spc="-10" dirty="0"/>
              <a:t> </a:t>
            </a:r>
            <a:r>
              <a:rPr lang="en-IN" sz="3200" b="1" spc="-5" dirty="0"/>
              <a:t>Outliers</a:t>
            </a:r>
            <a:endParaRPr lang="en-US" sz="3200" dirty="0"/>
          </a:p>
        </p:txBody>
      </p:sp>
      <p:sp>
        <p:nvSpPr>
          <p:cNvPr id="8" name="TextBox 7">
            <a:extLst>
              <a:ext uri="{FF2B5EF4-FFF2-40B4-BE49-F238E27FC236}">
                <a16:creationId xmlns:a16="http://schemas.microsoft.com/office/drawing/2014/main" id="{1CFB7A47-40DE-4FBF-A272-7D2E64F426C6}"/>
              </a:ext>
            </a:extLst>
          </p:cNvPr>
          <p:cNvSpPr txBox="1"/>
          <p:nvPr/>
        </p:nvSpPr>
        <p:spPr>
          <a:xfrm>
            <a:off x="134111" y="3005551"/>
            <a:ext cx="8875776" cy="2026196"/>
          </a:xfrm>
          <a:prstGeom prst="rect">
            <a:avLst/>
          </a:prstGeom>
          <a:noFill/>
        </p:spPr>
        <p:txBody>
          <a:bodyPr wrap="square" rtlCol="0">
            <a:spAutoFit/>
          </a:bodyPr>
          <a:lstStyle/>
          <a:p>
            <a:pPr marL="298450" marR="5080" indent="-285750">
              <a:spcBef>
                <a:spcPts val="100"/>
              </a:spcBef>
              <a:buFont typeface="Arial" panose="020B0604020202020204" pitchFamily="34" charset="0"/>
              <a:buChar char="•"/>
              <a:tabLst>
                <a:tab pos="354965" algn="l"/>
                <a:tab pos="355600" algn="l"/>
              </a:tabLst>
            </a:pPr>
            <a:endParaRPr lang="en-US" sz="1600" dirty="0"/>
          </a:p>
          <a:p>
            <a:pPr marL="298450" marR="5080" indent="-285750">
              <a:spcBef>
                <a:spcPts val="100"/>
              </a:spcBef>
              <a:buFont typeface="Arial" panose="020B0604020202020204" pitchFamily="34" charset="0"/>
              <a:buChar char="•"/>
              <a:tabLst>
                <a:tab pos="354965" algn="l"/>
                <a:tab pos="355600" algn="l"/>
              </a:tabLst>
            </a:pPr>
            <a:endParaRPr lang="en-US" sz="1600" dirty="0"/>
          </a:p>
          <a:p>
            <a:pPr marL="298450" marR="5080" indent="-285750">
              <a:spcBef>
                <a:spcPts val="100"/>
              </a:spcBef>
              <a:buFont typeface="Arial" panose="020B0604020202020204" pitchFamily="34" charset="0"/>
              <a:buChar char="•"/>
              <a:tabLst>
                <a:tab pos="354965" algn="l"/>
                <a:tab pos="355600" algn="l"/>
              </a:tabLst>
            </a:pPr>
            <a:r>
              <a:rPr lang="en-US" sz="1600" dirty="0"/>
              <a:t>We see outliers in some columns like Sunlight, Wind, Rainfall, and Snowfall but let’s not treat them because they may not be outliers as snowfall, rainfall, etc. themselves are rare</a:t>
            </a:r>
            <a:r>
              <a:rPr lang="en-US" sz="1600" spc="-245" dirty="0"/>
              <a:t> </a:t>
            </a:r>
            <a:r>
              <a:rPr lang="en-US" sz="1600" dirty="0"/>
              <a:t>events in some</a:t>
            </a:r>
            <a:r>
              <a:rPr lang="en-US" sz="1600" spc="-30" dirty="0"/>
              <a:t> </a:t>
            </a:r>
            <a:r>
              <a:rPr lang="en-US" sz="1600" dirty="0"/>
              <a:t>countries.</a:t>
            </a:r>
          </a:p>
          <a:p>
            <a:pPr marL="298450" indent="-285750">
              <a:spcBef>
                <a:spcPts val="5"/>
              </a:spcBef>
              <a:buFont typeface="Arial" panose="020B0604020202020204" pitchFamily="34" charset="0"/>
              <a:buChar char="•"/>
              <a:tabLst>
                <a:tab pos="354965" algn="l"/>
                <a:tab pos="355600" algn="l"/>
              </a:tabLst>
            </a:pPr>
            <a:r>
              <a:rPr lang="en-US" sz="1600" dirty="0"/>
              <a:t>We treated the outliers in </a:t>
            </a:r>
            <a:r>
              <a:rPr lang="en-US" sz="1600" spc="-5" dirty="0"/>
              <a:t>the </a:t>
            </a:r>
            <a:r>
              <a:rPr lang="en-US" sz="1600" dirty="0"/>
              <a:t>target variable by capping with </a:t>
            </a:r>
            <a:r>
              <a:rPr lang="en-US" sz="1600" spc="-5" dirty="0"/>
              <a:t>IQR</a:t>
            </a:r>
            <a:r>
              <a:rPr lang="en-US" sz="1600" spc="-200" dirty="0"/>
              <a:t> </a:t>
            </a:r>
            <a:r>
              <a:rPr lang="en-US" sz="1600" dirty="0"/>
              <a:t>limits.</a:t>
            </a:r>
          </a:p>
          <a:p>
            <a:pPr marL="355600" indent="-342900">
              <a:spcBef>
                <a:spcPts val="5"/>
              </a:spcBef>
              <a:buFont typeface="Wingdings"/>
              <a:buChar char=""/>
              <a:tabLst>
                <a:tab pos="354965" algn="l"/>
                <a:tab pos="355600" algn="l"/>
              </a:tabLst>
            </a:pPr>
            <a:endParaRPr lang="en-US" dirty="0"/>
          </a:p>
          <a:p>
            <a:pPr marL="12700">
              <a:spcBef>
                <a:spcPts val="5"/>
              </a:spcBef>
              <a:tabLst>
                <a:tab pos="354965" algn="l"/>
                <a:tab pos="355600" algn="l"/>
              </a:tabLst>
            </a:pPr>
            <a:endParaRPr lang="en-US" dirty="0"/>
          </a:p>
        </p:txBody>
      </p:sp>
      <p:pic>
        <p:nvPicPr>
          <p:cNvPr id="4" name="Picture 3">
            <a:extLst>
              <a:ext uri="{FF2B5EF4-FFF2-40B4-BE49-F238E27FC236}">
                <a16:creationId xmlns:a16="http://schemas.microsoft.com/office/drawing/2014/main" id="{4C33C212-DFBD-4ECB-85B1-D592D5A031DE}"/>
              </a:ext>
            </a:extLst>
          </p:cNvPr>
          <p:cNvPicPr>
            <a:picLocks noChangeAspect="1"/>
          </p:cNvPicPr>
          <p:nvPr/>
        </p:nvPicPr>
        <p:blipFill>
          <a:blip r:embed="rId2"/>
          <a:stretch>
            <a:fillRect/>
          </a:stretch>
        </p:blipFill>
        <p:spPr>
          <a:xfrm>
            <a:off x="0" y="1017725"/>
            <a:ext cx="9144000" cy="1987826"/>
          </a:xfrm>
          <a:prstGeom prst="rect">
            <a:avLst/>
          </a:prstGeom>
        </p:spPr>
      </p:pic>
    </p:spTree>
    <p:extLst>
      <p:ext uri="{BB962C8B-B14F-4D97-AF65-F5344CB8AC3E}">
        <p14:creationId xmlns:p14="http://schemas.microsoft.com/office/powerpoint/2010/main" val="2181137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0CEE5-5BA7-405A-91AE-C25384845B0A}"/>
              </a:ext>
            </a:extLst>
          </p:cNvPr>
          <p:cNvSpPr>
            <a:spLocks noGrp="1"/>
          </p:cNvSpPr>
          <p:nvPr>
            <p:ph type="title"/>
          </p:nvPr>
        </p:nvSpPr>
        <p:spPr>
          <a:xfrm>
            <a:off x="311700" y="0"/>
            <a:ext cx="8520600" cy="572700"/>
          </a:xfrm>
        </p:spPr>
        <p:txBody>
          <a:bodyPr/>
          <a:lstStyle/>
          <a:p>
            <a:pPr algn="ctr"/>
            <a:r>
              <a:rPr lang="en-IN" sz="3200" b="1" spc="-5" dirty="0"/>
              <a:t>Handling</a:t>
            </a:r>
            <a:r>
              <a:rPr lang="en-IN" sz="3200" b="1" spc="-10" dirty="0"/>
              <a:t> </a:t>
            </a:r>
            <a:r>
              <a:rPr lang="en-IN" sz="3200" b="1" spc="-5" dirty="0"/>
              <a:t>Outliers</a:t>
            </a:r>
            <a:endParaRPr lang="en-IN" sz="3200" dirty="0"/>
          </a:p>
        </p:txBody>
      </p:sp>
      <p:grpSp>
        <p:nvGrpSpPr>
          <p:cNvPr id="7" name="Group 6">
            <a:extLst>
              <a:ext uri="{FF2B5EF4-FFF2-40B4-BE49-F238E27FC236}">
                <a16:creationId xmlns:a16="http://schemas.microsoft.com/office/drawing/2014/main" id="{AF6DD97E-CBB9-4D1A-A5CF-8C3110BC7EA1}"/>
              </a:ext>
            </a:extLst>
          </p:cNvPr>
          <p:cNvGrpSpPr/>
          <p:nvPr/>
        </p:nvGrpSpPr>
        <p:grpSpPr>
          <a:xfrm>
            <a:off x="180234" y="847037"/>
            <a:ext cx="8832300" cy="2213155"/>
            <a:chOff x="0" y="1138334"/>
            <a:chExt cx="8832300" cy="1592546"/>
          </a:xfrm>
        </p:grpSpPr>
        <p:pic>
          <p:nvPicPr>
            <p:cNvPr id="4" name="Content Placeholder 4">
              <a:extLst>
                <a:ext uri="{FF2B5EF4-FFF2-40B4-BE49-F238E27FC236}">
                  <a16:creationId xmlns:a16="http://schemas.microsoft.com/office/drawing/2014/main" id="{9942420E-FD10-4154-B730-84130B3EFF9A}"/>
                </a:ext>
              </a:extLst>
            </p:cNvPr>
            <p:cNvPicPr>
              <a:picLocks noChangeAspect="1"/>
            </p:cNvPicPr>
            <p:nvPr/>
          </p:nvPicPr>
          <p:blipFill>
            <a:blip r:embed="rId2"/>
            <a:stretch>
              <a:fillRect/>
            </a:stretch>
          </p:blipFill>
          <p:spPr>
            <a:xfrm>
              <a:off x="0" y="1138335"/>
              <a:ext cx="2710724" cy="1592545"/>
            </a:xfrm>
            <a:prstGeom prst="rect">
              <a:avLst/>
            </a:prstGeom>
            <a:noFill/>
            <a:ln>
              <a:noFill/>
            </a:ln>
          </p:spPr>
        </p:pic>
        <p:pic>
          <p:nvPicPr>
            <p:cNvPr id="5" name="Picture 4">
              <a:extLst>
                <a:ext uri="{FF2B5EF4-FFF2-40B4-BE49-F238E27FC236}">
                  <a16:creationId xmlns:a16="http://schemas.microsoft.com/office/drawing/2014/main" id="{3C237C2D-A0DE-4937-B4F2-EC5E6F759B67}"/>
                </a:ext>
              </a:extLst>
            </p:cNvPr>
            <p:cNvPicPr>
              <a:picLocks noChangeAspect="1"/>
            </p:cNvPicPr>
            <p:nvPr/>
          </p:nvPicPr>
          <p:blipFill>
            <a:blip r:embed="rId3"/>
            <a:stretch>
              <a:fillRect/>
            </a:stretch>
          </p:blipFill>
          <p:spPr>
            <a:xfrm>
              <a:off x="2710724" y="1138334"/>
              <a:ext cx="3097389" cy="1592545"/>
            </a:xfrm>
            <a:prstGeom prst="rect">
              <a:avLst/>
            </a:prstGeom>
          </p:spPr>
        </p:pic>
        <p:pic>
          <p:nvPicPr>
            <p:cNvPr id="6" name="Picture 5">
              <a:extLst>
                <a:ext uri="{FF2B5EF4-FFF2-40B4-BE49-F238E27FC236}">
                  <a16:creationId xmlns:a16="http://schemas.microsoft.com/office/drawing/2014/main" id="{D83F30B0-9EED-444B-841E-88502DC58100}"/>
                </a:ext>
              </a:extLst>
            </p:cNvPr>
            <p:cNvPicPr>
              <a:picLocks noChangeAspect="1"/>
            </p:cNvPicPr>
            <p:nvPr/>
          </p:nvPicPr>
          <p:blipFill>
            <a:blip r:embed="rId4"/>
            <a:stretch>
              <a:fillRect/>
            </a:stretch>
          </p:blipFill>
          <p:spPr>
            <a:xfrm>
              <a:off x="5734911" y="1138334"/>
              <a:ext cx="3097389" cy="1592545"/>
            </a:xfrm>
            <a:prstGeom prst="rect">
              <a:avLst/>
            </a:prstGeom>
          </p:spPr>
        </p:pic>
      </p:grpSp>
      <p:sp>
        <p:nvSpPr>
          <p:cNvPr id="8" name="Rectangle 7">
            <a:extLst>
              <a:ext uri="{FF2B5EF4-FFF2-40B4-BE49-F238E27FC236}">
                <a16:creationId xmlns:a16="http://schemas.microsoft.com/office/drawing/2014/main" id="{878231D6-6B60-4227-A97C-5D9068C04AC8}"/>
              </a:ext>
            </a:extLst>
          </p:cNvPr>
          <p:cNvSpPr/>
          <p:nvPr/>
        </p:nvSpPr>
        <p:spPr>
          <a:xfrm>
            <a:off x="180234" y="3197328"/>
            <a:ext cx="8832300" cy="1589859"/>
          </a:xfrm>
          <a:prstGeom prst="rect">
            <a:avLst/>
          </a:prstGeom>
        </p:spPr>
        <p:txBody>
          <a:bodyPr wrap="square">
            <a:spAutoFit/>
          </a:bodyPr>
          <a:lstStyle/>
          <a:p>
            <a:pPr marL="355600" marR="23495" indent="-342900">
              <a:spcBef>
                <a:spcPts val="660"/>
              </a:spcBef>
              <a:buFont typeface="Arial" panose="020B0604020202020204" pitchFamily="34" charset="0"/>
              <a:buChar char="•"/>
              <a:tabLst>
                <a:tab pos="354965" algn="l"/>
                <a:tab pos="355600" algn="l"/>
              </a:tabLst>
            </a:pPr>
            <a:r>
              <a:rPr lang="en-US" sz="1600" spc="-5" dirty="0">
                <a:latin typeface="Arial" panose="020B0604020202020204" pitchFamily="34" charset="0"/>
                <a:cs typeface="Arial" panose="020B0604020202020204" pitchFamily="34" charset="0"/>
              </a:rPr>
              <a:t>Earlier </a:t>
            </a:r>
            <a:r>
              <a:rPr lang="en-US" sz="1600" dirty="0">
                <a:latin typeface="Arial" panose="020B0604020202020204" pitchFamily="34" charset="0"/>
                <a:cs typeface="Arial" panose="020B0604020202020204" pitchFamily="34" charset="0"/>
              </a:rPr>
              <a:t>the </a:t>
            </a:r>
            <a:r>
              <a:rPr lang="en-US" sz="1600" spc="-5" dirty="0">
                <a:latin typeface="Arial" panose="020B0604020202020204" pitchFamily="34" charset="0"/>
                <a:cs typeface="Arial" panose="020B0604020202020204" pitchFamily="34" charset="0"/>
              </a:rPr>
              <a:t>distribution </a:t>
            </a:r>
            <a:r>
              <a:rPr lang="en-US" sz="1600" spc="-10" dirty="0">
                <a:latin typeface="Arial" panose="020B0604020202020204" pitchFamily="34" charset="0"/>
                <a:cs typeface="Arial" panose="020B0604020202020204" pitchFamily="34" charset="0"/>
              </a:rPr>
              <a:t>of </a:t>
            </a:r>
            <a:r>
              <a:rPr lang="en-US" sz="1600" dirty="0">
                <a:latin typeface="Arial" panose="020B0604020202020204" pitchFamily="34" charset="0"/>
                <a:cs typeface="Arial" panose="020B0604020202020204" pitchFamily="34" charset="0"/>
              </a:rPr>
              <a:t>the target variable was </a:t>
            </a:r>
            <a:r>
              <a:rPr lang="en-US" sz="1600" spc="-5" dirty="0">
                <a:latin typeface="Arial" panose="020B0604020202020204" pitchFamily="34" charset="0"/>
                <a:cs typeface="Arial" panose="020B0604020202020204" pitchFamily="34" charset="0"/>
              </a:rPr>
              <a:t>positively skewed </a:t>
            </a:r>
            <a:r>
              <a:rPr lang="en-US" sz="1600" dirty="0">
                <a:latin typeface="Arial" panose="020B0604020202020204" pitchFamily="34" charset="0"/>
                <a:cs typeface="Arial" panose="020B0604020202020204" pitchFamily="34" charset="0"/>
              </a:rPr>
              <a:t>with a </a:t>
            </a:r>
            <a:r>
              <a:rPr lang="en-US" sz="1600" spc="-5" dirty="0">
                <a:latin typeface="Arial" panose="020B0604020202020204" pitchFamily="34" charset="0"/>
                <a:cs typeface="Arial" panose="020B0604020202020204" pitchFamily="34" charset="0"/>
              </a:rPr>
              <a:t>skewness </a:t>
            </a:r>
            <a:r>
              <a:rPr lang="en-US" sz="1600" dirty="0">
                <a:latin typeface="Arial" panose="020B0604020202020204" pitchFamily="34" charset="0"/>
                <a:cs typeface="Arial" panose="020B0604020202020204" pitchFamily="34" charset="0"/>
              </a:rPr>
              <a:t>value </a:t>
            </a:r>
            <a:r>
              <a:rPr lang="en-US" sz="1600" spc="-5" dirty="0">
                <a:latin typeface="Arial" panose="020B0604020202020204" pitchFamily="34" charset="0"/>
                <a:cs typeface="Arial" panose="020B0604020202020204" pitchFamily="34" charset="0"/>
              </a:rPr>
              <a:t>of 0.983. We </a:t>
            </a:r>
            <a:r>
              <a:rPr lang="en-US" sz="1600" dirty="0">
                <a:latin typeface="Arial" panose="020B0604020202020204" pitchFamily="34" charset="0"/>
                <a:cs typeface="Arial" panose="020B0604020202020204" pitchFamily="34" charset="0"/>
              </a:rPr>
              <a:t>tried to make this </a:t>
            </a:r>
            <a:r>
              <a:rPr lang="en-US" sz="1600" spc="-5" dirty="0">
                <a:latin typeface="Arial" panose="020B0604020202020204" pitchFamily="34" charset="0"/>
                <a:cs typeface="Arial" panose="020B0604020202020204" pitchFamily="34" charset="0"/>
              </a:rPr>
              <a:t>distribution somewhat </a:t>
            </a:r>
            <a:r>
              <a:rPr lang="en-US" sz="1600" dirty="0">
                <a:latin typeface="Arial" panose="020B0604020202020204" pitchFamily="34" charset="0"/>
                <a:cs typeface="Arial" panose="020B0604020202020204" pitchFamily="34" charset="0"/>
              </a:rPr>
              <a:t>close to </a:t>
            </a:r>
            <a:r>
              <a:rPr lang="en-US" sz="1600" spc="-5" dirty="0">
                <a:latin typeface="Arial" panose="020B0604020202020204" pitchFamily="34" charset="0"/>
                <a:cs typeface="Arial" panose="020B0604020202020204" pitchFamily="34" charset="0"/>
              </a:rPr>
              <a:t>normal distribution.</a:t>
            </a:r>
          </a:p>
          <a:p>
            <a:pPr marL="355600" marR="23495" indent="-342900">
              <a:spcBef>
                <a:spcPts val="660"/>
              </a:spcBef>
              <a:buFont typeface="Arial" panose="020B0604020202020204" pitchFamily="34" charset="0"/>
              <a:buChar char="•"/>
              <a:tabLst>
                <a:tab pos="354965" algn="l"/>
                <a:tab pos="355600" algn="l"/>
              </a:tabLst>
            </a:pPr>
            <a:r>
              <a:rPr lang="en-US" sz="1600" spc="-5" dirty="0">
                <a:latin typeface="Arial" panose="020B0604020202020204" pitchFamily="34" charset="0"/>
                <a:cs typeface="Arial" panose="020B0604020202020204" pitchFamily="34" charset="0"/>
              </a:rPr>
              <a:t>First </a:t>
            </a:r>
            <a:r>
              <a:rPr lang="en-US" sz="1600" dirty="0">
                <a:latin typeface="Arial" panose="020B0604020202020204" pitchFamily="34" charset="0"/>
                <a:cs typeface="Arial" panose="020B0604020202020204" pitchFamily="34" charset="0"/>
              </a:rPr>
              <a:t>we applied </a:t>
            </a:r>
            <a:r>
              <a:rPr lang="en-US" sz="1600" spc="-5" dirty="0">
                <a:latin typeface="Arial" panose="020B0604020202020204" pitchFamily="34" charset="0"/>
                <a:cs typeface="Arial" panose="020B0604020202020204" pitchFamily="34" charset="0"/>
              </a:rPr>
              <a:t>log transformation, but </a:t>
            </a:r>
            <a:r>
              <a:rPr lang="en-US" sz="1600" dirty="0">
                <a:latin typeface="Arial" panose="020B0604020202020204" pitchFamily="34" charset="0"/>
                <a:cs typeface="Arial" panose="020B0604020202020204" pitchFamily="34" charset="0"/>
              </a:rPr>
              <a:t>it </a:t>
            </a:r>
            <a:r>
              <a:rPr lang="en-US" sz="1600" spc="-5" dirty="0">
                <a:latin typeface="Arial" panose="020B0604020202020204" pitchFamily="34" charset="0"/>
                <a:cs typeface="Arial" panose="020B0604020202020204" pitchFamily="34" charset="0"/>
              </a:rPr>
              <a:t>did not give </a:t>
            </a:r>
            <a:r>
              <a:rPr lang="en-US" sz="1600" dirty="0">
                <a:latin typeface="Arial" panose="020B0604020202020204" pitchFamily="34" charset="0"/>
                <a:cs typeface="Arial" panose="020B0604020202020204" pitchFamily="34" charset="0"/>
              </a:rPr>
              <a:t>the </a:t>
            </a:r>
            <a:r>
              <a:rPr lang="en-US" sz="1600" spc="-5" dirty="0">
                <a:latin typeface="Arial" panose="020B0604020202020204" pitchFamily="34" charset="0"/>
                <a:cs typeface="Arial" panose="020B0604020202020204" pitchFamily="34" charset="0"/>
              </a:rPr>
              <a:t>desired </a:t>
            </a:r>
            <a:r>
              <a:rPr lang="en-US" sz="1600" dirty="0">
                <a:latin typeface="Arial" panose="020B0604020202020204" pitchFamily="34" charset="0"/>
                <a:cs typeface="Arial" panose="020B0604020202020204" pitchFamily="34" charset="0"/>
              </a:rPr>
              <a:t>results, we </a:t>
            </a:r>
            <a:r>
              <a:rPr lang="en-US" sz="1600" spc="-5" dirty="0">
                <a:latin typeface="Arial" panose="020B0604020202020204" pitchFamily="34" charset="0"/>
                <a:cs typeface="Arial" panose="020B0604020202020204" pitchFamily="34" charset="0"/>
              </a:rPr>
              <a:t>finally </a:t>
            </a:r>
            <a:r>
              <a:rPr lang="en-US" sz="1600" dirty="0">
                <a:latin typeface="Arial" panose="020B0604020202020204" pitchFamily="34" charset="0"/>
                <a:cs typeface="Arial" panose="020B0604020202020204" pitchFamily="34" charset="0"/>
              </a:rPr>
              <a:t>applied </a:t>
            </a:r>
            <a:r>
              <a:rPr lang="en-US" sz="1600" spc="-5" dirty="0">
                <a:latin typeface="Arial" panose="020B0604020202020204" pitchFamily="34" charset="0"/>
                <a:cs typeface="Arial" panose="020B0604020202020204" pitchFamily="34" charset="0"/>
              </a:rPr>
              <a:t>square </a:t>
            </a:r>
            <a:r>
              <a:rPr lang="en-US" sz="1600" dirty="0">
                <a:latin typeface="Arial" panose="020B0604020202020204" pitchFamily="34" charset="0"/>
                <a:cs typeface="Arial" panose="020B0604020202020204" pitchFamily="34" charset="0"/>
              </a:rPr>
              <a:t>root </a:t>
            </a:r>
            <a:r>
              <a:rPr lang="en-US" sz="1600" spc="-5" dirty="0">
                <a:latin typeface="Arial" panose="020B0604020202020204" pitchFamily="34" charset="0"/>
                <a:cs typeface="Arial" panose="020B0604020202020204" pitchFamily="34" charset="0"/>
              </a:rPr>
              <a:t>transformation. </a:t>
            </a:r>
            <a:r>
              <a:rPr lang="en-US" sz="1600" dirty="0">
                <a:latin typeface="Arial" panose="020B0604020202020204" pitchFamily="34" charset="0"/>
                <a:cs typeface="Arial" panose="020B0604020202020204" pitchFamily="34" charset="0"/>
              </a:rPr>
              <a:t>We </a:t>
            </a:r>
            <a:r>
              <a:rPr lang="en-US" sz="1600" spc="-5" dirty="0">
                <a:latin typeface="Arial" panose="020B0604020202020204" pitchFamily="34" charset="0"/>
                <a:cs typeface="Arial" panose="020B0604020202020204" pitchFamily="34" charset="0"/>
              </a:rPr>
              <a:t>got favorable </a:t>
            </a:r>
            <a:r>
              <a:rPr lang="en-US" sz="1600" dirty="0">
                <a:latin typeface="Arial" panose="020B0604020202020204" pitchFamily="34" charset="0"/>
                <a:cs typeface="Arial" panose="020B0604020202020204" pitchFamily="34" charset="0"/>
              </a:rPr>
              <a:t>results, the </a:t>
            </a:r>
            <a:r>
              <a:rPr lang="en-US" sz="1600" spc="-5" dirty="0">
                <a:latin typeface="Arial" panose="020B0604020202020204" pitchFamily="34" charset="0"/>
                <a:cs typeface="Arial" panose="020B0604020202020204" pitchFamily="34" charset="0"/>
              </a:rPr>
              <a:t>skewness </a:t>
            </a:r>
            <a:r>
              <a:rPr lang="en-US" sz="1600" dirty="0">
                <a:latin typeface="Arial" panose="020B0604020202020204" pitchFamily="34" charset="0"/>
                <a:cs typeface="Arial" panose="020B0604020202020204" pitchFamily="34" charset="0"/>
              </a:rPr>
              <a:t>value was </a:t>
            </a:r>
            <a:r>
              <a:rPr lang="en-US" sz="1600" spc="-5" dirty="0">
                <a:latin typeface="Arial" panose="020B0604020202020204" pitchFamily="34" charset="0"/>
                <a:cs typeface="Arial" panose="020B0604020202020204" pitchFamily="34" charset="0"/>
              </a:rPr>
              <a:t>dropped </a:t>
            </a:r>
            <a:r>
              <a:rPr lang="en-US" sz="1600" dirty="0">
                <a:latin typeface="Arial" panose="020B0604020202020204" pitchFamily="34" charset="0"/>
                <a:cs typeface="Arial" panose="020B0604020202020204" pitchFamily="34" charset="0"/>
              </a:rPr>
              <a:t>to </a:t>
            </a:r>
            <a:r>
              <a:rPr lang="en-US" sz="1600" spc="-10" dirty="0">
                <a:latin typeface="Arial" panose="020B0604020202020204" pitchFamily="34" charset="0"/>
                <a:cs typeface="Arial" panose="020B0604020202020204" pitchFamily="34" charset="0"/>
              </a:rPr>
              <a:t>0.2373, </a:t>
            </a:r>
            <a:r>
              <a:rPr lang="en-US" sz="1600" dirty="0">
                <a:latin typeface="Arial" panose="020B0604020202020204" pitchFamily="34" charset="0"/>
                <a:cs typeface="Arial" panose="020B0604020202020204" pitchFamily="34" charset="0"/>
              </a:rPr>
              <a:t>which is comparatively closer to the </a:t>
            </a:r>
            <a:r>
              <a:rPr lang="en-US" sz="1600" spc="-5" dirty="0">
                <a:latin typeface="Arial" panose="020B0604020202020204" pitchFamily="34" charset="0"/>
                <a:cs typeface="Arial" panose="020B0604020202020204" pitchFamily="34" charset="0"/>
              </a:rPr>
              <a:t>normal distribution.</a:t>
            </a:r>
          </a:p>
          <a:p>
            <a:pPr marL="12700" marR="5080">
              <a:lnSpc>
                <a:spcPct val="80000"/>
              </a:lnSpc>
              <a:spcBef>
                <a:spcPts val="25"/>
              </a:spcBef>
              <a:tabLst>
                <a:tab pos="354965" algn="l"/>
                <a:tab pos="355600" algn="l"/>
              </a:tabLst>
            </a:pPr>
            <a:endParaRPr lang="en-US" spc="-5" dirty="0">
              <a:latin typeface="Carlito"/>
              <a:cs typeface="Carlito"/>
            </a:endParaRPr>
          </a:p>
        </p:txBody>
      </p:sp>
    </p:spTree>
    <p:extLst>
      <p:ext uri="{BB962C8B-B14F-4D97-AF65-F5344CB8AC3E}">
        <p14:creationId xmlns:p14="http://schemas.microsoft.com/office/powerpoint/2010/main" val="1465533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95CF-CB18-4743-AAF3-9DECABFCE9E1}"/>
              </a:ext>
            </a:extLst>
          </p:cNvPr>
          <p:cNvSpPr>
            <a:spLocks noGrp="1"/>
          </p:cNvSpPr>
          <p:nvPr>
            <p:ph type="title"/>
          </p:nvPr>
        </p:nvSpPr>
        <p:spPr>
          <a:xfrm>
            <a:off x="311700" y="22557"/>
            <a:ext cx="8520600" cy="572700"/>
          </a:xfrm>
        </p:spPr>
        <p:txBody>
          <a:bodyPr/>
          <a:lstStyle/>
          <a:p>
            <a:pPr algn="ctr"/>
            <a:r>
              <a:rPr lang="en-US" sz="3200" b="1" dirty="0"/>
              <a:t>Bivariate Analysis of Linearity in Data</a:t>
            </a:r>
          </a:p>
        </p:txBody>
      </p:sp>
      <p:pic>
        <p:nvPicPr>
          <p:cNvPr id="4" name="Content Placeholder 10">
            <a:extLst>
              <a:ext uri="{FF2B5EF4-FFF2-40B4-BE49-F238E27FC236}">
                <a16:creationId xmlns:a16="http://schemas.microsoft.com/office/drawing/2014/main" id="{BCE6999C-BE38-4228-BD9F-EF7CD5EFDF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3382" y="690221"/>
            <a:ext cx="2116691" cy="1272691"/>
          </a:xfrm>
          <a:prstGeom prst="rect">
            <a:avLst/>
          </a:prstGeom>
          <a:noFill/>
          <a:ln>
            <a:noFill/>
          </a:ln>
        </p:spPr>
      </p:pic>
      <p:pic>
        <p:nvPicPr>
          <p:cNvPr id="6" name="Picture 5">
            <a:extLst>
              <a:ext uri="{FF2B5EF4-FFF2-40B4-BE49-F238E27FC236}">
                <a16:creationId xmlns:a16="http://schemas.microsoft.com/office/drawing/2014/main" id="{37664F33-EF82-414A-B81D-30A6B404F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6691" y="690221"/>
            <a:ext cx="2116691" cy="1272691"/>
          </a:xfrm>
          <a:prstGeom prst="rect">
            <a:avLst/>
          </a:prstGeom>
        </p:spPr>
      </p:pic>
      <p:pic>
        <p:nvPicPr>
          <p:cNvPr id="7" name="Picture 6">
            <a:extLst>
              <a:ext uri="{FF2B5EF4-FFF2-40B4-BE49-F238E27FC236}">
                <a16:creationId xmlns:a16="http://schemas.microsoft.com/office/drawing/2014/main" id="{F258811E-FDF9-47F8-AD26-43DF5CE550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0073" y="690221"/>
            <a:ext cx="2482227" cy="1272691"/>
          </a:xfrm>
          <a:prstGeom prst="rect">
            <a:avLst/>
          </a:prstGeom>
        </p:spPr>
      </p:pic>
      <p:pic>
        <p:nvPicPr>
          <p:cNvPr id="8" name="Picture 7">
            <a:extLst>
              <a:ext uri="{FF2B5EF4-FFF2-40B4-BE49-F238E27FC236}">
                <a16:creationId xmlns:a16="http://schemas.microsoft.com/office/drawing/2014/main" id="{1FA85427-1C4D-4DC7-B917-91E55A1FDC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90221"/>
            <a:ext cx="2116691" cy="1272691"/>
          </a:xfrm>
          <a:prstGeom prst="rect">
            <a:avLst/>
          </a:prstGeom>
        </p:spPr>
      </p:pic>
      <p:pic>
        <p:nvPicPr>
          <p:cNvPr id="9" name="Picture 8">
            <a:extLst>
              <a:ext uri="{FF2B5EF4-FFF2-40B4-BE49-F238E27FC236}">
                <a16:creationId xmlns:a16="http://schemas.microsoft.com/office/drawing/2014/main" id="{A150B8A0-EB5A-481F-9D90-376A02ECBB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0073" y="2090750"/>
            <a:ext cx="2482227" cy="1256138"/>
          </a:xfrm>
          <a:prstGeom prst="rect">
            <a:avLst/>
          </a:prstGeom>
        </p:spPr>
      </p:pic>
      <p:pic>
        <p:nvPicPr>
          <p:cNvPr id="10" name="Picture 9">
            <a:extLst>
              <a:ext uri="{FF2B5EF4-FFF2-40B4-BE49-F238E27FC236}">
                <a16:creationId xmlns:a16="http://schemas.microsoft.com/office/drawing/2014/main" id="{E9899DB9-3B7A-464B-BCA1-E65D9D9A31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33382" y="2074752"/>
            <a:ext cx="2116691" cy="1216984"/>
          </a:xfrm>
          <a:prstGeom prst="rect">
            <a:avLst/>
          </a:prstGeom>
        </p:spPr>
      </p:pic>
      <p:pic>
        <p:nvPicPr>
          <p:cNvPr id="11" name="Picture 10">
            <a:extLst>
              <a:ext uri="{FF2B5EF4-FFF2-40B4-BE49-F238E27FC236}">
                <a16:creationId xmlns:a16="http://schemas.microsoft.com/office/drawing/2014/main" id="{3E81DA11-5105-40D8-92A9-CCD976A0E68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16691" y="2019600"/>
            <a:ext cx="2116691" cy="1327289"/>
          </a:xfrm>
          <a:prstGeom prst="rect">
            <a:avLst/>
          </a:prstGeom>
        </p:spPr>
      </p:pic>
      <p:pic>
        <p:nvPicPr>
          <p:cNvPr id="12" name="Picture 11">
            <a:extLst>
              <a:ext uri="{FF2B5EF4-FFF2-40B4-BE49-F238E27FC236}">
                <a16:creationId xmlns:a16="http://schemas.microsoft.com/office/drawing/2014/main" id="{008D0452-AF3F-41A8-BAE8-386DCE4074E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2074198"/>
            <a:ext cx="2116691" cy="1272691"/>
          </a:xfrm>
          <a:prstGeom prst="rect">
            <a:avLst/>
          </a:prstGeom>
        </p:spPr>
      </p:pic>
      <p:pic>
        <p:nvPicPr>
          <p:cNvPr id="13" name="Picture 12">
            <a:extLst>
              <a:ext uri="{FF2B5EF4-FFF2-40B4-BE49-F238E27FC236}">
                <a16:creationId xmlns:a16="http://schemas.microsoft.com/office/drawing/2014/main" id="{066AD7C8-2349-4A01-9ADE-8C5FB2A0D19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3401487"/>
            <a:ext cx="2116691" cy="1272691"/>
          </a:xfrm>
          <a:prstGeom prst="rect">
            <a:avLst/>
          </a:prstGeom>
        </p:spPr>
      </p:pic>
      <p:pic>
        <p:nvPicPr>
          <p:cNvPr id="14" name="Picture 13">
            <a:extLst>
              <a:ext uri="{FF2B5EF4-FFF2-40B4-BE49-F238E27FC236}">
                <a16:creationId xmlns:a16="http://schemas.microsoft.com/office/drawing/2014/main" id="{DFCB6708-7BD8-4670-9281-7B390279C8D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16691" y="3350087"/>
            <a:ext cx="2075313" cy="1272691"/>
          </a:xfrm>
          <a:prstGeom prst="rect">
            <a:avLst/>
          </a:prstGeom>
        </p:spPr>
      </p:pic>
      <p:sp>
        <p:nvSpPr>
          <p:cNvPr id="15" name="Rectangle 14">
            <a:extLst>
              <a:ext uri="{FF2B5EF4-FFF2-40B4-BE49-F238E27FC236}">
                <a16:creationId xmlns:a16="http://schemas.microsoft.com/office/drawing/2014/main" id="{06272A2F-469E-4CF3-A3E3-C7520370441E}"/>
              </a:ext>
            </a:extLst>
          </p:cNvPr>
          <p:cNvSpPr/>
          <p:nvPr/>
        </p:nvSpPr>
        <p:spPr>
          <a:xfrm>
            <a:off x="4184529" y="3313548"/>
            <a:ext cx="4805692" cy="1841530"/>
          </a:xfrm>
          <a:prstGeom prst="rect">
            <a:avLst/>
          </a:prstGeom>
        </p:spPr>
        <p:txBody>
          <a:bodyPr wrap="square">
            <a:spAutoFit/>
          </a:bodyPr>
          <a:lstStyle/>
          <a:p>
            <a:pPr marL="355600" indent="-342900">
              <a:spcBef>
                <a:spcPts val="100"/>
              </a:spcBef>
              <a:buFont typeface="Arial" panose="020B0604020202020204" pitchFamily="34" charset="0"/>
              <a:buChar char="•"/>
              <a:tabLst>
                <a:tab pos="354965" algn="l"/>
                <a:tab pos="355600" algn="l"/>
              </a:tabLst>
            </a:pPr>
            <a:r>
              <a:rPr lang="en-US" spc="-5" dirty="0">
                <a:latin typeface="Arial" panose="020B0604020202020204" pitchFamily="34" charset="0"/>
                <a:cs typeface="Arial" panose="020B0604020202020204" pitchFamily="34" charset="0"/>
              </a:rPr>
              <a:t>From </a:t>
            </a:r>
            <a:r>
              <a:rPr lang="en-US" dirty="0">
                <a:latin typeface="Arial" panose="020B0604020202020204" pitchFamily="34" charset="0"/>
                <a:cs typeface="Arial" panose="020B0604020202020204" pitchFamily="34" charset="0"/>
              </a:rPr>
              <a:t>the visualizations we </a:t>
            </a:r>
            <a:r>
              <a:rPr lang="en-US" spc="-5" dirty="0">
                <a:latin typeface="Arial" panose="020B0604020202020204" pitchFamily="34" charset="0"/>
                <a:cs typeface="Arial" panose="020B0604020202020204" pitchFamily="34" charset="0"/>
              </a:rPr>
              <a:t>observed </a:t>
            </a:r>
            <a:r>
              <a:rPr lang="en-US" dirty="0">
                <a:latin typeface="Arial" panose="020B0604020202020204" pitchFamily="34" charset="0"/>
                <a:cs typeface="Arial" panose="020B0604020202020204" pitchFamily="34" charset="0"/>
              </a:rPr>
              <a:t>that </a:t>
            </a:r>
            <a:r>
              <a:rPr lang="en-US" spc="-5" dirty="0">
                <a:latin typeface="Arial" panose="020B0604020202020204" pitchFamily="34" charset="0"/>
                <a:cs typeface="Arial" panose="020B0604020202020204" pitchFamily="34" charset="0"/>
              </a:rPr>
              <a:t>hour, </a:t>
            </a:r>
            <a:r>
              <a:rPr lang="en-US" dirty="0">
                <a:latin typeface="Arial" panose="020B0604020202020204" pitchFamily="34" charset="0"/>
                <a:cs typeface="Arial" panose="020B0604020202020204" pitchFamily="34" charset="0"/>
              </a:rPr>
              <a:t>temp, </a:t>
            </a:r>
            <a:r>
              <a:rPr lang="en-US" spc="-5" dirty="0">
                <a:latin typeface="Arial" panose="020B0604020202020204" pitchFamily="34" charset="0"/>
                <a:cs typeface="Arial" panose="020B0604020202020204" pitchFamily="34" charset="0"/>
              </a:rPr>
              <a:t>sunlight</a:t>
            </a:r>
            <a:r>
              <a:rPr lang="en-US" dirty="0">
                <a:latin typeface="Arial" panose="020B0604020202020204" pitchFamily="34" charset="0"/>
                <a:cs typeface="Arial" panose="020B0604020202020204" pitchFamily="34" charset="0"/>
              </a:rPr>
              <a:t>, and </a:t>
            </a:r>
            <a:r>
              <a:rPr lang="en-US" spc="-5" dirty="0">
                <a:latin typeface="Arial" panose="020B0604020202020204" pitchFamily="34" charset="0"/>
                <a:cs typeface="Arial" panose="020B0604020202020204" pitchFamily="34" charset="0"/>
              </a:rPr>
              <a:t>dew temp</a:t>
            </a:r>
            <a:r>
              <a:rPr lang="en-US" spc="-12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are </a:t>
            </a:r>
            <a:r>
              <a:rPr lang="en-US" spc="-5" dirty="0">
                <a:latin typeface="Arial" panose="020B0604020202020204" pitchFamily="34" charset="0"/>
                <a:cs typeface="Arial" panose="020B0604020202020204" pitchFamily="34" charset="0"/>
              </a:rPr>
              <a:t>positively </a:t>
            </a:r>
            <a:r>
              <a:rPr lang="en-US" dirty="0">
                <a:latin typeface="Arial" panose="020B0604020202020204" pitchFamily="34" charset="0"/>
                <a:cs typeface="Arial" panose="020B0604020202020204" pitchFamily="34" charset="0"/>
              </a:rPr>
              <a:t>correlated with the</a:t>
            </a:r>
            <a:r>
              <a:rPr lang="en-US" spc="-50"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bike count.</a:t>
            </a:r>
            <a:endParaRPr lang="en-US" dirty="0">
              <a:latin typeface="Arial" panose="020B0604020202020204" pitchFamily="34" charset="0"/>
              <a:cs typeface="Arial" panose="020B0604020202020204" pitchFamily="34" charset="0"/>
            </a:endParaRPr>
          </a:p>
          <a:p>
            <a:pPr marL="355600" marR="63500" indent="-342900">
              <a:spcBef>
                <a:spcPts val="185"/>
              </a:spcBef>
              <a:buFont typeface="Arial" panose="020B0604020202020204" pitchFamily="34" charset="0"/>
              <a:buChar char="•"/>
              <a:tabLst>
                <a:tab pos="354965" algn="l"/>
                <a:tab pos="355600" algn="l"/>
              </a:tabLst>
            </a:pPr>
            <a:r>
              <a:rPr lang="en-US" dirty="0">
                <a:latin typeface="Arial" panose="020B0604020202020204" pitchFamily="34" charset="0"/>
                <a:cs typeface="Arial" panose="020B0604020202020204" pitchFamily="34" charset="0"/>
              </a:rPr>
              <a:t>Humidity, rain, </a:t>
            </a:r>
            <a:r>
              <a:rPr lang="en-US" spc="-5" dirty="0">
                <a:latin typeface="Arial" panose="020B0604020202020204" pitchFamily="34" charset="0"/>
                <a:cs typeface="Arial" panose="020B0604020202020204" pitchFamily="34" charset="0"/>
              </a:rPr>
              <a:t>snow, and </a:t>
            </a:r>
            <a:r>
              <a:rPr lang="en-US" dirty="0">
                <a:latin typeface="Arial" panose="020B0604020202020204" pitchFamily="34" charset="0"/>
                <a:cs typeface="Arial" panose="020B0604020202020204" pitchFamily="34" charset="0"/>
              </a:rPr>
              <a:t>winter </a:t>
            </a:r>
            <a:r>
              <a:rPr lang="en-US" spc="-5" dirty="0">
                <a:latin typeface="Arial" panose="020B0604020202020204" pitchFamily="34" charset="0"/>
                <a:cs typeface="Arial" panose="020B0604020202020204" pitchFamily="34" charset="0"/>
              </a:rPr>
              <a:t>features </a:t>
            </a:r>
            <a:r>
              <a:rPr lang="en-US" dirty="0">
                <a:latin typeface="Arial" panose="020B0604020202020204" pitchFamily="34" charset="0"/>
                <a:cs typeface="Arial" panose="020B0604020202020204" pitchFamily="34" charset="0"/>
              </a:rPr>
              <a:t>are </a:t>
            </a:r>
            <a:r>
              <a:rPr lang="en-US" spc="-5" dirty="0">
                <a:latin typeface="Arial" panose="020B0604020202020204" pitchFamily="34" charset="0"/>
                <a:cs typeface="Arial" panose="020B0604020202020204" pitchFamily="34" charset="0"/>
              </a:rPr>
              <a:t>having </a:t>
            </a:r>
            <a:r>
              <a:rPr lang="en-US" dirty="0">
                <a:latin typeface="Arial" panose="020B0604020202020204" pitchFamily="34" charset="0"/>
                <a:cs typeface="Arial" panose="020B0604020202020204" pitchFamily="34" charset="0"/>
              </a:rPr>
              <a:t>a negative correlation with the </a:t>
            </a:r>
            <a:r>
              <a:rPr lang="en-US" spc="-5" dirty="0">
                <a:latin typeface="Arial" panose="020B0604020202020204" pitchFamily="34" charset="0"/>
                <a:cs typeface="Arial" panose="020B0604020202020204" pitchFamily="34" charset="0"/>
              </a:rPr>
              <a:t>bike count.</a:t>
            </a:r>
            <a:endParaRPr lang="en-US" dirty="0">
              <a:latin typeface="Arial" panose="020B0604020202020204" pitchFamily="34" charset="0"/>
              <a:cs typeface="Arial" panose="020B0604020202020204" pitchFamily="34" charset="0"/>
            </a:endParaRPr>
          </a:p>
          <a:p>
            <a:pPr marL="355600" indent="-342900">
              <a:buFont typeface="Arial" panose="020B0604020202020204" pitchFamily="34" charset="0"/>
              <a:buChar char="•"/>
              <a:tabLst>
                <a:tab pos="354965" algn="l"/>
                <a:tab pos="355600" algn="l"/>
              </a:tabLst>
            </a:pPr>
            <a:r>
              <a:rPr lang="en-US" spc="-5" dirty="0">
                <a:latin typeface="Arial" panose="020B0604020202020204" pitchFamily="34" charset="0"/>
                <a:cs typeface="Arial" panose="020B0604020202020204" pitchFamily="34" charset="0"/>
              </a:rPr>
              <a:t>Some </a:t>
            </a:r>
            <a:r>
              <a:rPr lang="en-US" dirty="0">
                <a:latin typeface="Arial" panose="020B0604020202020204" pitchFamily="34" charset="0"/>
                <a:cs typeface="Arial" panose="020B0604020202020204" pitchFamily="34" charset="0"/>
              </a:rPr>
              <a:t>features are also </a:t>
            </a:r>
            <a:r>
              <a:rPr lang="en-US" spc="-5" dirty="0">
                <a:latin typeface="Arial" panose="020B0604020202020204" pitchFamily="34" charset="0"/>
                <a:cs typeface="Arial" panose="020B0604020202020204" pitchFamily="34" charset="0"/>
              </a:rPr>
              <a:t>showing </a:t>
            </a:r>
            <a:r>
              <a:rPr lang="en-US" dirty="0">
                <a:latin typeface="Arial" panose="020B0604020202020204" pitchFamily="34" charset="0"/>
                <a:cs typeface="Arial" panose="020B0604020202020204" pitchFamily="34" charset="0"/>
              </a:rPr>
              <a:t>close to </a:t>
            </a:r>
            <a:r>
              <a:rPr lang="en-US" spc="-5" dirty="0">
                <a:latin typeface="Arial" panose="020B0604020202020204" pitchFamily="34" charset="0"/>
                <a:cs typeface="Arial" panose="020B0604020202020204" pitchFamily="34" charset="0"/>
              </a:rPr>
              <a:t>zero </a:t>
            </a:r>
            <a:r>
              <a:rPr lang="en-US" dirty="0">
                <a:latin typeface="Arial" panose="020B0604020202020204" pitchFamily="34" charset="0"/>
                <a:cs typeface="Arial" panose="020B0604020202020204" pitchFamily="34" charset="0"/>
              </a:rPr>
              <a:t>correlation with the target</a:t>
            </a:r>
            <a:r>
              <a:rPr lang="en-US" spc="-20"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variable </a:t>
            </a:r>
            <a:r>
              <a:rPr lang="en-US" dirty="0">
                <a:latin typeface="Arial" panose="020B0604020202020204" pitchFamily="34" charset="0"/>
                <a:cs typeface="Arial" panose="020B0604020202020204" pitchFamily="34" charset="0"/>
              </a:rPr>
              <a:t>as the regression line is </a:t>
            </a:r>
            <a:r>
              <a:rPr lang="en-US" spc="-5" dirty="0">
                <a:latin typeface="Arial" panose="020B0604020202020204" pitchFamily="34" charset="0"/>
                <a:cs typeface="Arial" panose="020B0604020202020204" pitchFamily="34" charset="0"/>
              </a:rPr>
              <a:t>not</a:t>
            </a:r>
            <a:r>
              <a:rPr lang="en-US" spc="-4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inclined.</a:t>
            </a:r>
          </a:p>
        </p:txBody>
      </p:sp>
    </p:spTree>
    <p:extLst>
      <p:ext uri="{BB962C8B-B14F-4D97-AF65-F5344CB8AC3E}">
        <p14:creationId xmlns:p14="http://schemas.microsoft.com/office/powerpoint/2010/main" val="3598924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A218B-CBC8-434B-B908-A1D20B9EA073}"/>
              </a:ext>
            </a:extLst>
          </p:cNvPr>
          <p:cNvSpPr>
            <a:spLocks noGrp="1"/>
          </p:cNvSpPr>
          <p:nvPr>
            <p:ph type="title"/>
          </p:nvPr>
        </p:nvSpPr>
        <p:spPr>
          <a:xfrm>
            <a:off x="311700" y="0"/>
            <a:ext cx="8520600" cy="572700"/>
          </a:xfrm>
        </p:spPr>
        <p:txBody>
          <a:bodyPr/>
          <a:lstStyle/>
          <a:p>
            <a:pPr algn="ctr"/>
            <a:r>
              <a:rPr lang="en-US" sz="3200" b="1" dirty="0"/>
              <a:t>Correlation Heatmap</a:t>
            </a:r>
          </a:p>
        </p:txBody>
      </p:sp>
      <p:pic>
        <p:nvPicPr>
          <p:cNvPr id="6" name="Picture 5">
            <a:extLst>
              <a:ext uri="{FF2B5EF4-FFF2-40B4-BE49-F238E27FC236}">
                <a16:creationId xmlns:a16="http://schemas.microsoft.com/office/drawing/2014/main" id="{4425F729-4BB1-42EE-9E2B-A881C704B72D}"/>
              </a:ext>
            </a:extLst>
          </p:cNvPr>
          <p:cNvPicPr>
            <a:picLocks noChangeAspect="1"/>
          </p:cNvPicPr>
          <p:nvPr/>
        </p:nvPicPr>
        <p:blipFill>
          <a:blip r:embed="rId2"/>
          <a:stretch>
            <a:fillRect/>
          </a:stretch>
        </p:blipFill>
        <p:spPr>
          <a:xfrm>
            <a:off x="0" y="737309"/>
            <a:ext cx="5207419" cy="4406191"/>
          </a:xfrm>
          <a:prstGeom prst="rect">
            <a:avLst/>
          </a:prstGeom>
        </p:spPr>
      </p:pic>
      <p:sp>
        <p:nvSpPr>
          <p:cNvPr id="3" name="Rectangle 2">
            <a:extLst>
              <a:ext uri="{FF2B5EF4-FFF2-40B4-BE49-F238E27FC236}">
                <a16:creationId xmlns:a16="http://schemas.microsoft.com/office/drawing/2014/main" id="{A3E309EB-CFF9-47F6-88DF-1ED6944E5931}"/>
              </a:ext>
            </a:extLst>
          </p:cNvPr>
          <p:cNvSpPr/>
          <p:nvPr/>
        </p:nvSpPr>
        <p:spPr>
          <a:xfrm>
            <a:off x="5302716" y="737309"/>
            <a:ext cx="3743748" cy="3207032"/>
          </a:xfrm>
          <a:prstGeom prst="rect">
            <a:avLst/>
          </a:prstGeom>
        </p:spPr>
        <p:txBody>
          <a:bodyPr wrap="square">
            <a:spAutoFit/>
          </a:bodyPr>
          <a:lstStyle/>
          <a:p>
            <a:pPr>
              <a:lnSpc>
                <a:spcPct val="120000"/>
              </a:lnSpc>
              <a:spcBef>
                <a:spcPts val="300"/>
              </a:spcBef>
              <a:spcAft>
                <a:spcPts val="300"/>
              </a:spcAft>
            </a:pPr>
            <a:r>
              <a:rPr lang="en-GB" sz="1600" b="1" dirty="0">
                <a:solidFill>
                  <a:schemeClr val="accent2"/>
                </a:solidFill>
              </a:rPr>
              <a:t>A high correlation between the following variables-</a:t>
            </a:r>
          </a:p>
          <a:p>
            <a:pPr marL="636588" lvl="1" indent="-179388">
              <a:spcBef>
                <a:spcPts val="300"/>
              </a:spcBef>
              <a:spcAft>
                <a:spcPts val="300"/>
              </a:spcAft>
              <a:buFont typeface="Arial" panose="020B0604020202020204" pitchFamily="34" charset="0"/>
              <a:buChar char="•"/>
            </a:pPr>
            <a:r>
              <a:rPr lang="en-GB" sz="1600" dirty="0">
                <a:solidFill>
                  <a:schemeClr val="accent2"/>
                </a:solidFill>
              </a:rPr>
              <a:t>Dew point temperature with Temperature, 0.91</a:t>
            </a:r>
          </a:p>
          <a:p>
            <a:pPr marL="636588" lvl="1" indent="-179388">
              <a:spcBef>
                <a:spcPts val="300"/>
              </a:spcBef>
              <a:spcAft>
                <a:spcPts val="300"/>
              </a:spcAft>
              <a:buFont typeface="Arial" panose="020B0604020202020204" pitchFamily="34" charset="0"/>
              <a:buChar char="•"/>
            </a:pPr>
            <a:r>
              <a:rPr lang="en-GB" sz="1600" dirty="0">
                <a:solidFill>
                  <a:schemeClr val="accent2"/>
                </a:solidFill>
              </a:rPr>
              <a:t>Dew point temperature with Humidity,0.54</a:t>
            </a:r>
          </a:p>
          <a:p>
            <a:pPr marL="636588" lvl="1" indent="-179388">
              <a:spcBef>
                <a:spcPts val="300"/>
              </a:spcBef>
              <a:spcAft>
                <a:spcPts val="300"/>
              </a:spcAft>
              <a:buFont typeface="Arial" panose="020B0604020202020204" pitchFamily="34" charset="0"/>
              <a:buChar char="•"/>
            </a:pPr>
            <a:r>
              <a:rPr lang="en-GB" sz="1600" dirty="0">
                <a:solidFill>
                  <a:schemeClr val="accent2"/>
                </a:solidFill>
              </a:rPr>
              <a:t>Rented Bike count with Temperature, 0.54 &amp; Dew point temperature 0.38</a:t>
            </a:r>
          </a:p>
          <a:p>
            <a:pPr marL="636588" lvl="1" indent="-179388">
              <a:spcBef>
                <a:spcPts val="300"/>
              </a:spcBef>
              <a:spcAft>
                <a:spcPts val="300"/>
              </a:spcAft>
              <a:buFont typeface="Arial" panose="020B0604020202020204" pitchFamily="34" charset="0"/>
              <a:buChar char="•"/>
            </a:pPr>
            <a:r>
              <a:rPr lang="en-GB" sz="1600" dirty="0">
                <a:solidFill>
                  <a:schemeClr val="accent2"/>
                </a:solidFill>
              </a:rPr>
              <a:t>Temperature with solar radiation 0.35 &amp; snowfall  - 0.22</a:t>
            </a:r>
          </a:p>
        </p:txBody>
      </p:sp>
    </p:spTree>
    <p:extLst>
      <p:ext uri="{BB962C8B-B14F-4D97-AF65-F5344CB8AC3E}">
        <p14:creationId xmlns:p14="http://schemas.microsoft.com/office/powerpoint/2010/main" val="3359743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A218B-CBC8-434B-B908-A1D20B9EA073}"/>
              </a:ext>
            </a:extLst>
          </p:cNvPr>
          <p:cNvSpPr>
            <a:spLocks noGrp="1"/>
          </p:cNvSpPr>
          <p:nvPr>
            <p:ph type="title"/>
          </p:nvPr>
        </p:nvSpPr>
        <p:spPr>
          <a:xfrm>
            <a:off x="311700" y="0"/>
            <a:ext cx="8520600" cy="572700"/>
          </a:xfrm>
        </p:spPr>
        <p:txBody>
          <a:bodyPr/>
          <a:lstStyle/>
          <a:p>
            <a:pPr algn="ctr"/>
            <a:r>
              <a:rPr lang="en-US" sz="3200" b="1" dirty="0"/>
              <a:t>Model Building Prerequisites</a:t>
            </a:r>
          </a:p>
        </p:txBody>
      </p:sp>
      <p:sp>
        <p:nvSpPr>
          <p:cNvPr id="6" name="object 3">
            <a:extLst>
              <a:ext uri="{FF2B5EF4-FFF2-40B4-BE49-F238E27FC236}">
                <a16:creationId xmlns:a16="http://schemas.microsoft.com/office/drawing/2014/main" id="{62CD3F84-50EA-4EBE-84D4-B69BC02D653E}"/>
              </a:ext>
            </a:extLst>
          </p:cNvPr>
          <p:cNvSpPr txBox="1"/>
          <p:nvPr/>
        </p:nvSpPr>
        <p:spPr>
          <a:xfrm>
            <a:off x="311700" y="960452"/>
            <a:ext cx="8520600" cy="2126864"/>
          </a:xfrm>
          <a:prstGeom prst="rect">
            <a:avLst/>
          </a:prstGeom>
        </p:spPr>
        <p:txBody>
          <a:bodyPr vert="horz" wrap="square" lIns="0" tIns="53975" rIns="0" bIns="0" rtlCol="0">
            <a:spAutoFit/>
          </a:bodyPr>
          <a:lstStyle/>
          <a:p>
            <a:pPr marL="354965" marR="5080" indent="-342900">
              <a:spcBef>
                <a:spcPts val="425"/>
              </a:spcBef>
              <a:buSzPct val="83333"/>
              <a:buFont typeface="Arial" panose="020B0604020202020204" pitchFamily="34" charset="0"/>
              <a:buChar char="•"/>
              <a:tabLst>
                <a:tab pos="354965" algn="l"/>
                <a:tab pos="355600" algn="l"/>
              </a:tabLst>
            </a:pPr>
            <a:r>
              <a:rPr sz="1600" spc="-5" dirty="0">
                <a:solidFill>
                  <a:srgbClr val="111111"/>
                </a:solidFill>
                <a:latin typeface="Arial" panose="020B0604020202020204" pitchFamily="34" charset="0"/>
                <a:cs typeface="Arial" panose="020B0604020202020204" pitchFamily="34" charset="0"/>
              </a:rPr>
              <a:t>Feature Scaling or Standardization: </a:t>
            </a:r>
            <a:r>
              <a:rPr sz="1600" dirty="0">
                <a:solidFill>
                  <a:srgbClr val="111111"/>
                </a:solidFill>
                <a:latin typeface="Arial" panose="020B0604020202020204" pitchFamily="34" charset="0"/>
                <a:cs typeface="Arial" panose="020B0604020202020204" pitchFamily="34" charset="0"/>
              </a:rPr>
              <a:t>It is a </a:t>
            </a:r>
            <a:r>
              <a:rPr sz="1600" spc="-5" dirty="0">
                <a:solidFill>
                  <a:srgbClr val="111111"/>
                </a:solidFill>
                <a:latin typeface="Arial" panose="020B0604020202020204" pitchFamily="34" charset="0"/>
                <a:cs typeface="Arial" panose="020B0604020202020204" pitchFamily="34" charset="0"/>
              </a:rPr>
              <a:t>step of Data </a:t>
            </a:r>
            <a:r>
              <a:rPr sz="1600" dirty="0">
                <a:solidFill>
                  <a:srgbClr val="111111"/>
                </a:solidFill>
                <a:latin typeface="Arial" panose="020B0604020202020204" pitchFamily="34" charset="0"/>
                <a:cs typeface="Arial" panose="020B0604020202020204" pitchFamily="34" charset="0"/>
              </a:rPr>
              <a:t>Pre </a:t>
            </a:r>
            <a:r>
              <a:rPr sz="1600" spc="-5" dirty="0">
                <a:solidFill>
                  <a:srgbClr val="111111"/>
                </a:solidFill>
                <a:latin typeface="Arial" panose="020B0604020202020204" pitchFamily="34" charset="0"/>
                <a:cs typeface="Arial" panose="020B0604020202020204" pitchFamily="34" charset="0"/>
              </a:rPr>
              <a:t>Processing </a:t>
            </a:r>
            <a:r>
              <a:rPr lang="en-US" sz="1600" dirty="0">
                <a:solidFill>
                  <a:srgbClr val="111111"/>
                </a:solidFill>
                <a:latin typeface="Arial" panose="020B0604020202020204" pitchFamily="34" charset="0"/>
                <a:cs typeface="Arial" panose="020B0604020202020204" pitchFamily="34" charset="0"/>
              </a:rPr>
              <a:t>that</a:t>
            </a:r>
            <a:r>
              <a:rPr sz="1600" dirty="0">
                <a:solidFill>
                  <a:srgbClr val="111111"/>
                </a:solidFill>
                <a:latin typeface="Arial" panose="020B0604020202020204" pitchFamily="34" charset="0"/>
                <a:cs typeface="Arial" panose="020B0604020202020204" pitchFamily="34" charset="0"/>
              </a:rPr>
              <a:t> is</a:t>
            </a:r>
            <a:r>
              <a:rPr lang="en-US" sz="1600" dirty="0">
                <a:solidFill>
                  <a:srgbClr val="111111"/>
                </a:solidFill>
                <a:latin typeface="Arial" panose="020B0604020202020204" pitchFamily="34" charset="0"/>
                <a:cs typeface="Arial" panose="020B0604020202020204" pitchFamily="34" charset="0"/>
              </a:rPr>
              <a:t> </a:t>
            </a:r>
            <a:r>
              <a:rPr sz="1600" dirty="0">
                <a:solidFill>
                  <a:srgbClr val="111111"/>
                </a:solidFill>
                <a:latin typeface="Arial" panose="020B0604020202020204" pitchFamily="34" charset="0"/>
                <a:cs typeface="Arial" panose="020B0604020202020204" pitchFamily="34" charset="0"/>
              </a:rPr>
              <a:t>applied to </a:t>
            </a:r>
            <a:r>
              <a:rPr sz="1600" spc="-5" dirty="0">
                <a:solidFill>
                  <a:srgbClr val="111111"/>
                </a:solidFill>
                <a:latin typeface="Arial" panose="020B0604020202020204" pitchFamily="34" charset="0"/>
                <a:cs typeface="Arial" panose="020B0604020202020204" pitchFamily="34" charset="0"/>
              </a:rPr>
              <a:t>independent </a:t>
            </a:r>
            <a:r>
              <a:rPr sz="1600" dirty="0">
                <a:solidFill>
                  <a:srgbClr val="111111"/>
                </a:solidFill>
                <a:latin typeface="Arial" panose="020B0604020202020204" pitchFamily="34" charset="0"/>
                <a:cs typeface="Arial" panose="020B0604020202020204" pitchFamily="34" charset="0"/>
              </a:rPr>
              <a:t>variables </a:t>
            </a:r>
            <a:r>
              <a:rPr sz="1600" spc="-10" dirty="0">
                <a:solidFill>
                  <a:srgbClr val="111111"/>
                </a:solidFill>
                <a:latin typeface="Arial" panose="020B0604020202020204" pitchFamily="34" charset="0"/>
                <a:cs typeface="Arial" panose="020B0604020202020204" pitchFamily="34" charset="0"/>
              </a:rPr>
              <a:t>or </a:t>
            </a:r>
            <a:r>
              <a:rPr sz="1600" spc="-5" dirty="0">
                <a:solidFill>
                  <a:srgbClr val="111111"/>
                </a:solidFill>
                <a:latin typeface="Arial" panose="020B0604020202020204" pitchFamily="34" charset="0"/>
                <a:cs typeface="Arial" panose="020B0604020202020204" pitchFamily="34" charset="0"/>
              </a:rPr>
              <a:t>features </a:t>
            </a:r>
            <a:r>
              <a:rPr sz="1600" spc="-10" dirty="0">
                <a:solidFill>
                  <a:srgbClr val="111111"/>
                </a:solidFill>
                <a:latin typeface="Arial" panose="020B0604020202020204" pitchFamily="34" charset="0"/>
                <a:cs typeface="Arial" panose="020B0604020202020204" pitchFamily="34" charset="0"/>
              </a:rPr>
              <a:t>of </a:t>
            </a:r>
            <a:r>
              <a:rPr sz="1600" spc="-5" dirty="0">
                <a:solidFill>
                  <a:srgbClr val="111111"/>
                </a:solidFill>
                <a:latin typeface="Arial" panose="020B0604020202020204" pitchFamily="34" charset="0"/>
                <a:cs typeface="Arial" panose="020B0604020202020204" pitchFamily="34" charset="0"/>
              </a:rPr>
              <a:t>data. </a:t>
            </a:r>
            <a:r>
              <a:rPr sz="1600" dirty="0">
                <a:solidFill>
                  <a:srgbClr val="111111"/>
                </a:solidFill>
                <a:latin typeface="Arial" panose="020B0604020202020204" pitchFamily="34" charset="0"/>
                <a:cs typeface="Arial" panose="020B0604020202020204" pitchFamily="34" charset="0"/>
              </a:rPr>
              <a:t>It </a:t>
            </a:r>
            <a:r>
              <a:rPr sz="1600" spc="-5" dirty="0">
                <a:solidFill>
                  <a:srgbClr val="111111"/>
                </a:solidFill>
                <a:latin typeface="Arial" panose="020B0604020202020204" pitchFamily="34" charset="0"/>
                <a:cs typeface="Arial" panose="020B0604020202020204" pitchFamily="34" charset="0"/>
              </a:rPr>
              <a:t>basically </a:t>
            </a:r>
            <a:r>
              <a:rPr sz="1600" b="1" spc="-5" dirty="0">
                <a:solidFill>
                  <a:srgbClr val="111111"/>
                </a:solidFill>
                <a:latin typeface="Arial" panose="020B0604020202020204" pitchFamily="34" charset="0"/>
                <a:cs typeface="Arial" panose="020B0604020202020204" pitchFamily="34" charset="0"/>
              </a:rPr>
              <a:t>helps </a:t>
            </a:r>
            <a:r>
              <a:rPr sz="1600" b="1" dirty="0">
                <a:solidFill>
                  <a:srgbClr val="111111"/>
                </a:solidFill>
                <a:latin typeface="Arial" panose="020B0604020202020204" pitchFamily="34" charset="0"/>
                <a:cs typeface="Arial" panose="020B0604020202020204" pitchFamily="34" charset="0"/>
              </a:rPr>
              <a:t>to </a:t>
            </a:r>
            <a:r>
              <a:rPr lang="en-IN" sz="1600" b="1" spc="-5" dirty="0">
                <a:solidFill>
                  <a:srgbClr val="111111"/>
                </a:solidFill>
                <a:latin typeface="Arial" panose="020B0604020202020204" pitchFamily="34" charset="0"/>
                <a:cs typeface="Arial" panose="020B0604020202020204" pitchFamily="34" charset="0"/>
              </a:rPr>
              <a:t>normalize</a:t>
            </a:r>
            <a:r>
              <a:rPr lang="en-US" sz="1600" b="1" spc="-5" dirty="0">
                <a:solidFill>
                  <a:srgbClr val="111111"/>
                </a:solidFill>
                <a:latin typeface="Arial" panose="020B0604020202020204" pitchFamily="34" charset="0"/>
                <a:cs typeface="Arial" panose="020B0604020202020204" pitchFamily="34" charset="0"/>
              </a:rPr>
              <a:t> </a:t>
            </a:r>
            <a:r>
              <a:rPr sz="1600" b="1" spc="-5" dirty="0">
                <a:solidFill>
                  <a:srgbClr val="111111"/>
                </a:solidFill>
                <a:latin typeface="Arial" panose="020B0604020202020204" pitchFamily="34" charset="0"/>
                <a:cs typeface="Arial" panose="020B0604020202020204" pitchFamily="34" charset="0"/>
              </a:rPr>
              <a:t>the data within </a:t>
            </a:r>
            <a:r>
              <a:rPr sz="1600" b="1" dirty="0">
                <a:solidFill>
                  <a:srgbClr val="111111"/>
                </a:solidFill>
                <a:latin typeface="Arial" panose="020B0604020202020204" pitchFamily="34" charset="0"/>
                <a:cs typeface="Arial" panose="020B0604020202020204" pitchFamily="34" charset="0"/>
              </a:rPr>
              <a:t>a </a:t>
            </a:r>
            <a:r>
              <a:rPr sz="1600" b="1" spc="-5" dirty="0">
                <a:solidFill>
                  <a:srgbClr val="111111"/>
                </a:solidFill>
                <a:latin typeface="Arial" panose="020B0604020202020204" pitchFamily="34" charset="0"/>
                <a:cs typeface="Arial" panose="020B0604020202020204" pitchFamily="34" charset="0"/>
              </a:rPr>
              <a:t>particular range</a:t>
            </a:r>
            <a:r>
              <a:rPr sz="1600" spc="-5" dirty="0">
                <a:solidFill>
                  <a:srgbClr val="111111"/>
                </a:solidFill>
                <a:latin typeface="Arial" panose="020B0604020202020204" pitchFamily="34" charset="0"/>
                <a:cs typeface="Arial" panose="020B0604020202020204" pitchFamily="34" charset="0"/>
              </a:rPr>
              <a:t>. Sometimes, </a:t>
            </a:r>
            <a:r>
              <a:rPr sz="1600" dirty="0">
                <a:solidFill>
                  <a:srgbClr val="111111"/>
                </a:solidFill>
                <a:latin typeface="Arial" panose="020B0604020202020204" pitchFamily="34" charset="0"/>
                <a:cs typeface="Arial" panose="020B0604020202020204" pitchFamily="34" charset="0"/>
              </a:rPr>
              <a:t>it also </a:t>
            </a:r>
            <a:r>
              <a:rPr sz="1600" spc="-5" dirty="0">
                <a:solidFill>
                  <a:srgbClr val="111111"/>
                </a:solidFill>
                <a:latin typeface="Arial" panose="020B0604020202020204" pitchFamily="34" charset="0"/>
                <a:cs typeface="Arial" panose="020B0604020202020204" pitchFamily="34" charset="0"/>
              </a:rPr>
              <a:t>helps </a:t>
            </a:r>
            <a:r>
              <a:rPr sz="1600" dirty="0">
                <a:solidFill>
                  <a:srgbClr val="111111"/>
                </a:solidFill>
                <a:latin typeface="Arial" panose="020B0604020202020204" pitchFamily="34" charset="0"/>
                <a:cs typeface="Arial" panose="020B0604020202020204" pitchFamily="34" charset="0"/>
              </a:rPr>
              <a:t>in </a:t>
            </a:r>
            <a:r>
              <a:rPr sz="1600" spc="-5" dirty="0">
                <a:solidFill>
                  <a:srgbClr val="111111"/>
                </a:solidFill>
                <a:latin typeface="Arial" panose="020B0604020202020204" pitchFamily="34" charset="0"/>
                <a:cs typeface="Arial" panose="020B0604020202020204" pitchFamily="34" charset="0"/>
              </a:rPr>
              <a:t>speeding up </a:t>
            </a:r>
            <a:r>
              <a:rPr sz="1600" dirty="0">
                <a:solidFill>
                  <a:srgbClr val="111111"/>
                </a:solidFill>
                <a:latin typeface="Arial" panose="020B0604020202020204" pitchFamily="34" charset="0"/>
                <a:cs typeface="Arial" panose="020B0604020202020204" pitchFamily="34" charset="0"/>
              </a:rPr>
              <a:t>the</a:t>
            </a:r>
            <a:r>
              <a:rPr lang="en-US" sz="1600" dirty="0">
                <a:solidFill>
                  <a:srgbClr val="111111"/>
                </a:solidFill>
                <a:latin typeface="Arial" panose="020B0604020202020204" pitchFamily="34" charset="0"/>
                <a:cs typeface="Arial" panose="020B0604020202020204" pitchFamily="34" charset="0"/>
              </a:rPr>
              <a:t> </a:t>
            </a:r>
            <a:r>
              <a:rPr sz="1600" spc="-5" dirty="0">
                <a:solidFill>
                  <a:srgbClr val="111111"/>
                </a:solidFill>
                <a:latin typeface="Arial" panose="020B0604020202020204" pitchFamily="34" charset="0"/>
                <a:cs typeface="Arial" panose="020B0604020202020204" pitchFamily="34" charset="0"/>
              </a:rPr>
              <a:t>calculations </a:t>
            </a:r>
            <a:r>
              <a:rPr sz="1600" dirty="0">
                <a:solidFill>
                  <a:srgbClr val="111111"/>
                </a:solidFill>
                <a:latin typeface="Arial" panose="020B0604020202020204" pitchFamily="34" charset="0"/>
                <a:cs typeface="Arial" panose="020B0604020202020204" pitchFamily="34" charset="0"/>
              </a:rPr>
              <a:t>in an</a:t>
            </a:r>
            <a:r>
              <a:rPr sz="1600" spc="-45" dirty="0">
                <a:solidFill>
                  <a:srgbClr val="111111"/>
                </a:solidFill>
                <a:latin typeface="Arial" panose="020B0604020202020204" pitchFamily="34" charset="0"/>
                <a:cs typeface="Arial" panose="020B0604020202020204" pitchFamily="34" charset="0"/>
              </a:rPr>
              <a:t> </a:t>
            </a:r>
            <a:r>
              <a:rPr sz="1600" dirty="0">
                <a:solidFill>
                  <a:srgbClr val="111111"/>
                </a:solidFill>
                <a:latin typeface="Arial" panose="020B0604020202020204" pitchFamily="34" charset="0"/>
                <a:cs typeface="Arial" panose="020B0604020202020204" pitchFamily="34" charset="0"/>
              </a:rPr>
              <a:t>algorithm.</a:t>
            </a:r>
            <a:endParaRPr lang="en-US" sz="1600" dirty="0">
              <a:solidFill>
                <a:srgbClr val="111111"/>
              </a:solidFill>
              <a:latin typeface="Arial" panose="020B0604020202020204" pitchFamily="34" charset="0"/>
              <a:cs typeface="Arial" panose="020B0604020202020204" pitchFamily="34" charset="0"/>
            </a:endParaRPr>
          </a:p>
          <a:p>
            <a:pPr marL="354965" marR="5080" indent="-342900">
              <a:spcBef>
                <a:spcPts val="425"/>
              </a:spcBef>
              <a:buSzPct val="83333"/>
              <a:buFont typeface="Arial" panose="020B0604020202020204" pitchFamily="34" charset="0"/>
              <a:buChar char="•"/>
              <a:tabLst>
                <a:tab pos="354965" algn="l"/>
                <a:tab pos="355600" algn="l"/>
              </a:tabLst>
            </a:pPr>
            <a:r>
              <a:rPr lang="en-US" sz="1600" dirty="0">
                <a:solidFill>
                  <a:srgbClr val="111111"/>
                </a:solidFill>
                <a:latin typeface="Arial" panose="020B0604020202020204" pitchFamily="34" charset="0"/>
                <a:cs typeface="Arial" panose="020B0604020202020204" pitchFamily="34" charset="0"/>
              </a:rPr>
              <a:t>H</a:t>
            </a:r>
            <a:r>
              <a:rPr lang="en-IN" sz="1600" dirty="0">
                <a:solidFill>
                  <a:srgbClr val="111111"/>
                </a:solidFill>
                <a:latin typeface="Arial" panose="020B0604020202020204" pitchFamily="34" charset="0"/>
                <a:cs typeface="Arial" panose="020B0604020202020204" pitchFamily="34" charset="0"/>
              </a:rPr>
              <a:t>ere we used </a:t>
            </a:r>
            <a:r>
              <a:rPr lang="en-IN" sz="1600" b="1" dirty="0" err="1">
                <a:solidFill>
                  <a:srgbClr val="111111"/>
                </a:solidFill>
                <a:latin typeface="Arial" panose="020B0604020202020204" pitchFamily="34" charset="0"/>
                <a:cs typeface="Arial" panose="020B0604020202020204" pitchFamily="34" charset="0"/>
              </a:rPr>
              <a:t>OneHotEncoding</a:t>
            </a:r>
            <a:r>
              <a:rPr lang="en-IN" sz="1600" b="1" dirty="0">
                <a:solidFill>
                  <a:srgbClr val="111111"/>
                </a:solidFill>
                <a:latin typeface="Arial" panose="020B0604020202020204" pitchFamily="34" charset="0"/>
                <a:cs typeface="Arial" panose="020B0604020202020204" pitchFamily="34" charset="0"/>
              </a:rPr>
              <a:t> </a:t>
            </a:r>
            <a:r>
              <a:rPr lang="en-IN" sz="1600" dirty="0">
                <a:solidFill>
                  <a:srgbClr val="111111"/>
                </a:solidFill>
                <a:latin typeface="Arial" panose="020B0604020202020204" pitchFamily="34" charset="0"/>
                <a:cs typeface="Arial" panose="020B0604020202020204" pitchFamily="34" charset="0"/>
              </a:rPr>
              <a:t>on certain Categorical columns to get the standardization in the data frame so the model performance can be increased and the time consumed by the model can be reduced.</a:t>
            </a:r>
          </a:p>
          <a:p>
            <a:pPr marL="354965" marR="5080" indent="-342900">
              <a:spcBef>
                <a:spcPts val="425"/>
              </a:spcBef>
              <a:buSzPct val="83333"/>
              <a:buFont typeface="Arial" panose="020B0604020202020204" pitchFamily="34" charset="0"/>
              <a:buChar char="•"/>
              <a:tabLst>
                <a:tab pos="354965" algn="l"/>
                <a:tab pos="355600" algn="l"/>
              </a:tabLst>
            </a:pPr>
            <a:endParaRP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7497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CF561-7CC1-4EFC-A0FF-7E4FEC5024EF}"/>
              </a:ext>
            </a:extLst>
          </p:cNvPr>
          <p:cNvSpPr>
            <a:spLocks noGrp="1"/>
          </p:cNvSpPr>
          <p:nvPr>
            <p:ph type="title"/>
          </p:nvPr>
        </p:nvSpPr>
        <p:spPr>
          <a:xfrm>
            <a:off x="240816" y="0"/>
            <a:ext cx="8520600" cy="572700"/>
          </a:xfrm>
        </p:spPr>
        <p:txBody>
          <a:bodyPr/>
          <a:lstStyle/>
          <a:p>
            <a:pPr algn="ctr"/>
            <a:r>
              <a:rPr lang="en-US" sz="3200" b="1" dirty="0"/>
              <a:t>Models Used</a:t>
            </a:r>
          </a:p>
        </p:txBody>
      </p:sp>
      <p:sp>
        <p:nvSpPr>
          <p:cNvPr id="3" name="Rectangle 2">
            <a:extLst>
              <a:ext uri="{FF2B5EF4-FFF2-40B4-BE49-F238E27FC236}">
                <a16:creationId xmlns:a16="http://schemas.microsoft.com/office/drawing/2014/main" id="{B3042886-2954-41D7-B131-D4AE8D1EF0B1}"/>
              </a:ext>
            </a:extLst>
          </p:cNvPr>
          <p:cNvSpPr/>
          <p:nvPr/>
        </p:nvSpPr>
        <p:spPr>
          <a:xfrm>
            <a:off x="240816" y="840516"/>
            <a:ext cx="8662368" cy="1985672"/>
          </a:xfrm>
          <a:prstGeom prst="rect">
            <a:avLst/>
          </a:prstGeom>
        </p:spPr>
        <p:txBody>
          <a:bodyPr wrap="square">
            <a:spAutoFit/>
          </a:bodyPr>
          <a:lstStyle/>
          <a:p>
            <a:pPr marL="285750" indent="-285750">
              <a:lnSpc>
                <a:spcPct val="200000"/>
              </a:lnSpc>
              <a:buFont typeface="Arial" panose="020B0604020202020204" pitchFamily="34" charset="0"/>
              <a:buChar char="•"/>
            </a:pPr>
            <a:r>
              <a:rPr lang="en-IN" sz="1600" dirty="0"/>
              <a:t>Linear Regression</a:t>
            </a:r>
          </a:p>
          <a:p>
            <a:pPr marL="285750" indent="-285750">
              <a:lnSpc>
                <a:spcPct val="200000"/>
              </a:lnSpc>
              <a:buFont typeface="Arial" panose="020B0604020202020204" pitchFamily="34" charset="0"/>
              <a:buChar char="•"/>
            </a:pPr>
            <a:r>
              <a:rPr lang="en-IN" sz="1600" dirty="0"/>
              <a:t>Decision Tree Regressor</a:t>
            </a:r>
          </a:p>
          <a:p>
            <a:pPr marL="285750" indent="-285750">
              <a:lnSpc>
                <a:spcPct val="200000"/>
              </a:lnSpc>
              <a:buFont typeface="Arial" panose="020B0604020202020204" pitchFamily="34" charset="0"/>
              <a:buChar char="•"/>
            </a:pPr>
            <a:r>
              <a:rPr lang="en-IN" sz="1600" dirty="0"/>
              <a:t>Random Forest</a:t>
            </a:r>
          </a:p>
          <a:p>
            <a:pPr marL="285750" indent="-285750">
              <a:lnSpc>
                <a:spcPct val="200000"/>
              </a:lnSpc>
              <a:buFont typeface="Arial" panose="020B0604020202020204" pitchFamily="34" charset="0"/>
              <a:buChar char="•"/>
            </a:pPr>
            <a:r>
              <a:rPr lang="en-US" sz="1600" dirty="0"/>
              <a:t>X</a:t>
            </a:r>
            <a:r>
              <a:rPr lang="en-IN" sz="1600" dirty="0"/>
              <a:t>GB Regressor</a:t>
            </a:r>
          </a:p>
        </p:txBody>
      </p:sp>
    </p:spTree>
    <p:extLst>
      <p:ext uri="{BB962C8B-B14F-4D97-AF65-F5344CB8AC3E}">
        <p14:creationId xmlns:p14="http://schemas.microsoft.com/office/powerpoint/2010/main" val="1402707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TextBox 2">
            <a:extLst>
              <a:ext uri="{FF2B5EF4-FFF2-40B4-BE49-F238E27FC236}">
                <a16:creationId xmlns:a16="http://schemas.microsoft.com/office/drawing/2014/main" id="{D1995121-367C-4A6B-A2FE-56A53D1D6799}"/>
              </a:ext>
            </a:extLst>
          </p:cNvPr>
          <p:cNvSpPr txBox="1"/>
          <p:nvPr/>
        </p:nvSpPr>
        <p:spPr>
          <a:xfrm>
            <a:off x="315750" y="248093"/>
            <a:ext cx="2874017" cy="369332"/>
          </a:xfrm>
          <a:prstGeom prst="rect">
            <a:avLst/>
          </a:prstGeom>
          <a:noFill/>
        </p:spPr>
        <p:txBody>
          <a:bodyPr wrap="square" rtlCol="0">
            <a:spAutoFit/>
          </a:bodyPr>
          <a:lstStyle/>
          <a:p>
            <a:r>
              <a:rPr lang="en-US" sz="1800" b="1" dirty="0">
                <a:solidFill>
                  <a:schemeClr val="tx1"/>
                </a:solidFill>
                <a:latin typeface="Montserrat" panose="020B0604020202020204" pitchFamily="2" charset="0"/>
                <a:cs typeface="Arial" panose="020B0604020202020204" pitchFamily="34" charset="0"/>
              </a:rPr>
              <a:t>Points to Discuss:</a:t>
            </a:r>
          </a:p>
        </p:txBody>
      </p:sp>
      <p:sp>
        <p:nvSpPr>
          <p:cNvPr id="6" name="TextBox 5">
            <a:extLst>
              <a:ext uri="{FF2B5EF4-FFF2-40B4-BE49-F238E27FC236}">
                <a16:creationId xmlns:a16="http://schemas.microsoft.com/office/drawing/2014/main" id="{682310BE-6A5F-4818-89B6-357C4C18C4D9}"/>
              </a:ext>
            </a:extLst>
          </p:cNvPr>
          <p:cNvSpPr txBox="1"/>
          <p:nvPr/>
        </p:nvSpPr>
        <p:spPr>
          <a:xfrm>
            <a:off x="315750" y="586647"/>
            <a:ext cx="6973824" cy="4478662"/>
          </a:xfrm>
          <a:prstGeom prst="rect">
            <a:avLst/>
          </a:prstGeom>
          <a:noFill/>
        </p:spPr>
        <p:txBody>
          <a:bodyPr wrap="square" rtlCol="0">
            <a:spAutoFit/>
          </a:bodyPr>
          <a:lstStyle/>
          <a:p>
            <a:pPr marL="342900" indent="-342900">
              <a:lnSpc>
                <a:spcPct val="150000"/>
              </a:lnSpc>
              <a:buAutoNum type="arabicPeriod"/>
            </a:pPr>
            <a:r>
              <a:rPr lang="en-US" sz="1600" dirty="0">
                <a:solidFill>
                  <a:schemeClr val="accent2"/>
                </a:solidFill>
              </a:rPr>
              <a:t>Agenda</a:t>
            </a:r>
          </a:p>
          <a:p>
            <a:pPr marL="342900" indent="-342900">
              <a:lnSpc>
                <a:spcPct val="150000"/>
              </a:lnSpc>
              <a:buAutoNum type="arabicPeriod"/>
            </a:pPr>
            <a:r>
              <a:rPr lang="en-US" sz="1600" dirty="0">
                <a:solidFill>
                  <a:schemeClr val="accent2"/>
                </a:solidFill>
              </a:rPr>
              <a:t>Data Summary</a:t>
            </a:r>
          </a:p>
          <a:p>
            <a:pPr marL="342900" indent="-342900">
              <a:lnSpc>
                <a:spcPct val="150000"/>
              </a:lnSpc>
              <a:buAutoNum type="arabicPeriod"/>
            </a:pPr>
            <a:r>
              <a:rPr lang="en-US" sz="1600" dirty="0">
                <a:solidFill>
                  <a:schemeClr val="accent2"/>
                </a:solidFill>
              </a:rPr>
              <a:t>Data Columns</a:t>
            </a:r>
          </a:p>
          <a:p>
            <a:pPr marL="342900" indent="-342900">
              <a:lnSpc>
                <a:spcPct val="150000"/>
              </a:lnSpc>
              <a:buAutoNum type="arabicPeriod"/>
            </a:pPr>
            <a:r>
              <a:rPr lang="en-US" sz="1600" dirty="0">
                <a:solidFill>
                  <a:schemeClr val="accent2"/>
                </a:solidFill>
              </a:rPr>
              <a:t>Exploratory Data Analysis</a:t>
            </a:r>
          </a:p>
          <a:p>
            <a:pPr marL="342900" indent="-342900">
              <a:lnSpc>
                <a:spcPct val="150000"/>
              </a:lnSpc>
              <a:buAutoNum type="arabicPeriod"/>
            </a:pPr>
            <a:r>
              <a:rPr lang="en-US" sz="1600" dirty="0">
                <a:solidFill>
                  <a:schemeClr val="accent2"/>
                </a:solidFill>
              </a:rPr>
              <a:t>Visualizing Distribution</a:t>
            </a:r>
          </a:p>
          <a:p>
            <a:pPr marL="342900" indent="-342900">
              <a:lnSpc>
                <a:spcPct val="150000"/>
              </a:lnSpc>
              <a:buAutoNum type="arabicPeriod"/>
            </a:pPr>
            <a:r>
              <a:rPr lang="en-US" sz="1600" dirty="0">
                <a:solidFill>
                  <a:schemeClr val="accent2"/>
                </a:solidFill>
              </a:rPr>
              <a:t>Visualizing Outliers</a:t>
            </a:r>
          </a:p>
          <a:p>
            <a:pPr marL="342900" indent="-342900">
              <a:lnSpc>
                <a:spcPct val="150000"/>
              </a:lnSpc>
              <a:buAutoNum type="arabicPeriod"/>
            </a:pPr>
            <a:r>
              <a:rPr lang="en-US" sz="1600" dirty="0">
                <a:solidFill>
                  <a:schemeClr val="accent2"/>
                </a:solidFill>
              </a:rPr>
              <a:t>Handling Outliers</a:t>
            </a:r>
          </a:p>
          <a:p>
            <a:pPr marL="342900" indent="-342900">
              <a:lnSpc>
                <a:spcPct val="150000"/>
              </a:lnSpc>
              <a:buAutoNum type="arabicPeriod"/>
            </a:pPr>
            <a:r>
              <a:rPr lang="en-US" sz="1600" dirty="0">
                <a:solidFill>
                  <a:schemeClr val="accent2"/>
                </a:solidFill>
              </a:rPr>
              <a:t>Bivariate Analysis of Linearity in Data</a:t>
            </a:r>
          </a:p>
          <a:p>
            <a:pPr marL="342900" indent="-342900">
              <a:lnSpc>
                <a:spcPct val="150000"/>
              </a:lnSpc>
              <a:buAutoNum type="arabicPeriod"/>
            </a:pPr>
            <a:r>
              <a:rPr lang="en-US" sz="1600" dirty="0">
                <a:solidFill>
                  <a:schemeClr val="accent2"/>
                </a:solidFill>
              </a:rPr>
              <a:t>Correlation Heatmap</a:t>
            </a:r>
          </a:p>
          <a:p>
            <a:pPr marL="342900" indent="-342900">
              <a:lnSpc>
                <a:spcPct val="150000"/>
              </a:lnSpc>
              <a:buAutoNum type="arabicPeriod"/>
            </a:pPr>
            <a:r>
              <a:rPr lang="en-US" sz="1600" dirty="0">
                <a:solidFill>
                  <a:schemeClr val="accent2"/>
                </a:solidFill>
              </a:rPr>
              <a:t>Model Building Prerequisites</a:t>
            </a:r>
          </a:p>
          <a:p>
            <a:pPr marL="342900" indent="-342900">
              <a:lnSpc>
                <a:spcPct val="150000"/>
              </a:lnSpc>
              <a:buAutoNum type="arabicPeriod"/>
            </a:pPr>
            <a:r>
              <a:rPr lang="en-US" sz="1600" dirty="0">
                <a:solidFill>
                  <a:schemeClr val="accent2"/>
                </a:solidFill>
              </a:rPr>
              <a:t>Model Implementation</a:t>
            </a:r>
          </a:p>
          <a:p>
            <a:pPr marL="342900" indent="-342900">
              <a:lnSpc>
                <a:spcPct val="150000"/>
              </a:lnSpc>
              <a:buAutoNum type="arabicPeriod"/>
            </a:pPr>
            <a:r>
              <a:rPr lang="en-US" sz="1600" dirty="0">
                <a:solidFill>
                  <a:schemeClr val="accent2"/>
                </a:solidFill>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6ED8-A99C-4C97-A416-4459D30AE15E}"/>
              </a:ext>
            </a:extLst>
          </p:cNvPr>
          <p:cNvSpPr>
            <a:spLocks noGrp="1"/>
          </p:cNvSpPr>
          <p:nvPr>
            <p:ph type="ctrTitle"/>
          </p:nvPr>
        </p:nvSpPr>
        <p:spPr>
          <a:xfrm>
            <a:off x="311700" y="163581"/>
            <a:ext cx="8520600" cy="555747"/>
          </a:xfrm>
        </p:spPr>
        <p:txBody>
          <a:bodyPr/>
          <a:lstStyle/>
          <a:p>
            <a:pPr algn="ctr"/>
            <a:r>
              <a:rPr lang="en-US" sz="3200" b="1" dirty="0"/>
              <a:t>Model Implementation</a:t>
            </a:r>
          </a:p>
        </p:txBody>
      </p:sp>
      <p:sp>
        <p:nvSpPr>
          <p:cNvPr id="7" name="Subtitle 6">
            <a:extLst>
              <a:ext uri="{FF2B5EF4-FFF2-40B4-BE49-F238E27FC236}">
                <a16:creationId xmlns:a16="http://schemas.microsoft.com/office/drawing/2014/main" id="{E2F9C7EF-CCFB-421A-9DB7-CC53751F482C}"/>
              </a:ext>
            </a:extLst>
          </p:cNvPr>
          <p:cNvSpPr>
            <a:spLocks noGrp="1"/>
          </p:cNvSpPr>
          <p:nvPr>
            <p:ph type="subTitle" idx="1"/>
          </p:nvPr>
        </p:nvSpPr>
        <p:spPr>
          <a:xfrm>
            <a:off x="158496" y="719328"/>
            <a:ext cx="8839200" cy="4260591"/>
          </a:xfrm>
        </p:spPr>
        <p:txBody>
          <a:bodyPr/>
          <a:lstStyle/>
          <a:p>
            <a:pPr marL="12700" marR="5080" indent="0" algn="just">
              <a:spcBef>
                <a:spcPts val="675"/>
              </a:spcBef>
              <a:buClr>
                <a:schemeClr val="accent2"/>
              </a:buClr>
              <a:buSzPct val="83333"/>
              <a:tabLst>
                <a:tab pos="355600" algn="l"/>
              </a:tabLst>
            </a:pPr>
            <a:r>
              <a:rPr lang="en-US" sz="1600" b="1" dirty="0">
                <a:solidFill>
                  <a:schemeClr val="accent2"/>
                </a:solidFill>
                <a:latin typeface="Arial" panose="020B0604020202020204" pitchFamily="34" charset="0"/>
                <a:cs typeface="Arial" panose="020B0604020202020204" pitchFamily="34" charset="0"/>
              </a:rPr>
              <a:t>Linear Regression:</a:t>
            </a:r>
          </a:p>
          <a:p>
            <a:pPr marL="12700" marR="5080" indent="0" algn="just">
              <a:spcBef>
                <a:spcPts val="675"/>
              </a:spcBef>
              <a:buClr>
                <a:schemeClr val="accent2"/>
              </a:buClr>
              <a:buSzPct val="83333"/>
              <a:tabLst>
                <a:tab pos="355600" algn="l"/>
              </a:tabLst>
            </a:pPr>
            <a:endParaRPr lang="en-US" sz="1600" dirty="0">
              <a:solidFill>
                <a:schemeClr val="accent2"/>
              </a:solidFill>
              <a:latin typeface="Arial" panose="020B0604020202020204" pitchFamily="34" charset="0"/>
              <a:cs typeface="Arial" panose="020B0604020202020204" pitchFamily="34" charset="0"/>
            </a:endParaRPr>
          </a:p>
          <a:p>
            <a:pPr marL="355600" marR="5080" algn="just">
              <a:spcBef>
                <a:spcPts val="675"/>
              </a:spcBef>
              <a:buClr>
                <a:schemeClr val="accent2"/>
              </a:buClr>
              <a:buSzPct val="83333"/>
              <a:buFont typeface="Arial" panose="020B0604020202020204" pitchFamily="34" charset="0"/>
              <a:buChar char="•"/>
              <a:tabLst>
                <a:tab pos="355600" algn="l"/>
              </a:tabLst>
            </a:pPr>
            <a:r>
              <a:rPr lang="en-US" sz="1600" dirty="0">
                <a:solidFill>
                  <a:schemeClr val="accent2"/>
                </a:solidFill>
                <a:latin typeface="Arial" panose="020B0604020202020204" pitchFamily="34" charset="0"/>
                <a:cs typeface="Arial" panose="020B0604020202020204" pitchFamily="34" charset="0"/>
              </a:rPr>
              <a:t>We presented the beta coefficients' absolute values, which can be observed parallel to how important a feature is for tree-based methods.</a:t>
            </a:r>
          </a:p>
          <a:p>
            <a:pPr marL="355600" marR="5080" algn="just">
              <a:spcBef>
                <a:spcPts val="675"/>
              </a:spcBef>
              <a:buClr>
                <a:schemeClr val="accent2"/>
              </a:buClr>
              <a:buSzPct val="83333"/>
              <a:buFont typeface="Arial" panose="020B0604020202020204" pitchFamily="34" charset="0"/>
              <a:buChar char="•"/>
              <a:tabLst>
                <a:tab pos="355600" algn="l"/>
              </a:tabLst>
            </a:pPr>
            <a:r>
              <a:rPr lang="en-US" sz="1600" spc="-5" dirty="0">
                <a:solidFill>
                  <a:schemeClr val="accent2"/>
                </a:solidFill>
                <a:latin typeface="Arial" panose="020B0604020202020204" pitchFamily="34" charset="0"/>
                <a:cs typeface="Arial" panose="020B0604020202020204" pitchFamily="34" charset="0"/>
              </a:rPr>
              <a:t>Since </a:t>
            </a:r>
            <a:r>
              <a:rPr lang="en-US" sz="1600" dirty="0">
                <a:solidFill>
                  <a:schemeClr val="accent2"/>
                </a:solidFill>
                <a:latin typeface="Arial" panose="020B0604020202020204" pitchFamily="34" charset="0"/>
                <a:cs typeface="Arial" panose="020B0604020202020204" pitchFamily="34" charset="0"/>
              </a:rPr>
              <a:t>the </a:t>
            </a:r>
            <a:r>
              <a:rPr lang="en-US" sz="1600" spc="-5" dirty="0">
                <a:solidFill>
                  <a:schemeClr val="accent2"/>
                </a:solidFill>
                <a:latin typeface="Arial" panose="020B0604020202020204" pitchFamily="34" charset="0"/>
                <a:cs typeface="Arial" panose="020B0604020202020204" pitchFamily="34" charset="0"/>
              </a:rPr>
              <a:t>performance of the simple </a:t>
            </a:r>
            <a:r>
              <a:rPr lang="en-US" sz="1600" dirty="0">
                <a:solidFill>
                  <a:schemeClr val="accent2"/>
                </a:solidFill>
                <a:latin typeface="Arial" panose="020B0604020202020204" pitchFamily="34" charset="0"/>
                <a:cs typeface="Arial" panose="020B0604020202020204" pitchFamily="34" charset="0"/>
              </a:rPr>
              <a:t>linear model is </a:t>
            </a:r>
            <a:r>
              <a:rPr lang="en-US" sz="1600" spc="-5" dirty="0">
                <a:solidFill>
                  <a:schemeClr val="accent2"/>
                </a:solidFill>
                <a:latin typeface="Arial" panose="020B0604020202020204" pitchFamily="34" charset="0"/>
                <a:cs typeface="Arial" panose="020B0604020202020204" pitchFamily="34" charset="0"/>
              </a:rPr>
              <a:t>not</a:t>
            </a:r>
            <a:r>
              <a:rPr lang="en-US" sz="1600" spc="-100" dirty="0">
                <a:solidFill>
                  <a:schemeClr val="accent2"/>
                </a:solidFill>
                <a:latin typeface="Arial" panose="020B0604020202020204" pitchFamily="34" charset="0"/>
                <a:cs typeface="Arial" panose="020B0604020202020204" pitchFamily="34" charset="0"/>
              </a:rPr>
              <a:t> </a:t>
            </a:r>
            <a:r>
              <a:rPr lang="en-US" sz="1600" spc="-5" dirty="0">
                <a:solidFill>
                  <a:schemeClr val="accent2"/>
                </a:solidFill>
                <a:latin typeface="Arial" panose="020B0604020202020204" pitchFamily="34" charset="0"/>
                <a:cs typeface="Arial" panose="020B0604020202020204" pitchFamily="34" charset="0"/>
              </a:rPr>
              <a:t>so good. </a:t>
            </a:r>
            <a:r>
              <a:rPr lang="en-US" sz="1600" dirty="0">
                <a:solidFill>
                  <a:schemeClr val="accent2"/>
                </a:solidFill>
                <a:latin typeface="Arial" panose="020B0604020202020204" pitchFamily="34" charset="0"/>
                <a:cs typeface="Arial" panose="020B0604020202020204" pitchFamily="34" charset="0"/>
              </a:rPr>
              <a:t>We experimented with </a:t>
            </a:r>
            <a:r>
              <a:rPr lang="en-US" sz="1600" spc="-5" dirty="0">
                <a:solidFill>
                  <a:schemeClr val="accent2"/>
                </a:solidFill>
                <a:latin typeface="Arial" panose="020B0604020202020204" pitchFamily="34" charset="0"/>
                <a:cs typeface="Arial" panose="020B0604020202020204" pitchFamily="34" charset="0"/>
              </a:rPr>
              <a:t>some </a:t>
            </a:r>
            <a:r>
              <a:rPr lang="en-US" sz="1600" dirty="0">
                <a:solidFill>
                  <a:schemeClr val="accent2"/>
                </a:solidFill>
                <a:latin typeface="Arial" panose="020B0604020202020204" pitchFamily="34" charset="0"/>
                <a:cs typeface="Arial" panose="020B0604020202020204" pitchFamily="34" charset="0"/>
              </a:rPr>
              <a:t>complex</a:t>
            </a:r>
            <a:r>
              <a:rPr lang="en-US" sz="1600" spc="-110" dirty="0">
                <a:solidFill>
                  <a:schemeClr val="accent2"/>
                </a:solidFill>
                <a:latin typeface="Arial" panose="020B0604020202020204" pitchFamily="34" charset="0"/>
                <a:cs typeface="Arial" panose="020B0604020202020204" pitchFamily="34" charset="0"/>
              </a:rPr>
              <a:t> </a:t>
            </a:r>
            <a:r>
              <a:rPr lang="en-US" sz="1600" dirty="0">
                <a:solidFill>
                  <a:schemeClr val="accent2"/>
                </a:solidFill>
                <a:latin typeface="Arial" panose="020B0604020202020204" pitchFamily="34" charset="0"/>
                <a:cs typeface="Arial" panose="020B0604020202020204" pitchFamily="34" charset="0"/>
              </a:rPr>
              <a:t>models.</a:t>
            </a:r>
          </a:p>
          <a:p>
            <a:pPr marL="355600" algn="just">
              <a:spcBef>
                <a:spcPts val="430"/>
              </a:spcBef>
              <a:buClr>
                <a:schemeClr val="accent2"/>
              </a:buClr>
              <a:buSzPct val="83333"/>
              <a:buFont typeface="Arial" panose="020B0604020202020204" pitchFamily="34" charset="0"/>
              <a:buChar char="•"/>
              <a:tabLst>
                <a:tab pos="355600" algn="l"/>
              </a:tabLst>
            </a:pPr>
            <a:r>
              <a:rPr lang="en-US" sz="1600" dirty="0">
                <a:solidFill>
                  <a:schemeClr val="accent2"/>
                </a:solidFill>
                <a:latin typeface="Arial" panose="020B0604020202020204" pitchFamily="34" charset="0"/>
                <a:cs typeface="Arial" panose="020B0604020202020204" pitchFamily="34" charset="0"/>
              </a:rPr>
              <a:t>Following the model's implementation, the results are as follows:</a:t>
            </a:r>
          </a:p>
        </p:txBody>
      </p:sp>
      <p:pic>
        <p:nvPicPr>
          <p:cNvPr id="5" name="Picture 4">
            <a:extLst>
              <a:ext uri="{FF2B5EF4-FFF2-40B4-BE49-F238E27FC236}">
                <a16:creationId xmlns:a16="http://schemas.microsoft.com/office/drawing/2014/main" id="{EC06AA9C-9DFE-47A9-A0A7-8CB5F992464C}"/>
              </a:ext>
            </a:extLst>
          </p:cNvPr>
          <p:cNvPicPr>
            <a:picLocks noChangeAspect="1"/>
          </p:cNvPicPr>
          <p:nvPr/>
        </p:nvPicPr>
        <p:blipFill>
          <a:blip r:embed="rId2"/>
          <a:stretch>
            <a:fillRect/>
          </a:stretch>
        </p:blipFill>
        <p:spPr>
          <a:xfrm>
            <a:off x="6057900" y="2985354"/>
            <a:ext cx="2939796" cy="1994565"/>
          </a:xfrm>
          <a:prstGeom prst="rect">
            <a:avLst/>
          </a:prstGeom>
        </p:spPr>
      </p:pic>
      <p:pic>
        <p:nvPicPr>
          <p:cNvPr id="8" name="Picture 7">
            <a:extLst>
              <a:ext uri="{FF2B5EF4-FFF2-40B4-BE49-F238E27FC236}">
                <a16:creationId xmlns:a16="http://schemas.microsoft.com/office/drawing/2014/main" id="{CA0AC0A5-7174-4837-BE01-376142502695}"/>
              </a:ext>
            </a:extLst>
          </p:cNvPr>
          <p:cNvPicPr>
            <a:picLocks noChangeAspect="1"/>
          </p:cNvPicPr>
          <p:nvPr/>
        </p:nvPicPr>
        <p:blipFill>
          <a:blip r:embed="rId3"/>
          <a:stretch>
            <a:fillRect/>
          </a:stretch>
        </p:blipFill>
        <p:spPr>
          <a:xfrm>
            <a:off x="50006" y="2871788"/>
            <a:ext cx="6007894" cy="2214562"/>
          </a:xfrm>
          <a:prstGeom prst="rect">
            <a:avLst/>
          </a:prstGeom>
        </p:spPr>
      </p:pic>
    </p:spTree>
    <p:extLst>
      <p:ext uri="{BB962C8B-B14F-4D97-AF65-F5344CB8AC3E}">
        <p14:creationId xmlns:p14="http://schemas.microsoft.com/office/powerpoint/2010/main" val="915190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56FDDD6-3965-42BB-BABB-B194F4B582D7}"/>
              </a:ext>
            </a:extLst>
          </p:cNvPr>
          <p:cNvSpPr txBox="1">
            <a:spLocks/>
          </p:cNvSpPr>
          <p:nvPr/>
        </p:nvSpPr>
        <p:spPr>
          <a:xfrm>
            <a:off x="311699" y="84846"/>
            <a:ext cx="8520600" cy="5557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3200" b="1" dirty="0"/>
              <a:t>Model Implementation</a:t>
            </a:r>
          </a:p>
        </p:txBody>
      </p:sp>
      <p:sp>
        <p:nvSpPr>
          <p:cNvPr id="8" name="Subtitle 6">
            <a:extLst>
              <a:ext uri="{FF2B5EF4-FFF2-40B4-BE49-F238E27FC236}">
                <a16:creationId xmlns:a16="http://schemas.microsoft.com/office/drawing/2014/main" id="{12665112-2946-4A33-A1D4-B268103A44B1}"/>
              </a:ext>
            </a:extLst>
          </p:cNvPr>
          <p:cNvSpPr txBox="1">
            <a:spLocks/>
          </p:cNvSpPr>
          <p:nvPr/>
        </p:nvSpPr>
        <p:spPr>
          <a:xfrm>
            <a:off x="158496" y="1024128"/>
            <a:ext cx="8839200" cy="39557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2700" marR="5080" indent="0" algn="just">
              <a:spcBef>
                <a:spcPts val="675"/>
              </a:spcBef>
              <a:buClr>
                <a:schemeClr val="accent2"/>
              </a:buClr>
              <a:buSzPct val="83333"/>
              <a:buNone/>
              <a:tabLst>
                <a:tab pos="355600" algn="l"/>
              </a:tabLst>
            </a:pPr>
            <a:r>
              <a:rPr lang="en-US" sz="1600" b="1" dirty="0">
                <a:solidFill>
                  <a:schemeClr val="accent2"/>
                </a:solidFill>
                <a:latin typeface="Arial" panose="020B0604020202020204" pitchFamily="34" charset="0"/>
                <a:cs typeface="Arial" panose="020B0604020202020204" pitchFamily="34" charset="0"/>
              </a:rPr>
              <a:t>Decision Tree Regressor:</a:t>
            </a:r>
          </a:p>
          <a:p>
            <a:pPr marL="12700" marR="5080" indent="0" algn="just">
              <a:spcBef>
                <a:spcPts val="675"/>
              </a:spcBef>
              <a:buClr>
                <a:schemeClr val="accent2"/>
              </a:buClr>
              <a:buSzPct val="83333"/>
              <a:buNone/>
              <a:tabLst>
                <a:tab pos="355600" algn="l"/>
              </a:tabLst>
            </a:pPr>
            <a:endParaRPr lang="en-US" sz="1600" dirty="0">
              <a:solidFill>
                <a:schemeClr val="accent2"/>
              </a:solidFill>
              <a:latin typeface="Arial" panose="020B0604020202020204" pitchFamily="34" charset="0"/>
              <a:cs typeface="Arial" panose="020B0604020202020204" pitchFamily="34" charset="0"/>
            </a:endParaRPr>
          </a:p>
          <a:p>
            <a:pPr marL="355600">
              <a:lnSpc>
                <a:spcPct val="100000"/>
              </a:lnSpc>
              <a:spcBef>
                <a:spcPts val="675"/>
              </a:spcBef>
              <a:buClr>
                <a:srgbClr val="393838"/>
              </a:buClr>
              <a:buSzPct val="75000"/>
              <a:buFont typeface="Wingdings"/>
              <a:buChar char=""/>
              <a:tabLst>
                <a:tab pos="354965" algn="l"/>
                <a:tab pos="355600" algn="l"/>
              </a:tabLst>
            </a:pPr>
            <a:r>
              <a:rPr lang="en-US" sz="1600" spc="-5" dirty="0">
                <a:solidFill>
                  <a:schemeClr val="accent2"/>
                </a:solidFill>
                <a:latin typeface="Arial" panose="020B0604020202020204" pitchFamily="34" charset="0"/>
                <a:cs typeface="Arial" panose="020B0604020202020204" pitchFamily="34" charset="0"/>
              </a:rPr>
              <a:t>With an accuracy of more than 80%, decision trees perform better than linear regression.</a:t>
            </a:r>
          </a:p>
          <a:p>
            <a:pPr marL="355600">
              <a:lnSpc>
                <a:spcPct val="100000"/>
              </a:lnSpc>
              <a:spcBef>
                <a:spcPts val="675"/>
              </a:spcBef>
              <a:buClr>
                <a:srgbClr val="393838"/>
              </a:buClr>
              <a:buSzPct val="75000"/>
              <a:buFont typeface="Wingdings"/>
              <a:buChar char=""/>
              <a:tabLst>
                <a:tab pos="354965" algn="l"/>
                <a:tab pos="355600" algn="l"/>
              </a:tabLst>
            </a:pPr>
            <a:r>
              <a:rPr lang="en-US" sz="1600" dirty="0">
                <a:solidFill>
                  <a:schemeClr val="accent2"/>
                </a:solidFill>
                <a:latin typeface="Arial" panose="020B0604020202020204" pitchFamily="34" charset="0"/>
                <a:cs typeface="Arial" panose="020B0604020202020204" pitchFamily="34" charset="0"/>
              </a:rPr>
              <a:t>Following the model's implementation, the results are as follows:</a:t>
            </a:r>
          </a:p>
          <a:p>
            <a:pPr marL="12700" indent="0">
              <a:spcBef>
                <a:spcPts val="430"/>
              </a:spcBef>
              <a:buClr>
                <a:schemeClr val="accent2"/>
              </a:buClr>
              <a:buSzPct val="83333"/>
              <a:tabLst>
                <a:tab pos="355600" algn="l"/>
              </a:tabLst>
            </a:pPr>
            <a:endParaRPr lang="en-US" sz="1600" dirty="0">
              <a:solidFill>
                <a:schemeClr val="accent2"/>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BB46A8F-56B3-439C-8731-C8BC78FAEB5A}"/>
              </a:ext>
            </a:extLst>
          </p:cNvPr>
          <p:cNvPicPr>
            <a:picLocks noChangeAspect="1"/>
          </p:cNvPicPr>
          <p:nvPr/>
        </p:nvPicPr>
        <p:blipFill>
          <a:blip r:embed="rId2"/>
          <a:stretch>
            <a:fillRect/>
          </a:stretch>
        </p:blipFill>
        <p:spPr>
          <a:xfrm>
            <a:off x="146304" y="2831690"/>
            <a:ext cx="5838441" cy="2226964"/>
          </a:xfrm>
          <a:prstGeom prst="rect">
            <a:avLst/>
          </a:prstGeom>
        </p:spPr>
      </p:pic>
      <p:pic>
        <p:nvPicPr>
          <p:cNvPr id="6" name="Picture 5">
            <a:extLst>
              <a:ext uri="{FF2B5EF4-FFF2-40B4-BE49-F238E27FC236}">
                <a16:creationId xmlns:a16="http://schemas.microsoft.com/office/drawing/2014/main" id="{CF8A7DF2-172A-43FA-9846-C2005581B0EC}"/>
              </a:ext>
            </a:extLst>
          </p:cNvPr>
          <p:cNvPicPr>
            <a:picLocks noChangeAspect="1"/>
          </p:cNvPicPr>
          <p:nvPr/>
        </p:nvPicPr>
        <p:blipFill>
          <a:blip r:embed="rId3"/>
          <a:stretch>
            <a:fillRect/>
          </a:stretch>
        </p:blipFill>
        <p:spPr>
          <a:xfrm>
            <a:off x="5984745" y="2971800"/>
            <a:ext cx="3012951" cy="2008119"/>
          </a:xfrm>
          <a:prstGeom prst="rect">
            <a:avLst/>
          </a:prstGeom>
        </p:spPr>
      </p:pic>
    </p:spTree>
    <p:extLst>
      <p:ext uri="{BB962C8B-B14F-4D97-AF65-F5344CB8AC3E}">
        <p14:creationId xmlns:p14="http://schemas.microsoft.com/office/powerpoint/2010/main" val="3746970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F978-98E7-4859-8AD1-AA3F8B7C43B9}"/>
              </a:ext>
            </a:extLst>
          </p:cNvPr>
          <p:cNvSpPr>
            <a:spLocks noGrp="1"/>
          </p:cNvSpPr>
          <p:nvPr>
            <p:ph type="title"/>
          </p:nvPr>
        </p:nvSpPr>
        <p:spPr>
          <a:xfrm>
            <a:off x="311700" y="-13392"/>
            <a:ext cx="8520600" cy="572700"/>
          </a:xfrm>
        </p:spPr>
        <p:txBody>
          <a:bodyPr/>
          <a:lstStyle/>
          <a:p>
            <a:pPr algn="ctr"/>
            <a:r>
              <a:rPr lang="en-US" sz="3200" b="1" dirty="0"/>
              <a:t>Model Implementation</a:t>
            </a:r>
            <a:endParaRPr lang="en-IN" sz="3200" dirty="0"/>
          </a:p>
        </p:txBody>
      </p:sp>
      <p:sp>
        <p:nvSpPr>
          <p:cNvPr id="3" name="Text Placeholder 2">
            <a:extLst>
              <a:ext uri="{FF2B5EF4-FFF2-40B4-BE49-F238E27FC236}">
                <a16:creationId xmlns:a16="http://schemas.microsoft.com/office/drawing/2014/main" id="{DD3C7C12-B877-434B-A6C6-8122B3B2F4F0}"/>
              </a:ext>
            </a:extLst>
          </p:cNvPr>
          <p:cNvSpPr>
            <a:spLocks noGrp="1"/>
          </p:cNvSpPr>
          <p:nvPr>
            <p:ph type="body" idx="1"/>
          </p:nvPr>
        </p:nvSpPr>
        <p:spPr>
          <a:xfrm>
            <a:off x="311700" y="778764"/>
            <a:ext cx="8520600" cy="4158672"/>
          </a:xfrm>
        </p:spPr>
        <p:txBody>
          <a:bodyPr/>
          <a:lstStyle/>
          <a:p>
            <a:pPr marL="114300" indent="0">
              <a:buNone/>
            </a:pPr>
            <a:r>
              <a:rPr lang="en-US" b="1" dirty="0">
                <a:solidFill>
                  <a:schemeClr val="accent2"/>
                </a:solidFill>
                <a:latin typeface="Arial" panose="020B0604020202020204" pitchFamily="34" charset="0"/>
                <a:cs typeface="Arial" panose="020B0604020202020204" pitchFamily="34" charset="0"/>
              </a:rPr>
              <a:t>Random Forest Regressor:</a:t>
            </a:r>
          </a:p>
          <a:p>
            <a:pPr marL="114300" indent="0">
              <a:buNone/>
            </a:pPr>
            <a:endParaRPr lang="en-US" sz="1600" b="1" dirty="0">
              <a:solidFill>
                <a:schemeClr val="accent2"/>
              </a:solidFill>
              <a:latin typeface="Arial" panose="020B0604020202020204" pitchFamily="34" charset="0"/>
              <a:cs typeface="Arial" panose="020B0604020202020204" pitchFamily="34" charset="0"/>
            </a:endParaRPr>
          </a:p>
          <a:p>
            <a:pPr>
              <a:buClr>
                <a:schemeClr val="accent2"/>
              </a:buClr>
              <a:buFont typeface="Arial" panose="020B0604020202020204" pitchFamily="34" charset="0"/>
              <a:buChar char="•"/>
            </a:pPr>
            <a:r>
              <a:rPr lang="en-US" sz="1600" dirty="0">
                <a:solidFill>
                  <a:schemeClr val="accent2"/>
                </a:solidFill>
              </a:rPr>
              <a:t>The system builds each tree randomly to encourage uncorrelated forests, which then employs the forecasting abilities of the forest to make informed decisions.</a:t>
            </a:r>
          </a:p>
          <a:p>
            <a:pPr>
              <a:buClr>
                <a:schemeClr val="accent2"/>
              </a:buClr>
              <a:buFont typeface="Arial" panose="020B0604020202020204" pitchFamily="34" charset="0"/>
              <a:buChar char="•"/>
            </a:pPr>
            <a:r>
              <a:rPr lang="en-US" sz="1600" dirty="0">
                <a:solidFill>
                  <a:schemeClr val="accent2"/>
                </a:solidFill>
              </a:rPr>
              <a:t>With an accuracy of 90%, we can see that the random forest regressor is doing pretty well for the given situation.</a:t>
            </a:r>
          </a:p>
          <a:p>
            <a:pPr>
              <a:buClr>
                <a:schemeClr val="accent2"/>
              </a:buClr>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Following the model's implementation, the results are as follows:</a:t>
            </a:r>
            <a:endParaRPr lang="en-US" dirty="0">
              <a:solidFill>
                <a:schemeClr val="accent2"/>
              </a:solidFill>
              <a:latin typeface="Arial" panose="020B0604020202020204" pitchFamily="34" charset="0"/>
              <a:cs typeface="Arial" panose="020B0604020202020204" pitchFamily="34" charset="0"/>
            </a:endParaRPr>
          </a:p>
          <a:p>
            <a:endParaRPr lang="en-IN" dirty="0"/>
          </a:p>
        </p:txBody>
      </p:sp>
      <p:pic>
        <p:nvPicPr>
          <p:cNvPr id="6" name="Picture 5">
            <a:extLst>
              <a:ext uri="{FF2B5EF4-FFF2-40B4-BE49-F238E27FC236}">
                <a16:creationId xmlns:a16="http://schemas.microsoft.com/office/drawing/2014/main" id="{99ADBFCF-04C3-4D02-9FBA-F64F4AAD5AEB}"/>
              </a:ext>
            </a:extLst>
          </p:cNvPr>
          <p:cNvPicPr>
            <a:picLocks noChangeAspect="1"/>
          </p:cNvPicPr>
          <p:nvPr/>
        </p:nvPicPr>
        <p:blipFill>
          <a:blip r:embed="rId2"/>
          <a:stretch>
            <a:fillRect/>
          </a:stretch>
        </p:blipFill>
        <p:spPr>
          <a:xfrm>
            <a:off x="50007" y="3036094"/>
            <a:ext cx="6350794" cy="2010864"/>
          </a:xfrm>
          <a:prstGeom prst="rect">
            <a:avLst/>
          </a:prstGeom>
        </p:spPr>
      </p:pic>
      <p:pic>
        <p:nvPicPr>
          <p:cNvPr id="8" name="Picture 7">
            <a:extLst>
              <a:ext uri="{FF2B5EF4-FFF2-40B4-BE49-F238E27FC236}">
                <a16:creationId xmlns:a16="http://schemas.microsoft.com/office/drawing/2014/main" id="{F5DB27D8-A268-494C-BFBB-4E1B3C1462C1}"/>
              </a:ext>
            </a:extLst>
          </p:cNvPr>
          <p:cNvPicPr>
            <a:picLocks noChangeAspect="1"/>
          </p:cNvPicPr>
          <p:nvPr/>
        </p:nvPicPr>
        <p:blipFill>
          <a:blip r:embed="rId3"/>
          <a:stretch>
            <a:fillRect/>
          </a:stretch>
        </p:blipFill>
        <p:spPr>
          <a:xfrm>
            <a:off x="6400801" y="3036094"/>
            <a:ext cx="2641476" cy="2010864"/>
          </a:xfrm>
          <a:prstGeom prst="rect">
            <a:avLst/>
          </a:prstGeom>
        </p:spPr>
      </p:pic>
    </p:spTree>
    <p:extLst>
      <p:ext uri="{BB962C8B-B14F-4D97-AF65-F5344CB8AC3E}">
        <p14:creationId xmlns:p14="http://schemas.microsoft.com/office/powerpoint/2010/main" val="3447333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724FD-5579-4094-B4B3-4ABAB88AE4BF}"/>
              </a:ext>
            </a:extLst>
          </p:cNvPr>
          <p:cNvSpPr>
            <a:spLocks noGrp="1"/>
          </p:cNvSpPr>
          <p:nvPr>
            <p:ph type="title"/>
          </p:nvPr>
        </p:nvSpPr>
        <p:spPr>
          <a:xfrm>
            <a:off x="311700" y="1925"/>
            <a:ext cx="8520600" cy="572700"/>
          </a:xfrm>
        </p:spPr>
        <p:txBody>
          <a:bodyPr/>
          <a:lstStyle/>
          <a:p>
            <a:pPr algn="ctr"/>
            <a:r>
              <a:rPr lang="en-US" b="1" dirty="0"/>
              <a:t>Model Implementation</a:t>
            </a:r>
            <a:endParaRPr lang="en-IN" dirty="0"/>
          </a:p>
        </p:txBody>
      </p:sp>
      <p:sp>
        <p:nvSpPr>
          <p:cNvPr id="3" name="Text Placeholder 2">
            <a:extLst>
              <a:ext uri="{FF2B5EF4-FFF2-40B4-BE49-F238E27FC236}">
                <a16:creationId xmlns:a16="http://schemas.microsoft.com/office/drawing/2014/main" id="{0F2CCB44-A274-46EE-BCBB-C0E9F1C10F93}"/>
              </a:ext>
            </a:extLst>
          </p:cNvPr>
          <p:cNvSpPr>
            <a:spLocks noGrp="1"/>
          </p:cNvSpPr>
          <p:nvPr>
            <p:ph type="body" idx="1"/>
          </p:nvPr>
        </p:nvSpPr>
        <p:spPr>
          <a:xfrm>
            <a:off x="311700" y="700087"/>
            <a:ext cx="8520600" cy="3868787"/>
          </a:xfrm>
        </p:spPr>
        <p:txBody>
          <a:bodyPr/>
          <a:lstStyle/>
          <a:p>
            <a:pPr marL="114300" indent="0">
              <a:buNone/>
            </a:pPr>
            <a:r>
              <a:rPr lang="en-US" b="1" dirty="0">
                <a:solidFill>
                  <a:schemeClr val="accent2"/>
                </a:solidFill>
                <a:latin typeface="Arial" panose="020B0604020202020204" pitchFamily="34" charset="0"/>
                <a:cs typeface="Arial" panose="020B0604020202020204" pitchFamily="34" charset="0"/>
              </a:rPr>
              <a:t>XG Boost Regressor:</a:t>
            </a:r>
          </a:p>
          <a:p>
            <a:pPr>
              <a:buClrTx/>
              <a:buFont typeface="Arial" panose="020B0604020202020204" pitchFamily="34" charset="0"/>
              <a:buChar char="•"/>
            </a:pPr>
            <a:r>
              <a:rPr lang="en-US" dirty="0">
                <a:solidFill>
                  <a:schemeClr val="accent2"/>
                </a:solidFill>
                <a:latin typeface="Arial" panose="020B0604020202020204" pitchFamily="34" charset="0"/>
                <a:cs typeface="Arial" panose="020B0604020202020204" pitchFamily="34" charset="0"/>
              </a:rPr>
              <a:t>XG Boost Regressor emerges as the best model according to the evaluation matrix score in the train and test.</a:t>
            </a:r>
          </a:p>
          <a:p>
            <a:pPr>
              <a:buClrTx/>
              <a:buFont typeface="Arial" panose="020B0604020202020204" pitchFamily="34" charset="0"/>
              <a:buChar char="•"/>
            </a:pPr>
            <a:r>
              <a:rPr lang="en-US" dirty="0">
                <a:solidFill>
                  <a:schemeClr val="accent2"/>
                </a:solidFill>
                <a:latin typeface="Arial" panose="020B0604020202020204" pitchFamily="34" charset="0"/>
                <a:cs typeface="Arial" panose="020B0604020202020204" pitchFamily="34" charset="0"/>
              </a:rPr>
              <a:t>With the help of hyperparameter tuning(eta = 0.05, </a:t>
            </a:r>
            <a:r>
              <a:rPr lang="en-US" dirty="0" err="1">
                <a:solidFill>
                  <a:schemeClr val="accent2"/>
                </a:solidFill>
                <a:latin typeface="Arial" panose="020B0604020202020204" pitchFamily="34" charset="0"/>
                <a:cs typeface="Arial" panose="020B0604020202020204" pitchFamily="34" charset="0"/>
              </a:rPr>
              <a:t>max_depth</a:t>
            </a:r>
            <a:r>
              <a:rPr lang="en-US" dirty="0">
                <a:solidFill>
                  <a:schemeClr val="accent2"/>
                </a:solidFill>
                <a:latin typeface="Arial" panose="020B0604020202020204" pitchFamily="34" charset="0"/>
                <a:cs typeface="Arial" panose="020B0604020202020204" pitchFamily="34" charset="0"/>
              </a:rPr>
              <a:t> = 8, </a:t>
            </a:r>
            <a:r>
              <a:rPr lang="en-US" dirty="0" err="1">
                <a:solidFill>
                  <a:schemeClr val="accent2"/>
                </a:solidFill>
                <a:latin typeface="Arial" panose="020B0604020202020204" pitchFamily="34" charset="0"/>
                <a:cs typeface="Arial" panose="020B0604020202020204" pitchFamily="34" charset="0"/>
              </a:rPr>
              <a:t>n_estimators</a:t>
            </a:r>
            <a:r>
              <a:rPr lang="en-US" dirty="0">
                <a:solidFill>
                  <a:schemeClr val="accent2"/>
                </a:solidFill>
                <a:latin typeface="Arial" panose="020B0604020202020204" pitchFamily="34" charset="0"/>
                <a:cs typeface="Arial" panose="020B0604020202020204" pitchFamily="34" charset="0"/>
              </a:rPr>
              <a:t> = 150) the data performed quite well and given the best result among all the algorithms.</a:t>
            </a:r>
          </a:p>
          <a:p>
            <a:pPr>
              <a:buClrTx/>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00EBC100-5FB7-4D9A-9844-F2B96A217716}"/>
              </a:ext>
            </a:extLst>
          </p:cNvPr>
          <p:cNvPicPr>
            <a:picLocks noChangeAspect="1"/>
          </p:cNvPicPr>
          <p:nvPr/>
        </p:nvPicPr>
        <p:blipFill>
          <a:blip r:embed="rId2"/>
          <a:stretch>
            <a:fillRect/>
          </a:stretch>
        </p:blipFill>
        <p:spPr>
          <a:xfrm>
            <a:off x="3827" y="2852500"/>
            <a:ext cx="6581328" cy="2217719"/>
          </a:xfrm>
          <a:prstGeom prst="rect">
            <a:avLst/>
          </a:prstGeom>
        </p:spPr>
      </p:pic>
      <p:pic>
        <p:nvPicPr>
          <p:cNvPr id="7" name="Picture 6">
            <a:extLst>
              <a:ext uri="{FF2B5EF4-FFF2-40B4-BE49-F238E27FC236}">
                <a16:creationId xmlns:a16="http://schemas.microsoft.com/office/drawing/2014/main" id="{80EE7365-C4DA-435A-8BCC-50122B2781C8}"/>
              </a:ext>
            </a:extLst>
          </p:cNvPr>
          <p:cNvPicPr>
            <a:picLocks noChangeAspect="1"/>
          </p:cNvPicPr>
          <p:nvPr/>
        </p:nvPicPr>
        <p:blipFill>
          <a:blip r:embed="rId3"/>
          <a:stretch>
            <a:fillRect/>
          </a:stretch>
        </p:blipFill>
        <p:spPr>
          <a:xfrm>
            <a:off x="6585155" y="2852499"/>
            <a:ext cx="2558845" cy="2217719"/>
          </a:xfrm>
          <a:prstGeom prst="rect">
            <a:avLst/>
          </a:prstGeom>
        </p:spPr>
      </p:pic>
    </p:spTree>
    <p:extLst>
      <p:ext uri="{BB962C8B-B14F-4D97-AF65-F5344CB8AC3E}">
        <p14:creationId xmlns:p14="http://schemas.microsoft.com/office/powerpoint/2010/main" val="2885634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B637524-DEDC-4192-B3A3-770B8DB9FFC6}"/>
              </a:ext>
            </a:extLst>
          </p:cNvPr>
          <p:cNvSpPr>
            <a:spLocks noGrp="1"/>
          </p:cNvSpPr>
          <p:nvPr>
            <p:ph type="title"/>
          </p:nvPr>
        </p:nvSpPr>
        <p:spPr>
          <a:xfrm>
            <a:off x="169933" y="0"/>
            <a:ext cx="8520600" cy="477026"/>
          </a:xfrm>
        </p:spPr>
        <p:txBody>
          <a:bodyPr/>
          <a:lstStyle/>
          <a:p>
            <a:pPr algn="ctr"/>
            <a:r>
              <a:rPr lang="en-US" sz="3200" b="1" dirty="0"/>
              <a:t>Conclusion</a:t>
            </a:r>
          </a:p>
        </p:txBody>
      </p:sp>
      <p:sp>
        <p:nvSpPr>
          <p:cNvPr id="6" name="Rectangle 5">
            <a:extLst>
              <a:ext uri="{FF2B5EF4-FFF2-40B4-BE49-F238E27FC236}">
                <a16:creationId xmlns:a16="http://schemas.microsoft.com/office/drawing/2014/main" id="{735BDE51-2A04-49CB-A491-8BF8BD37EA74}"/>
              </a:ext>
            </a:extLst>
          </p:cNvPr>
          <p:cNvSpPr/>
          <p:nvPr/>
        </p:nvSpPr>
        <p:spPr>
          <a:xfrm>
            <a:off x="169933" y="619185"/>
            <a:ext cx="8804134" cy="4524315"/>
          </a:xfrm>
          <a:prstGeom prst="rect">
            <a:avLst/>
          </a:prstGeom>
        </p:spPr>
        <p:txBody>
          <a:bodyPr wrap="square">
            <a:spAutoFit/>
          </a:bodyPr>
          <a:lstStyle/>
          <a:p>
            <a:pPr marL="342900" indent="-342900">
              <a:buFont typeface="Arial" panose="020B0604020202020204" pitchFamily="34" charset="0"/>
              <a:buChar char="•"/>
            </a:pPr>
            <a:r>
              <a:rPr lang="en-US" sz="1600" dirty="0"/>
              <a:t>As it was stated in the problem statement, the business just started out in 2017. So the number of bikes rented in 2017 was too small.</a:t>
            </a:r>
          </a:p>
          <a:p>
            <a:pPr marL="342900" indent="-342900">
              <a:buFont typeface="Arial" panose="020B0604020202020204" pitchFamily="34" charset="0"/>
              <a:buChar char="•"/>
            </a:pPr>
            <a:r>
              <a:rPr lang="en-US" sz="1600" dirty="0"/>
              <a:t>We can see in the year 2018 the rented bike count was 5986984 which is greater than in 2017.</a:t>
            </a:r>
          </a:p>
          <a:p>
            <a:pPr marL="342900" indent="-342900">
              <a:buFont typeface="Arial" panose="020B0604020202020204" pitchFamily="34" charset="0"/>
              <a:buChar char="•"/>
            </a:pPr>
            <a:r>
              <a:rPr lang="en-US" sz="1600" dirty="0"/>
              <a:t>We can say on no holiday the rented bike count is much higher than on holiday.</a:t>
            </a:r>
          </a:p>
          <a:p>
            <a:pPr marL="342900" indent="-342900">
              <a:buFont typeface="Arial" panose="020B0604020202020204" pitchFamily="34" charset="0"/>
              <a:buChar char="•"/>
            </a:pPr>
            <a:r>
              <a:rPr lang="en-US" sz="1600" dirty="0"/>
              <a:t>An ironic insight, all the holidays fall on functioning Days.</a:t>
            </a:r>
          </a:p>
          <a:p>
            <a:pPr marL="342900" indent="-342900">
              <a:buFont typeface="Arial" panose="020B0604020202020204" pitchFamily="34" charset="0"/>
              <a:buChar char="•"/>
            </a:pPr>
            <a:r>
              <a:rPr lang="en-US" sz="1600" dirty="0"/>
              <a:t>We can say on no holiday the rented bike count is much higher than on holiday.</a:t>
            </a:r>
          </a:p>
          <a:p>
            <a:pPr marL="342900" indent="-342900">
              <a:buFont typeface="Arial" panose="020B0604020202020204" pitchFamily="34" charset="0"/>
              <a:buChar char="•"/>
            </a:pPr>
            <a:r>
              <a:rPr lang="en-US" sz="1600" dirty="0"/>
              <a:t>The number of business hours of the day and the demand for rented bikes were most correlated. It's common sense too.</a:t>
            </a:r>
          </a:p>
          <a:p>
            <a:pPr marL="342900" indent="-342900">
              <a:buFont typeface="Arial" panose="020B0604020202020204" pitchFamily="34" charset="0"/>
              <a:buChar char="•"/>
            </a:pPr>
            <a:r>
              <a:rPr lang="en-US" sz="1600" dirty="0"/>
              <a:t>Highest number of bikes rented at the 18th hour of the day.</a:t>
            </a:r>
          </a:p>
          <a:p>
            <a:pPr marL="342900" indent="-342900">
              <a:buFont typeface="Arial" panose="020B0604020202020204" pitchFamily="34" charset="0"/>
              <a:buChar char="•"/>
            </a:pPr>
            <a:r>
              <a:rPr lang="en-US" sz="1600" dirty="0"/>
              <a:t>After trying combinations of features with linear regression the model under fitted. It seemed obvious because data is spread too much. It didn't seem practical to fit a line.</a:t>
            </a:r>
          </a:p>
          <a:p>
            <a:pPr marL="342900" indent="-342900">
              <a:buFont typeface="Arial" panose="020B0604020202020204" pitchFamily="34" charset="0"/>
              <a:buChar char="•"/>
            </a:pPr>
            <a:r>
              <a:rPr lang="en-US" sz="1600" dirty="0"/>
              <a:t>Hour, temperature, and solar radiation were the most important features for predicting the count of bikes required.</a:t>
            </a:r>
          </a:p>
          <a:p>
            <a:pPr marL="342900" indent="-342900">
              <a:buFont typeface="Arial" panose="020B0604020202020204" pitchFamily="34" charset="0"/>
              <a:buChar char="•"/>
            </a:pPr>
            <a:r>
              <a:rPr lang="en-US" sz="1600" dirty="0"/>
              <a:t>Rainfall and snowfall impact the number of bikes rented tremendously with a very high downfall.</a:t>
            </a:r>
          </a:p>
          <a:p>
            <a:pPr marL="342900" indent="-342900">
              <a:buFont typeface="Arial" panose="020B0604020202020204" pitchFamily="34" charset="0"/>
              <a:buChar char="•"/>
            </a:pPr>
            <a:r>
              <a:rPr lang="en-US" sz="1600" dirty="0"/>
              <a:t>Random forest regressor performs really well when compared to linear regression with high model performance and low </a:t>
            </a:r>
            <a:r>
              <a:rPr lang="en-US" sz="1600" dirty="0" err="1"/>
              <a:t>rmse</a:t>
            </a:r>
            <a:r>
              <a:rPr lang="en-US" sz="1600" dirty="0"/>
              <a:t>.</a:t>
            </a:r>
          </a:p>
        </p:txBody>
      </p:sp>
    </p:spTree>
    <p:extLst>
      <p:ext uri="{BB962C8B-B14F-4D97-AF65-F5344CB8AC3E}">
        <p14:creationId xmlns:p14="http://schemas.microsoft.com/office/powerpoint/2010/main" val="1940497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73BA57-B7F5-413F-8B04-6630C7355AC0}"/>
              </a:ext>
            </a:extLst>
          </p:cNvPr>
          <p:cNvSpPr txBox="1"/>
          <p:nvPr/>
        </p:nvSpPr>
        <p:spPr>
          <a:xfrm>
            <a:off x="182880" y="461252"/>
            <a:ext cx="8279219" cy="3293209"/>
          </a:xfrm>
          <a:prstGeom prst="rect">
            <a:avLst/>
          </a:prstGeom>
          <a:noFill/>
        </p:spPr>
        <p:txBody>
          <a:bodyPr wrap="square" rtlCol="0">
            <a:spAutoFit/>
          </a:bodyPr>
          <a:lstStyle/>
          <a:p>
            <a:pPr marL="342900" indent="-342900">
              <a:buFont typeface="Arial" panose="020B0604020202020204" pitchFamily="34" charset="0"/>
              <a:buChar char="•"/>
            </a:pPr>
            <a:r>
              <a:rPr lang="en-US" sz="1600" dirty="0"/>
              <a:t>The quantity of bicycle rentals has significantly increased in 2018. Demand decreased in the most recent month in 2018, while it was seen to be increasing at the end of 2017. This is due to the fact that the demand began to increase significantly in 2017 and has continued to do so in the early months of 2018. At the conclusion of the year, there is a decline. This can also be a consequence of the cold months.</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The increase in demand began at the end of 2017, during the winter season. Because demand fell at the end of 2018, the observer would think it odd. In fact, it can be claimed that this situation's company growth from April 2017 to April 2018 surged dramatically. Therefore, we may conclude that while demand rose during the winter of 2017, it still fell short of its full potential. Using straightforward heuristics, we can predict that the demand will decline in December but proportionate to the demand for the entire year if all other independent factors remain constant.</a:t>
            </a:r>
          </a:p>
        </p:txBody>
      </p:sp>
    </p:spTree>
    <p:extLst>
      <p:ext uri="{BB962C8B-B14F-4D97-AF65-F5344CB8AC3E}">
        <p14:creationId xmlns:p14="http://schemas.microsoft.com/office/powerpoint/2010/main" val="3313764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F18841-8298-45EF-A910-AD989D1CA1FA}"/>
              </a:ext>
            </a:extLst>
          </p:cNvPr>
          <p:cNvSpPr>
            <a:spLocks noGrp="1"/>
          </p:cNvSpPr>
          <p:nvPr>
            <p:ph type="body" idx="1"/>
          </p:nvPr>
        </p:nvSpPr>
        <p:spPr>
          <a:xfrm>
            <a:off x="311700" y="1875489"/>
            <a:ext cx="8520600" cy="1044920"/>
          </a:xfrm>
        </p:spPr>
        <p:txBody>
          <a:bodyPr/>
          <a:lstStyle/>
          <a:p>
            <a:pPr marL="114300" indent="0" algn="ctr">
              <a:buNone/>
            </a:pPr>
            <a:r>
              <a:rPr lang="en-US" sz="4800" b="1" dirty="0">
                <a:solidFill>
                  <a:schemeClr val="tx1"/>
                </a:solidFill>
                <a:latin typeface="Montserrat" panose="020B0604020202020204" charset="0"/>
                <a:cs typeface="Arial" panose="020B0604020202020204" pitchFamily="34" charset="0"/>
              </a:rPr>
              <a:t>Thank You</a:t>
            </a:r>
          </a:p>
        </p:txBody>
      </p:sp>
    </p:spTree>
    <p:extLst>
      <p:ext uri="{BB962C8B-B14F-4D97-AF65-F5344CB8AC3E}">
        <p14:creationId xmlns:p14="http://schemas.microsoft.com/office/powerpoint/2010/main" val="1896595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F9EA6-7D1D-4D35-9846-24988D704319}"/>
              </a:ext>
            </a:extLst>
          </p:cNvPr>
          <p:cNvSpPr>
            <a:spLocks noGrp="1"/>
          </p:cNvSpPr>
          <p:nvPr>
            <p:ph type="title"/>
          </p:nvPr>
        </p:nvSpPr>
        <p:spPr>
          <a:xfrm>
            <a:off x="311700" y="0"/>
            <a:ext cx="8520600" cy="573024"/>
          </a:xfrm>
        </p:spPr>
        <p:txBody>
          <a:bodyPr/>
          <a:lstStyle/>
          <a:p>
            <a:pPr algn="ctr"/>
            <a:r>
              <a:rPr lang="en-US" sz="3200" b="1" dirty="0"/>
              <a:t>Agenda</a:t>
            </a:r>
          </a:p>
        </p:txBody>
      </p:sp>
      <p:sp>
        <p:nvSpPr>
          <p:cNvPr id="3" name="Text Placeholder 2">
            <a:extLst>
              <a:ext uri="{FF2B5EF4-FFF2-40B4-BE49-F238E27FC236}">
                <a16:creationId xmlns:a16="http://schemas.microsoft.com/office/drawing/2014/main" id="{8C6B2D2A-FF15-4483-AF0A-ECCACACC0FEB}"/>
              </a:ext>
            </a:extLst>
          </p:cNvPr>
          <p:cNvSpPr>
            <a:spLocks noGrp="1"/>
          </p:cNvSpPr>
          <p:nvPr>
            <p:ph type="body" idx="1"/>
          </p:nvPr>
        </p:nvSpPr>
        <p:spPr>
          <a:xfrm>
            <a:off x="311700" y="682752"/>
            <a:ext cx="8520600" cy="4460748"/>
          </a:xfrm>
        </p:spPr>
        <p:txBody>
          <a:bodyPr/>
          <a:lstStyle/>
          <a:p>
            <a:pPr marL="0" indent="0">
              <a:lnSpc>
                <a:spcPct val="100000"/>
              </a:lnSpc>
              <a:spcBef>
                <a:spcPts val="1155"/>
              </a:spcBef>
              <a:buNone/>
            </a:pPr>
            <a:r>
              <a:rPr lang="en-US" spc="-5" dirty="0">
                <a:solidFill>
                  <a:srgbClr val="2E5395"/>
                </a:solidFill>
                <a:latin typeface="Arial Black"/>
                <a:cs typeface="Arial Black"/>
              </a:rPr>
              <a:t>PROBLEM</a:t>
            </a:r>
            <a:r>
              <a:rPr lang="en-US" dirty="0">
                <a:solidFill>
                  <a:srgbClr val="2E5395"/>
                </a:solidFill>
                <a:latin typeface="Arial Black"/>
                <a:cs typeface="Arial Black"/>
              </a:rPr>
              <a:t> </a:t>
            </a:r>
            <a:r>
              <a:rPr lang="en-US" spc="-5" dirty="0">
                <a:solidFill>
                  <a:srgbClr val="2E5395"/>
                </a:solidFill>
                <a:latin typeface="Arial Black"/>
                <a:cs typeface="Arial Black"/>
              </a:rPr>
              <a:t>DESCRIPTION:</a:t>
            </a:r>
            <a:endParaRPr lang="en-US" dirty="0">
              <a:latin typeface="Arial Black"/>
              <a:cs typeface="Arial Black"/>
            </a:endParaRPr>
          </a:p>
          <a:p>
            <a:pPr marL="0" marR="5080" indent="0">
              <a:lnSpc>
                <a:spcPct val="100000"/>
              </a:lnSpc>
              <a:spcBef>
                <a:spcPts val="1145"/>
              </a:spcBef>
              <a:buNone/>
            </a:pPr>
            <a:r>
              <a:rPr lang="en-US" sz="1600" spc="-5" dirty="0">
                <a:solidFill>
                  <a:srgbClr val="3E3E3E"/>
                </a:solidFill>
              </a:rPr>
              <a:t>Currently, Rental bikes are introduced in many urban cities </a:t>
            </a:r>
            <a:r>
              <a:rPr lang="en-US" sz="1600" dirty="0">
                <a:solidFill>
                  <a:srgbClr val="3E3E3E"/>
                </a:solidFill>
              </a:rPr>
              <a:t>for the </a:t>
            </a:r>
            <a:r>
              <a:rPr lang="en-US" sz="1600" spc="-5" dirty="0">
                <a:solidFill>
                  <a:srgbClr val="3E3E3E"/>
                </a:solidFill>
              </a:rPr>
              <a:t>enhancement of mobility </a:t>
            </a:r>
            <a:r>
              <a:rPr lang="en-US" sz="1600" dirty="0">
                <a:solidFill>
                  <a:srgbClr val="3E3E3E"/>
                </a:solidFill>
              </a:rPr>
              <a:t>comfort. It </a:t>
            </a:r>
            <a:r>
              <a:rPr lang="en-US" sz="1600" spc="-5" dirty="0">
                <a:solidFill>
                  <a:srgbClr val="3E3E3E"/>
                </a:solidFill>
              </a:rPr>
              <a:t>is important </a:t>
            </a:r>
            <a:r>
              <a:rPr lang="en-US" sz="1600" dirty="0">
                <a:solidFill>
                  <a:srgbClr val="3E3E3E"/>
                </a:solidFill>
              </a:rPr>
              <a:t>to </a:t>
            </a:r>
            <a:r>
              <a:rPr lang="en-US" sz="1600" spc="-5" dirty="0">
                <a:solidFill>
                  <a:srgbClr val="3E3E3E"/>
                </a:solidFill>
              </a:rPr>
              <a:t>make </a:t>
            </a:r>
            <a:r>
              <a:rPr lang="en-US" sz="1600" dirty="0">
                <a:solidFill>
                  <a:srgbClr val="3E3E3E"/>
                </a:solidFill>
              </a:rPr>
              <a:t>the </a:t>
            </a:r>
            <a:r>
              <a:rPr lang="en-US" sz="1600" spc="-5" dirty="0">
                <a:solidFill>
                  <a:srgbClr val="3E3E3E"/>
                </a:solidFill>
              </a:rPr>
              <a:t>rental bike available and accessible </a:t>
            </a:r>
            <a:r>
              <a:rPr lang="en-US" sz="1600" dirty="0">
                <a:solidFill>
                  <a:srgbClr val="3E3E3E"/>
                </a:solidFill>
              </a:rPr>
              <a:t>to the </a:t>
            </a:r>
            <a:r>
              <a:rPr lang="en-US" sz="1600" spc="-5" dirty="0">
                <a:solidFill>
                  <a:srgbClr val="3E3E3E"/>
                </a:solidFill>
              </a:rPr>
              <a:t>public </a:t>
            </a:r>
            <a:r>
              <a:rPr lang="en-US" sz="1600" dirty="0">
                <a:solidFill>
                  <a:srgbClr val="3E3E3E"/>
                </a:solidFill>
              </a:rPr>
              <a:t>at the </a:t>
            </a:r>
            <a:r>
              <a:rPr lang="en-US" sz="1600" spc="-5" dirty="0">
                <a:solidFill>
                  <a:srgbClr val="3E3E3E"/>
                </a:solidFill>
              </a:rPr>
              <a:t>right </a:t>
            </a:r>
            <a:r>
              <a:rPr lang="en-US" sz="1600" dirty="0">
                <a:solidFill>
                  <a:srgbClr val="3E3E3E"/>
                </a:solidFill>
              </a:rPr>
              <a:t>time as it </a:t>
            </a:r>
            <a:r>
              <a:rPr lang="en-US" sz="1600" spc="-5" dirty="0">
                <a:solidFill>
                  <a:srgbClr val="3E3E3E"/>
                </a:solidFill>
              </a:rPr>
              <a:t>lessens </a:t>
            </a:r>
            <a:r>
              <a:rPr lang="en-US" sz="1600" dirty="0">
                <a:solidFill>
                  <a:srgbClr val="3E3E3E"/>
                </a:solidFill>
              </a:rPr>
              <a:t>the </a:t>
            </a:r>
            <a:r>
              <a:rPr lang="en-US" sz="1600" spc="-5" dirty="0">
                <a:solidFill>
                  <a:srgbClr val="3E3E3E"/>
                </a:solidFill>
              </a:rPr>
              <a:t>waiting </a:t>
            </a:r>
            <a:r>
              <a:rPr lang="en-US" sz="1600" dirty="0">
                <a:solidFill>
                  <a:srgbClr val="3E3E3E"/>
                </a:solidFill>
              </a:rPr>
              <a:t>time. </a:t>
            </a:r>
            <a:r>
              <a:rPr lang="en-US" sz="1600" spc="-5" dirty="0">
                <a:solidFill>
                  <a:srgbClr val="3E3E3E"/>
                </a:solidFill>
              </a:rPr>
              <a:t>Eventually, providing </a:t>
            </a:r>
            <a:r>
              <a:rPr lang="en-US" sz="1600" dirty="0">
                <a:solidFill>
                  <a:srgbClr val="3E3E3E"/>
                </a:solidFill>
              </a:rPr>
              <a:t>the </a:t>
            </a:r>
            <a:r>
              <a:rPr lang="en-US" sz="1600" spc="-5" dirty="0">
                <a:solidFill>
                  <a:srgbClr val="3E3E3E"/>
                </a:solidFill>
              </a:rPr>
              <a:t>city with a stable supply </a:t>
            </a:r>
            <a:r>
              <a:rPr lang="en-US" sz="1600" dirty="0">
                <a:solidFill>
                  <a:srgbClr val="3E3E3E"/>
                </a:solidFill>
              </a:rPr>
              <a:t>of </a:t>
            </a:r>
            <a:r>
              <a:rPr lang="en-US" sz="1600" spc="-5" dirty="0">
                <a:solidFill>
                  <a:srgbClr val="3E3E3E"/>
                </a:solidFill>
              </a:rPr>
              <a:t>rental bikes becomes a </a:t>
            </a:r>
            <a:r>
              <a:rPr lang="en-US" sz="1600" dirty="0">
                <a:solidFill>
                  <a:srgbClr val="3E3E3E"/>
                </a:solidFill>
              </a:rPr>
              <a:t>major </a:t>
            </a:r>
            <a:r>
              <a:rPr lang="en-US" sz="1600" spc="-5" dirty="0">
                <a:solidFill>
                  <a:srgbClr val="3E3E3E"/>
                </a:solidFill>
              </a:rPr>
              <a:t>concern. The crucial </a:t>
            </a:r>
            <a:r>
              <a:rPr lang="en-US" sz="1600" dirty="0">
                <a:solidFill>
                  <a:srgbClr val="3E3E3E"/>
                </a:solidFill>
              </a:rPr>
              <a:t>part </a:t>
            </a:r>
            <a:r>
              <a:rPr lang="en-US" sz="1600" spc="-10" dirty="0">
                <a:solidFill>
                  <a:srgbClr val="3E3E3E"/>
                </a:solidFill>
              </a:rPr>
              <a:t>is </a:t>
            </a:r>
            <a:r>
              <a:rPr lang="en-US" sz="1600" dirty="0">
                <a:solidFill>
                  <a:srgbClr val="3E3E3E"/>
                </a:solidFill>
              </a:rPr>
              <a:t>the </a:t>
            </a:r>
            <a:r>
              <a:rPr lang="en-US" sz="1600" spc="-5" dirty="0">
                <a:solidFill>
                  <a:srgbClr val="3E3E3E"/>
                </a:solidFill>
              </a:rPr>
              <a:t>prediction </a:t>
            </a:r>
            <a:r>
              <a:rPr lang="en-US" sz="1600" dirty="0">
                <a:solidFill>
                  <a:srgbClr val="3E3E3E"/>
                </a:solidFill>
              </a:rPr>
              <a:t>of the </a:t>
            </a:r>
            <a:r>
              <a:rPr lang="en-US" sz="1600" spc="-5" dirty="0">
                <a:solidFill>
                  <a:srgbClr val="3E3E3E"/>
                </a:solidFill>
              </a:rPr>
              <a:t>bike count required </a:t>
            </a:r>
            <a:r>
              <a:rPr lang="en-US" sz="1600" dirty="0">
                <a:solidFill>
                  <a:srgbClr val="3E3E3E"/>
                </a:solidFill>
              </a:rPr>
              <a:t>at </a:t>
            </a:r>
            <a:r>
              <a:rPr lang="en-US" sz="1600" spc="-5" dirty="0">
                <a:solidFill>
                  <a:srgbClr val="3E3E3E"/>
                </a:solidFill>
              </a:rPr>
              <a:t>each hour </a:t>
            </a:r>
            <a:r>
              <a:rPr lang="en-US" sz="1600" dirty="0">
                <a:solidFill>
                  <a:srgbClr val="3E3E3E"/>
                </a:solidFill>
              </a:rPr>
              <a:t>for the </a:t>
            </a:r>
            <a:r>
              <a:rPr lang="en-US" sz="1600" spc="-5" dirty="0">
                <a:solidFill>
                  <a:srgbClr val="3E3E3E"/>
                </a:solidFill>
              </a:rPr>
              <a:t>stable supply </a:t>
            </a:r>
            <a:r>
              <a:rPr lang="en-US" sz="1600" dirty="0">
                <a:solidFill>
                  <a:srgbClr val="3E3E3E"/>
                </a:solidFill>
              </a:rPr>
              <a:t>of </a:t>
            </a:r>
            <a:r>
              <a:rPr lang="en-US" sz="1600" spc="-5" dirty="0">
                <a:solidFill>
                  <a:srgbClr val="3E3E3E"/>
                </a:solidFill>
              </a:rPr>
              <a:t>rental</a:t>
            </a:r>
            <a:r>
              <a:rPr lang="en-US" sz="1600" spc="85" dirty="0">
                <a:solidFill>
                  <a:srgbClr val="3E3E3E"/>
                </a:solidFill>
              </a:rPr>
              <a:t> </a:t>
            </a:r>
            <a:r>
              <a:rPr lang="en-US" sz="1600" spc="-5" dirty="0">
                <a:solidFill>
                  <a:srgbClr val="3E3E3E"/>
                </a:solidFill>
              </a:rPr>
              <a:t>bikes.</a:t>
            </a:r>
          </a:p>
          <a:p>
            <a:pPr marL="0" marR="5080" indent="0">
              <a:lnSpc>
                <a:spcPct val="100000"/>
              </a:lnSpc>
              <a:spcBef>
                <a:spcPts val="1145"/>
              </a:spcBef>
              <a:buNone/>
            </a:pPr>
            <a:r>
              <a:rPr lang="en-US" sz="1600" dirty="0">
                <a:solidFill>
                  <a:schemeClr val="accent2"/>
                </a:solidFill>
              </a:rPr>
              <a:t>Bike sharing programs can become more successful if the limitation can be overcome, such limitations are :</a:t>
            </a:r>
          </a:p>
          <a:p>
            <a:pPr marL="285750" marR="5080" indent="-285750">
              <a:lnSpc>
                <a:spcPct val="100000"/>
              </a:lnSpc>
              <a:spcBef>
                <a:spcPts val="1145"/>
              </a:spcBef>
              <a:buClr>
                <a:schemeClr val="accent2"/>
              </a:buClr>
            </a:pPr>
            <a:r>
              <a:rPr lang="en-US" sz="1600" dirty="0">
                <a:solidFill>
                  <a:schemeClr val="accent2"/>
                </a:solidFill>
              </a:rPr>
              <a:t>Stable supply of bikes.</a:t>
            </a:r>
          </a:p>
          <a:p>
            <a:pPr marL="285750" marR="5080" indent="-285750">
              <a:lnSpc>
                <a:spcPct val="100000"/>
              </a:lnSpc>
              <a:spcBef>
                <a:spcPts val="1145"/>
              </a:spcBef>
              <a:buClr>
                <a:schemeClr val="accent2"/>
              </a:buClr>
            </a:pPr>
            <a:r>
              <a:rPr lang="en-US" sz="1600" dirty="0">
                <a:solidFill>
                  <a:schemeClr val="accent2"/>
                </a:solidFill>
              </a:rPr>
              <a:t>Finding factors affecting shortage of bikes and time delay in availing bike. </a:t>
            </a:r>
          </a:p>
          <a:p>
            <a:pPr marL="285750" marR="5080" indent="-285750">
              <a:lnSpc>
                <a:spcPct val="100000"/>
              </a:lnSpc>
              <a:spcBef>
                <a:spcPts val="1145"/>
              </a:spcBef>
              <a:buClr>
                <a:schemeClr val="accent2"/>
              </a:buClr>
            </a:pPr>
            <a:r>
              <a:rPr lang="en-US" sz="1600" dirty="0">
                <a:solidFill>
                  <a:schemeClr val="accent2"/>
                </a:solidFill>
              </a:rPr>
              <a:t>Maximizing the bike availability &amp; Minimizing the waiting period.</a:t>
            </a:r>
          </a:p>
        </p:txBody>
      </p:sp>
    </p:spTree>
    <p:extLst>
      <p:ext uri="{BB962C8B-B14F-4D97-AF65-F5344CB8AC3E}">
        <p14:creationId xmlns:p14="http://schemas.microsoft.com/office/powerpoint/2010/main" val="280412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EB19B-816B-4DD8-9796-BD5037140706}"/>
              </a:ext>
            </a:extLst>
          </p:cNvPr>
          <p:cNvSpPr>
            <a:spLocks noGrp="1"/>
          </p:cNvSpPr>
          <p:nvPr>
            <p:ph type="title"/>
          </p:nvPr>
        </p:nvSpPr>
        <p:spPr>
          <a:xfrm>
            <a:off x="311700" y="0"/>
            <a:ext cx="8520600" cy="585036"/>
          </a:xfrm>
        </p:spPr>
        <p:txBody>
          <a:bodyPr/>
          <a:lstStyle/>
          <a:p>
            <a:pPr algn="ctr"/>
            <a:r>
              <a:rPr lang="en-US" sz="3200" b="1" dirty="0"/>
              <a:t>Data Summary</a:t>
            </a:r>
          </a:p>
        </p:txBody>
      </p:sp>
      <p:pic>
        <p:nvPicPr>
          <p:cNvPr id="4" name="Picture 3">
            <a:extLst>
              <a:ext uri="{FF2B5EF4-FFF2-40B4-BE49-F238E27FC236}">
                <a16:creationId xmlns:a16="http://schemas.microsoft.com/office/drawing/2014/main" id="{C0446ED4-5DA3-4319-B1C1-B2952365E0D5}"/>
              </a:ext>
            </a:extLst>
          </p:cNvPr>
          <p:cNvPicPr>
            <a:picLocks noChangeAspect="1"/>
          </p:cNvPicPr>
          <p:nvPr/>
        </p:nvPicPr>
        <p:blipFill>
          <a:blip r:embed="rId2"/>
          <a:stretch>
            <a:fillRect/>
          </a:stretch>
        </p:blipFill>
        <p:spPr>
          <a:xfrm>
            <a:off x="311700" y="743712"/>
            <a:ext cx="8520600" cy="1721557"/>
          </a:xfrm>
          <a:prstGeom prst="rect">
            <a:avLst/>
          </a:prstGeom>
        </p:spPr>
      </p:pic>
      <p:sp>
        <p:nvSpPr>
          <p:cNvPr id="3" name="Text Placeholder 2">
            <a:extLst>
              <a:ext uri="{FF2B5EF4-FFF2-40B4-BE49-F238E27FC236}">
                <a16:creationId xmlns:a16="http://schemas.microsoft.com/office/drawing/2014/main" id="{79693A7B-B64C-4278-9CF3-F6E3559CA1F8}"/>
              </a:ext>
            </a:extLst>
          </p:cNvPr>
          <p:cNvSpPr>
            <a:spLocks noGrp="1"/>
          </p:cNvSpPr>
          <p:nvPr>
            <p:ph type="body" idx="1"/>
          </p:nvPr>
        </p:nvSpPr>
        <p:spPr>
          <a:xfrm>
            <a:off x="311700" y="2465269"/>
            <a:ext cx="8520600" cy="2233205"/>
          </a:xfrm>
        </p:spPr>
        <p:txBody>
          <a:bodyPr/>
          <a:lstStyle/>
          <a:p>
            <a:pPr marL="355600">
              <a:lnSpc>
                <a:spcPct val="100000"/>
              </a:lnSpc>
              <a:spcBef>
                <a:spcPts val="820"/>
              </a:spcBef>
              <a:buClr>
                <a:schemeClr val="accent2"/>
              </a:buClr>
              <a:buFont typeface="Arial" panose="020B0604020202020204" pitchFamily="34" charset="0"/>
              <a:buChar char="•"/>
              <a:tabLst>
                <a:tab pos="354965" algn="l"/>
                <a:tab pos="355600" algn="l"/>
              </a:tabLst>
            </a:pPr>
            <a:r>
              <a:rPr lang="en-US" sz="1600" spc="-5" dirty="0">
                <a:solidFill>
                  <a:schemeClr val="accent2"/>
                </a:solidFill>
                <a:latin typeface="Arial" panose="020B0604020202020204" pitchFamily="34" charset="0"/>
                <a:cs typeface="Arial" panose="020B0604020202020204" pitchFamily="34" charset="0"/>
              </a:rPr>
              <a:t>This Dataset </a:t>
            </a:r>
            <a:r>
              <a:rPr lang="en-US" sz="1600" dirty="0">
                <a:solidFill>
                  <a:schemeClr val="accent2"/>
                </a:solidFill>
                <a:latin typeface="Arial" panose="020B0604020202020204" pitchFamily="34" charset="0"/>
                <a:cs typeface="Arial" panose="020B0604020202020204" pitchFamily="34" charset="0"/>
              </a:rPr>
              <a:t>contains </a:t>
            </a:r>
            <a:r>
              <a:rPr lang="en-US" sz="1600" spc="-5" dirty="0">
                <a:solidFill>
                  <a:schemeClr val="accent2"/>
                </a:solidFill>
                <a:latin typeface="Arial" panose="020B0604020202020204" pitchFamily="34" charset="0"/>
                <a:cs typeface="Arial" panose="020B0604020202020204" pitchFamily="34" charset="0"/>
              </a:rPr>
              <a:t>8760 </a:t>
            </a:r>
            <a:r>
              <a:rPr lang="en-US" sz="1600" dirty="0">
                <a:solidFill>
                  <a:schemeClr val="accent2"/>
                </a:solidFill>
                <a:latin typeface="Arial" panose="020B0604020202020204" pitchFamily="34" charset="0"/>
                <a:cs typeface="Arial" panose="020B0604020202020204" pitchFamily="34" charset="0"/>
              </a:rPr>
              <a:t>rows and 14</a:t>
            </a:r>
            <a:r>
              <a:rPr lang="en-US" sz="1600" spc="-80" dirty="0">
                <a:solidFill>
                  <a:schemeClr val="accent2"/>
                </a:solidFill>
                <a:latin typeface="Arial" panose="020B0604020202020204" pitchFamily="34" charset="0"/>
                <a:cs typeface="Arial" panose="020B0604020202020204" pitchFamily="34" charset="0"/>
              </a:rPr>
              <a:t> </a:t>
            </a:r>
            <a:r>
              <a:rPr lang="en-US" sz="1600" dirty="0">
                <a:solidFill>
                  <a:schemeClr val="accent2"/>
                </a:solidFill>
                <a:latin typeface="Arial" panose="020B0604020202020204" pitchFamily="34" charset="0"/>
                <a:cs typeface="Arial" panose="020B0604020202020204" pitchFamily="34" charset="0"/>
              </a:rPr>
              <a:t>columns.</a:t>
            </a:r>
          </a:p>
          <a:p>
            <a:pPr marL="355600">
              <a:lnSpc>
                <a:spcPct val="100000"/>
              </a:lnSpc>
              <a:spcBef>
                <a:spcPts val="720"/>
              </a:spcBef>
              <a:buClr>
                <a:schemeClr val="accent2"/>
              </a:buClr>
              <a:buFont typeface="Arial" panose="020B0604020202020204" pitchFamily="34" charset="0"/>
              <a:buChar char="•"/>
              <a:tabLst>
                <a:tab pos="354965" algn="l"/>
                <a:tab pos="355600" algn="l"/>
              </a:tabLst>
            </a:pPr>
            <a:r>
              <a:rPr lang="en-US" sz="1600" spc="-5" dirty="0">
                <a:solidFill>
                  <a:schemeClr val="accent2"/>
                </a:solidFill>
                <a:latin typeface="Arial" panose="020B0604020202020204" pitchFamily="34" charset="0"/>
                <a:cs typeface="Arial" panose="020B0604020202020204" pitchFamily="34" charset="0"/>
              </a:rPr>
              <a:t>Three </a:t>
            </a:r>
            <a:r>
              <a:rPr lang="en-US" sz="1600" dirty="0">
                <a:solidFill>
                  <a:schemeClr val="accent2"/>
                </a:solidFill>
                <a:latin typeface="Arial" panose="020B0604020202020204" pitchFamily="34" charset="0"/>
                <a:cs typeface="Arial" panose="020B0604020202020204" pitchFamily="34" charset="0"/>
              </a:rPr>
              <a:t>categorical </a:t>
            </a:r>
            <a:r>
              <a:rPr lang="en-US" sz="1600" spc="-5" dirty="0">
                <a:solidFill>
                  <a:schemeClr val="accent2"/>
                </a:solidFill>
                <a:latin typeface="Arial" panose="020B0604020202020204" pitchFamily="34" charset="0"/>
                <a:cs typeface="Arial" panose="020B0604020202020204" pitchFamily="34" charset="0"/>
              </a:rPr>
              <a:t>features </a:t>
            </a:r>
            <a:r>
              <a:rPr lang="en-US" sz="1600" dirty="0">
                <a:solidFill>
                  <a:schemeClr val="accent2"/>
                </a:solidFill>
                <a:latin typeface="Arial" panose="020B0604020202020204" pitchFamily="34" charset="0"/>
                <a:cs typeface="Arial" panose="020B0604020202020204" pitchFamily="34" charset="0"/>
              </a:rPr>
              <a:t>‘Seasons’, ‘Holiday’, &amp; </a:t>
            </a:r>
            <a:r>
              <a:rPr lang="en-US" sz="1600" spc="-5" dirty="0">
                <a:solidFill>
                  <a:schemeClr val="accent2"/>
                </a:solidFill>
                <a:latin typeface="Arial" panose="020B0604020202020204" pitchFamily="34" charset="0"/>
                <a:cs typeface="Arial" panose="020B0604020202020204" pitchFamily="34" charset="0"/>
              </a:rPr>
              <a:t>‘Functioning</a:t>
            </a:r>
            <a:r>
              <a:rPr lang="en-US" sz="1600" spc="-65" dirty="0">
                <a:solidFill>
                  <a:schemeClr val="accent2"/>
                </a:solidFill>
                <a:latin typeface="Arial" panose="020B0604020202020204" pitchFamily="34" charset="0"/>
                <a:cs typeface="Arial" panose="020B0604020202020204" pitchFamily="34" charset="0"/>
              </a:rPr>
              <a:t> </a:t>
            </a:r>
            <a:r>
              <a:rPr lang="en-US" sz="1600" spc="-5" dirty="0">
                <a:solidFill>
                  <a:schemeClr val="accent2"/>
                </a:solidFill>
                <a:latin typeface="Arial" panose="020B0604020202020204" pitchFamily="34" charset="0"/>
                <a:cs typeface="Arial" panose="020B0604020202020204" pitchFamily="34" charset="0"/>
              </a:rPr>
              <a:t>Day’.</a:t>
            </a:r>
            <a:endParaRPr lang="en-US" sz="1600" dirty="0">
              <a:solidFill>
                <a:schemeClr val="accent2"/>
              </a:solidFill>
              <a:latin typeface="Arial" panose="020B0604020202020204" pitchFamily="34" charset="0"/>
              <a:cs typeface="Arial" panose="020B0604020202020204" pitchFamily="34" charset="0"/>
            </a:endParaRPr>
          </a:p>
          <a:p>
            <a:pPr marL="355600">
              <a:lnSpc>
                <a:spcPct val="100000"/>
              </a:lnSpc>
              <a:spcBef>
                <a:spcPts val="705"/>
              </a:spcBef>
              <a:buClr>
                <a:schemeClr val="accent2"/>
              </a:buClr>
              <a:buFont typeface="Arial" panose="020B0604020202020204" pitchFamily="34" charset="0"/>
              <a:buChar char="•"/>
              <a:tabLst>
                <a:tab pos="354965" algn="l"/>
                <a:tab pos="355600" algn="l"/>
              </a:tabLst>
            </a:pPr>
            <a:r>
              <a:rPr lang="en-US" sz="1600" spc="-5" dirty="0">
                <a:solidFill>
                  <a:schemeClr val="accent2"/>
                </a:solidFill>
                <a:latin typeface="Arial" panose="020B0604020202020204" pitchFamily="34" charset="0"/>
                <a:cs typeface="Arial" panose="020B0604020202020204" pitchFamily="34" charset="0"/>
              </a:rPr>
              <a:t>One Datetime </a:t>
            </a:r>
            <a:r>
              <a:rPr lang="en-US" sz="1600" dirty="0">
                <a:solidFill>
                  <a:schemeClr val="accent2"/>
                </a:solidFill>
                <a:latin typeface="Arial" panose="020B0604020202020204" pitchFamily="34" charset="0"/>
                <a:cs typeface="Arial" panose="020B0604020202020204" pitchFamily="34" charset="0"/>
              </a:rPr>
              <a:t>column</a:t>
            </a:r>
            <a:r>
              <a:rPr lang="en-US" sz="1600" spc="-35" dirty="0">
                <a:solidFill>
                  <a:schemeClr val="accent2"/>
                </a:solidFill>
                <a:latin typeface="Arial" panose="020B0604020202020204" pitchFamily="34" charset="0"/>
                <a:cs typeface="Arial" panose="020B0604020202020204" pitchFamily="34" charset="0"/>
              </a:rPr>
              <a:t> </a:t>
            </a:r>
            <a:r>
              <a:rPr lang="en-US" sz="1600" dirty="0">
                <a:solidFill>
                  <a:schemeClr val="accent2"/>
                </a:solidFill>
                <a:latin typeface="Arial" panose="020B0604020202020204" pitchFamily="34" charset="0"/>
                <a:cs typeface="Arial" panose="020B0604020202020204" pitchFamily="34" charset="0"/>
              </a:rPr>
              <a:t>‘Date’.</a:t>
            </a:r>
          </a:p>
          <a:p>
            <a:pPr marL="355600" marR="5080">
              <a:lnSpc>
                <a:spcPct val="100000"/>
              </a:lnSpc>
              <a:spcBef>
                <a:spcPts val="1040"/>
              </a:spcBef>
              <a:buClr>
                <a:schemeClr val="accent2"/>
              </a:buClr>
              <a:buFont typeface="Arial" panose="020B0604020202020204" pitchFamily="34" charset="0"/>
              <a:buChar char="•"/>
              <a:tabLst>
                <a:tab pos="354965" algn="l"/>
                <a:tab pos="355600" algn="l"/>
              </a:tabLst>
            </a:pPr>
            <a:r>
              <a:rPr lang="en-US" sz="1600" dirty="0">
                <a:solidFill>
                  <a:schemeClr val="accent2"/>
                </a:solidFill>
                <a:latin typeface="Arial" panose="020B0604020202020204" pitchFamily="34" charset="0"/>
                <a:cs typeface="Arial" panose="020B0604020202020204" pitchFamily="34" charset="0"/>
              </a:rPr>
              <a:t>We </a:t>
            </a:r>
            <a:r>
              <a:rPr lang="en-US" sz="1600" spc="-5" dirty="0">
                <a:solidFill>
                  <a:schemeClr val="accent2"/>
                </a:solidFill>
                <a:latin typeface="Arial" panose="020B0604020202020204" pitchFamily="34" charset="0"/>
                <a:cs typeface="Arial" panose="020B0604020202020204" pitchFamily="34" charset="0"/>
              </a:rPr>
              <a:t>have some numerical </a:t>
            </a:r>
            <a:r>
              <a:rPr lang="en-US" sz="1600" dirty="0">
                <a:solidFill>
                  <a:schemeClr val="accent2"/>
                </a:solidFill>
                <a:latin typeface="Arial" panose="020B0604020202020204" pitchFamily="34" charset="0"/>
                <a:cs typeface="Arial" panose="020B0604020202020204" pitchFamily="34" charset="0"/>
              </a:rPr>
              <a:t>type variables </a:t>
            </a:r>
            <a:r>
              <a:rPr lang="en-US" sz="1600" spc="-5" dirty="0">
                <a:solidFill>
                  <a:schemeClr val="accent2"/>
                </a:solidFill>
                <a:latin typeface="Arial" panose="020B0604020202020204" pitchFamily="34" charset="0"/>
                <a:cs typeface="Arial" panose="020B0604020202020204" pitchFamily="34" charset="0"/>
              </a:rPr>
              <a:t>such </a:t>
            </a:r>
            <a:r>
              <a:rPr lang="en-US" sz="1600" dirty="0">
                <a:solidFill>
                  <a:schemeClr val="accent2"/>
                </a:solidFill>
                <a:latin typeface="Arial" panose="020B0604020202020204" pitchFamily="34" charset="0"/>
                <a:cs typeface="Arial" panose="020B0604020202020204" pitchFamily="34" charset="0"/>
              </a:rPr>
              <a:t>as temperature, </a:t>
            </a:r>
            <a:r>
              <a:rPr lang="en-US" sz="1600" spc="-5" dirty="0">
                <a:solidFill>
                  <a:schemeClr val="accent2"/>
                </a:solidFill>
                <a:latin typeface="Arial" panose="020B0604020202020204" pitchFamily="34" charset="0"/>
                <a:cs typeface="Arial" panose="020B0604020202020204" pitchFamily="34" charset="0"/>
              </a:rPr>
              <a:t>humidity, </a:t>
            </a:r>
            <a:r>
              <a:rPr lang="en-US" sz="1600" dirty="0">
                <a:solidFill>
                  <a:schemeClr val="accent2"/>
                </a:solidFill>
                <a:latin typeface="Arial" panose="020B0604020202020204" pitchFamily="34" charset="0"/>
                <a:cs typeface="Arial" panose="020B0604020202020204" pitchFamily="34" charset="0"/>
              </a:rPr>
              <a:t>wind,  </a:t>
            </a:r>
            <a:r>
              <a:rPr lang="en-US" sz="1600" spc="-5" dirty="0">
                <a:solidFill>
                  <a:schemeClr val="accent2"/>
                </a:solidFill>
                <a:latin typeface="Arial" panose="020B0604020202020204" pitchFamily="34" charset="0"/>
                <a:cs typeface="Arial" panose="020B0604020202020204" pitchFamily="34" charset="0"/>
              </a:rPr>
              <a:t>visibility, dew point </a:t>
            </a:r>
            <a:r>
              <a:rPr lang="en-US" sz="1600" dirty="0">
                <a:solidFill>
                  <a:schemeClr val="accent2"/>
                </a:solidFill>
                <a:latin typeface="Arial" panose="020B0604020202020204" pitchFamily="34" charset="0"/>
                <a:cs typeface="Arial" panose="020B0604020202020204" pitchFamily="34" charset="0"/>
              </a:rPr>
              <a:t>temp, </a:t>
            </a:r>
            <a:r>
              <a:rPr lang="en-US" sz="1600" spc="-5" dirty="0">
                <a:solidFill>
                  <a:schemeClr val="accent2"/>
                </a:solidFill>
                <a:latin typeface="Arial" panose="020B0604020202020204" pitchFamily="34" charset="0"/>
                <a:cs typeface="Arial" panose="020B0604020202020204" pitchFamily="34" charset="0"/>
              </a:rPr>
              <a:t>solar </a:t>
            </a:r>
            <a:r>
              <a:rPr lang="en-US" sz="1600" dirty="0">
                <a:solidFill>
                  <a:schemeClr val="accent2"/>
                </a:solidFill>
                <a:latin typeface="Arial" panose="020B0604020202020204" pitchFamily="34" charset="0"/>
                <a:cs typeface="Arial" panose="020B0604020202020204" pitchFamily="34" charset="0"/>
              </a:rPr>
              <a:t>radiation, rainfall, and </a:t>
            </a:r>
            <a:r>
              <a:rPr lang="en-US" sz="1600" spc="-5" dirty="0">
                <a:solidFill>
                  <a:schemeClr val="accent2"/>
                </a:solidFill>
                <a:latin typeface="Arial" panose="020B0604020202020204" pitchFamily="34" charset="0"/>
                <a:cs typeface="Arial" panose="020B0604020202020204" pitchFamily="34" charset="0"/>
              </a:rPr>
              <a:t>snowfall </a:t>
            </a:r>
            <a:r>
              <a:rPr lang="en-US" sz="1600" dirty="0">
                <a:solidFill>
                  <a:schemeClr val="accent2"/>
                </a:solidFill>
                <a:latin typeface="Arial" panose="020B0604020202020204" pitchFamily="34" charset="0"/>
                <a:cs typeface="Arial" panose="020B0604020202020204" pitchFamily="34" charset="0"/>
              </a:rPr>
              <a:t>which </a:t>
            </a:r>
            <a:r>
              <a:rPr lang="en-US" sz="1600" spc="-5" dirty="0">
                <a:solidFill>
                  <a:schemeClr val="accent2"/>
                </a:solidFill>
                <a:latin typeface="Arial" panose="020B0604020202020204" pitchFamily="34" charset="0"/>
                <a:cs typeface="Arial" panose="020B0604020202020204" pitchFamily="34" charset="0"/>
              </a:rPr>
              <a:t>show </a:t>
            </a:r>
            <a:r>
              <a:rPr lang="en-US" sz="1600" dirty="0">
                <a:solidFill>
                  <a:schemeClr val="accent2"/>
                </a:solidFill>
                <a:latin typeface="Arial" panose="020B0604020202020204" pitchFamily="34" charset="0"/>
                <a:cs typeface="Arial" panose="020B0604020202020204" pitchFamily="34" charset="0"/>
              </a:rPr>
              <a:t>the environmental </a:t>
            </a:r>
            <a:r>
              <a:rPr lang="en-US" sz="1600" spc="-5" dirty="0">
                <a:solidFill>
                  <a:schemeClr val="accent2"/>
                </a:solidFill>
                <a:latin typeface="Arial" panose="020B0604020202020204" pitchFamily="34" charset="0"/>
                <a:cs typeface="Arial" panose="020B0604020202020204" pitchFamily="34" charset="0"/>
              </a:rPr>
              <a:t>conditions for </a:t>
            </a:r>
            <a:r>
              <a:rPr lang="en-US" sz="1600" dirty="0">
                <a:solidFill>
                  <a:schemeClr val="accent2"/>
                </a:solidFill>
                <a:latin typeface="Arial" panose="020B0604020202020204" pitchFamily="34" charset="0"/>
                <a:cs typeface="Arial" panose="020B0604020202020204" pitchFamily="34" charset="0"/>
              </a:rPr>
              <a:t>that </a:t>
            </a:r>
            <a:r>
              <a:rPr lang="en-US" sz="1600" spc="-5" dirty="0">
                <a:solidFill>
                  <a:schemeClr val="accent2"/>
                </a:solidFill>
                <a:latin typeface="Arial" panose="020B0604020202020204" pitchFamily="34" charset="0"/>
                <a:cs typeface="Arial" panose="020B0604020202020204" pitchFamily="34" charset="0"/>
              </a:rPr>
              <a:t>particular hour </a:t>
            </a:r>
            <a:r>
              <a:rPr lang="en-US" sz="1600" spc="-10" dirty="0">
                <a:solidFill>
                  <a:schemeClr val="accent2"/>
                </a:solidFill>
                <a:latin typeface="Arial" panose="020B0604020202020204" pitchFamily="34" charset="0"/>
                <a:cs typeface="Arial" panose="020B0604020202020204" pitchFamily="34" charset="0"/>
              </a:rPr>
              <a:t>of </a:t>
            </a:r>
            <a:r>
              <a:rPr lang="en-US" sz="1600" dirty="0">
                <a:solidFill>
                  <a:schemeClr val="accent2"/>
                </a:solidFill>
                <a:latin typeface="Arial" panose="020B0604020202020204" pitchFamily="34" charset="0"/>
                <a:cs typeface="Arial" panose="020B0604020202020204" pitchFamily="34" charset="0"/>
              </a:rPr>
              <a:t>the</a:t>
            </a:r>
            <a:r>
              <a:rPr lang="en-US" sz="1600" spc="-55" dirty="0">
                <a:solidFill>
                  <a:schemeClr val="accent2"/>
                </a:solidFill>
                <a:latin typeface="Arial" panose="020B0604020202020204" pitchFamily="34" charset="0"/>
                <a:cs typeface="Arial" panose="020B0604020202020204" pitchFamily="34" charset="0"/>
              </a:rPr>
              <a:t> </a:t>
            </a:r>
            <a:r>
              <a:rPr lang="en-US" sz="1600" spc="-5" dirty="0">
                <a:solidFill>
                  <a:schemeClr val="accent2"/>
                </a:solidFill>
                <a:latin typeface="Arial" panose="020B0604020202020204" pitchFamily="34" charset="0"/>
                <a:cs typeface="Arial" panose="020B0604020202020204" pitchFamily="34" charset="0"/>
              </a:rPr>
              <a:t>day.</a:t>
            </a:r>
            <a:endParaRPr lang="en-US" sz="1600" dirty="0">
              <a:solidFill>
                <a:schemeClr val="accent2"/>
              </a:solidFill>
              <a:latin typeface="Arial" panose="020B0604020202020204" pitchFamily="34" charset="0"/>
              <a:cs typeface="Arial" panose="020B0604020202020204" pitchFamily="34" charset="0"/>
            </a:endParaRPr>
          </a:p>
          <a:p>
            <a:pPr marL="114300" indent="0">
              <a:lnSpc>
                <a:spcPct val="150000"/>
              </a:lnSpc>
              <a:buNone/>
            </a:pPr>
            <a:endParaRPr lang="en-US" sz="1600" dirty="0">
              <a:solidFill>
                <a:schemeClr val="accent2"/>
              </a:solidFill>
              <a:latin typeface="+mn-lt"/>
            </a:endParaRPr>
          </a:p>
        </p:txBody>
      </p:sp>
    </p:spTree>
    <p:extLst>
      <p:ext uri="{BB962C8B-B14F-4D97-AF65-F5344CB8AC3E}">
        <p14:creationId xmlns:p14="http://schemas.microsoft.com/office/powerpoint/2010/main" val="3541590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181F2-CA88-4687-A865-990964CCBB82}"/>
              </a:ext>
            </a:extLst>
          </p:cNvPr>
          <p:cNvSpPr>
            <a:spLocks noGrp="1"/>
          </p:cNvSpPr>
          <p:nvPr>
            <p:ph type="title"/>
          </p:nvPr>
        </p:nvSpPr>
        <p:spPr>
          <a:xfrm>
            <a:off x="311700" y="28957"/>
            <a:ext cx="8520600" cy="670560"/>
          </a:xfrm>
        </p:spPr>
        <p:txBody>
          <a:bodyPr/>
          <a:lstStyle/>
          <a:p>
            <a:pPr algn="ctr"/>
            <a:r>
              <a:rPr lang="en-US" sz="3200" b="1" dirty="0"/>
              <a:t>Data Summary(contd..) </a:t>
            </a:r>
          </a:p>
        </p:txBody>
      </p:sp>
      <p:sp>
        <p:nvSpPr>
          <p:cNvPr id="3" name="Text Placeholder 2">
            <a:extLst>
              <a:ext uri="{FF2B5EF4-FFF2-40B4-BE49-F238E27FC236}">
                <a16:creationId xmlns:a16="http://schemas.microsoft.com/office/drawing/2014/main" id="{802B98E7-8054-4F13-AB1E-7EFB1721F86B}"/>
              </a:ext>
            </a:extLst>
          </p:cNvPr>
          <p:cNvSpPr>
            <a:spLocks noGrp="1"/>
          </p:cNvSpPr>
          <p:nvPr>
            <p:ph type="body" idx="1"/>
          </p:nvPr>
        </p:nvSpPr>
        <p:spPr>
          <a:xfrm>
            <a:off x="311700" y="737946"/>
            <a:ext cx="8520600" cy="4041317"/>
          </a:xfrm>
        </p:spPr>
        <p:txBody>
          <a:bodyPr/>
          <a:lstStyle/>
          <a:p>
            <a:pPr marL="355600">
              <a:lnSpc>
                <a:spcPct val="100000"/>
              </a:lnSpc>
              <a:spcBef>
                <a:spcPts val="820"/>
              </a:spcBef>
              <a:buClr>
                <a:schemeClr val="accent2"/>
              </a:buClr>
              <a:buFont typeface="Arial" panose="020B0604020202020204" pitchFamily="34" charset="0"/>
              <a:buChar char="•"/>
              <a:tabLst>
                <a:tab pos="354965" algn="l"/>
                <a:tab pos="355600" algn="l"/>
              </a:tabLst>
            </a:pPr>
            <a:r>
              <a:rPr lang="en-US" sz="1600" spc="-5" dirty="0">
                <a:solidFill>
                  <a:srgbClr val="3E3E3E"/>
                </a:solidFill>
                <a:latin typeface="Arial" panose="020B0604020202020204" pitchFamily="34" charset="0"/>
                <a:cs typeface="Arial" panose="020B0604020202020204" pitchFamily="34" charset="0"/>
              </a:rPr>
              <a:t>There </a:t>
            </a:r>
            <a:r>
              <a:rPr lang="en-US" sz="1600" dirty="0">
                <a:solidFill>
                  <a:srgbClr val="3E3E3E"/>
                </a:solidFill>
                <a:latin typeface="Arial" panose="020B0604020202020204" pitchFamily="34" charset="0"/>
                <a:cs typeface="Arial" panose="020B0604020202020204" pitchFamily="34" charset="0"/>
              </a:rPr>
              <a:t>are No Missing </a:t>
            </a:r>
            <a:r>
              <a:rPr lang="en-US" sz="1600" spc="-5" dirty="0">
                <a:solidFill>
                  <a:srgbClr val="3E3E3E"/>
                </a:solidFill>
                <a:latin typeface="Arial" panose="020B0604020202020204" pitchFamily="34" charset="0"/>
                <a:cs typeface="Arial" panose="020B0604020202020204" pitchFamily="34" charset="0"/>
              </a:rPr>
              <a:t>Values</a:t>
            </a:r>
            <a:r>
              <a:rPr lang="en-US" sz="1600" spc="-30" dirty="0">
                <a:solidFill>
                  <a:srgbClr val="3E3E3E"/>
                </a:solidFill>
                <a:latin typeface="Arial" panose="020B0604020202020204" pitchFamily="34" charset="0"/>
                <a:cs typeface="Arial" panose="020B0604020202020204" pitchFamily="34" charset="0"/>
              </a:rPr>
              <a:t> </a:t>
            </a:r>
            <a:r>
              <a:rPr lang="en-US" sz="1600" spc="-5" dirty="0">
                <a:solidFill>
                  <a:srgbClr val="3E3E3E"/>
                </a:solidFill>
                <a:latin typeface="Arial" panose="020B0604020202020204" pitchFamily="34" charset="0"/>
                <a:cs typeface="Arial" panose="020B0604020202020204" pitchFamily="34" charset="0"/>
              </a:rPr>
              <a:t>present.</a:t>
            </a:r>
          </a:p>
          <a:p>
            <a:pPr marL="355600">
              <a:lnSpc>
                <a:spcPct val="100000"/>
              </a:lnSpc>
              <a:spcBef>
                <a:spcPts val="820"/>
              </a:spcBef>
              <a:buClr>
                <a:schemeClr val="accent2"/>
              </a:buClr>
              <a:buFont typeface="Arial" panose="020B0604020202020204" pitchFamily="34" charset="0"/>
              <a:buChar char="•"/>
              <a:tabLst>
                <a:tab pos="354965" algn="l"/>
                <a:tab pos="355600" algn="l"/>
              </a:tabLst>
            </a:pPr>
            <a:r>
              <a:rPr lang="en-US" sz="1600" spc="-5" dirty="0">
                <a:solidFill>
                  <a:srgbClr val="3E3E3E"/>
                </a:solidFill>
                <a:latin typeface="Arial" panose="020B0604020202020204" pitchFamily="34" charset="0"/>
                <a:cs typeface="Arial" panose="020B0604020202020204" pitchFamily="34" charset="0"/>
              </a:rPr>
              <a:t>There </a:t>
            </a:r>
            <a:r>
              <a:rPr lang="en-US" sz="1600" dirty="0">
                <a:solidFill>
                  <a:srgbClr val="3E3E3E"/>
                </a:solidFill>
                <a:latin typeface="Arial" panose="020B0604020202020204" pitchFamily="34" charset="0"/>
                <a:cs typeface="Arial" panose="020B0604020202020204" pitchFamily="34" charset="0"/>
              </a:rPr>
              <a:t>are No </a:t>
            </a:r>
            <a:r>
              <a:rPr lang="en-US" sz="1600" spc="-5" dirty="0">
                <a:solidFill>
                  <a:srgbClr val="3E3E3E"/>
                </a:solidFill>
                <a:latin typeface="Arial" panose="020B0604020202020204" pitchFamily="34" charset="0"/>
                <a:cs typeface="Arial" panose="020B0604020202020204" pitchFamily="34" charset="0"/>
              </a:rPr>
              <a:t>Duplicate </a:t>
            </a:r>
            <a:r>
              <a:rPr lang="en-US" sz="1600" dirty="0">
                <a:solidFill>
                  <a:srgbClr val="3E3E3E"/>
                </a:solidFill>
                <a:latin typeface="Arial" panose="020B0604020202020204" pitchFamily="34" charset="0"/>
                <a:cs typeface="Arial" panose="020B0604020202020204" pitchFamily="34" charset="0"/>
              </a:rPr>
              <a:t>values</a:t>
            </a:r>
            <a:r>
              <a:rPr lang="en-US" sz="1600" spc="-20" dirty="0">
                <a:solidFill>
                  <a:srgbClr val="3E3E3E"/>
                </a:solidFill>
                <a:latin typeface="Arial" panose="020B0604020202020204" pitchFamily="34" charset="0"/>
                <a:cs typeface="Arial" panose="020B0604020202020204" pitchFamily="34" charset="0"/>
              </a:rPr>
              <a:t> </a:t>
            </a:r>
            <a:r>
              <a:rPr lang="en-US" sz="1600" spc="-5" dirty="0">
                <a:solidFill>
                  <a:srgbClr val="3E3E3E"/>
                </a:solidFill>
                <a:latin typeface="Arial" panose="020B0604020202020204" pitchFamily="34" charset="0"/>
                <a:cs typeface="Arial" panose="020B0604020202020204" pitchFamily="34" charset="0"/>
              </a:rPr>
              <a:t>present.</a:t>
            </a:r>
            <a:endParaRPr lang="en-US" sz="1600" dirty="0">
              <a:latin typeface="Arial" panose="020B0604020202020204" pitchFamily="34" charset="0"/>
              <a:cs typeface="Arial" panose="020B0604020202020204" pitchFamily="34" charset="0"/>
            </a:endParaRPr>
          </a:p>
          <a:p>
            <a:pPr marL="355600">
              <a:lnSpc>
                <a:spcPct val="100000"/>
              </a:lnSpc>
              <a:spcBef>
                <a:spcPts val="710"/>
              </a:spcBef>
              <a:buClr>
                <a:schemeClr val="accent2"/>
              </a:buClr>
              <a:buFont typeface="Arial" panose="020B0604020202020204" pitchFamily="34" charset="0"/>
              <a:buChar char="•"/>
              <a:tabLst>
                <a:tab pos="354965" algn="l"/>
                <a:tab pos="355600" algn="l"/>
              </a:tabLst>
            </a:pPr>
            <a:r>
              <a:rPr lang="en-US" sz="1600" spc="-5" dirty="0">
                <a:solidFill>
                  <a:srgbClr val="3E3E3E"/>
                </a:solidFill>
                <a:latin typeface="Arial" panose="020B0604020202020204" pitchFamily="34" charset="0"/>
                <a:cs typeface="Arial" panose="020B0604020202020204" pitchFamily="34" charset="0"/>
              </a:rPr>
              <a:t>There </a:t>
            </a:r>
            <a:r>
              <a:rPr lang="en-US" sz="1600" dirty="0">
                <a:solidFill>
                  <a:srgbClr val="3E3E3E"/>
                </a:solidFill>
                <a:latin typeface="Arial" panose="020B0604020202020204" pitchFamily="34" charset="0"/>
                <a:cs typeface="Arial" panose="020B0604020202020204" pitchFamily="34" charset="0"/>
              </a:rPr>
              <a:t>are No </a:t>
            </a:r>
            <a:r>
              <a:rPr lang="en-US" sz="1600" spc="-5" dirty="0">
                <a:solidFill>
                  <a:srgbClr val="3E3E3E"/>
                </a:solidFill>
                <a:latin typeface="Arial" panose="020B0604020202020204" pitchFamily="34" charset="0"/>
                <a:cs typeface="Arial" panose="020B0604020202020204" pitchFamily="34" charset="0"/>
              </a:rPr>
              <a:t>null</a:t>
            </a:r>
            <a:r>
              <a:rPr lang="en-US" sz="1600" spc="-15" dirty="0">
                <a:solidFill>
                  <a:srgbClr val="3E3E3E"/>
                </a:solidFill>
                <a:latin typeface="Arial" panose="020B0604020202020204" pitchFamily="34" charset="0"/>
                <a:cs typeface="Arial" panose="020B0604020202020204" pitchFamily="34" charset="0"/>
              </a:rPr>
              <a:t> </a:t>
            </a:r>
            <a:r>
              <a:rPr lang="en-US" sz="1600" spc="-5" dirty="0">
                <a:solidFill>
                  <a:srgbClr val="3E3E3E"/>
                </a:solidFill>
                <a:latin typeface="Arial" panose="020B0604020202020204" pitchFamily="34" charset="0"/>
                <a:cs typeface="Arial" panose="020B0604020202020204" pitchFamily="34" charset="0"/>
              </a:rPr>
              <a:t>values.</a:t>
            </a:r>
          </a:p>
          <a:p>
            <a:pPr marL="355600">
              <a:lnSpc>
                <a:spcPct val="100000"/>
              </a:lnSpc>
              <a:spcBef>
                <a:spcPts val="710"/>
              </a:spcBef>
              <a:buClr>
                <a:schemeClr val="accent2"/>
              </a:buClr>
              <a:buFont typeface="Arial" panose="020B0604020202020204" pitchFamily="34" charset="0"/>
              <a:buChar char="•"/>
              <a:tabLst>
                <a:tab pos="354965" algn="l"/>
                <a:tab pos="355600" algn="l"/>
              </a:tabLst>
            </a:pPr>
            <a:r>
              <a:rPr lang="en-US" sz="1600" spc="-5" dirty="0">
                <a:solidFill>
                  <a:srgbClr val="3E3E3E"/>
                </a:solidFill>
                <a:latin typeface="Arial" panose="020B0604020202020204" pitchFamily="34" charset="0"/>
                <a:cs typeface="Arial" panose="020B0604020202020204" pitchFamily="34" charset="0"/>
              </a:rPr>
              <a:t>The dependent </a:t>
            </a:r>
            <a:r>
              <a:rPr lang="en-US" sz="1600" dirty="0">
                <a:solidFill>
                  <a:srgbClr val="3E3E3E"/>
                </a:solidFill>
                <a:latin typeface="Arial" panose="020B0604020202020204" pitchFamily="34" charset="0"/>
                <a:cs typeface="Arial" panose="020B0604020202020204" pitchFamily="34" charset="0"/>
              </a:rPr>
              <a:t>variable is </a:t>
            </a:r>
            <a:r>
              <a:rPr lang="en-US" sz="1600" spc="-5" dirty="0">
                <a:solidFill>
                  <a:srgbClr val="3E3E3E"/>
                </a:solidFill>
                <a:latin typeface="Arial" panose="020B0604020202020204" pitchFamily="34" charset="0"/>
                <a:cs typeface="Arial" panose="020B0604020202020204" pitchFamily="34" charset="0"/>
              </a:rPr>
              <a:t>'rented bike count' </a:t>
            </a:r>
            <a:r>
              <a:rPr lang="en-US" sz="1600" dirty="0">
                <a:solidFill>
                  <a:srgbClr val="3E3E3E"/>
                </a:solidFill>
                <a:latin typeface="Arial" panose="020B0604020202020204" pitchFamily="34" charset="0"/>
                <a:cs typeface="Arial" panose="020B0604020202020204" pitchFamily="34" charset="0"/>
              </a:rPr>
              <a:t>which we </a:t>
            </a:r>
            <a:r>
              <a:rPr lang="en-US" sz="1600" spc="-5" dirty="0">
                <a:solidFill>
                  <a:srgbClr val="3E3E3E"/>
                </a:solidFill>
                <a:latin typeface="Arial" panose="020B0604020202020204" pitchFamily="34" charset="0"/>
                <a:cs typeface="Arial" panose="020B0604020202020204" pitchFamily="34" charset="0"/>
              </a:rPr>
              <a:t>need </a:t>
            </a:r>
            <a:r>
              <a:rPr lang="en-US" sz="1600" dirty="0">
                <a:solidFill>
                  <a:srgbClr val="3E3E3E"/>
                </a:solidFill>
                <a:latin typeface="Arial" panose="020B0604020202020204" pitchFamily="34" charset="0"/>
                <a:cs typeface="Arial" panose="020B0604020202020204" pitchFamily="34" charset="0"/>
              </a:rPr>
              <a:t>to make </a:t>
            </a:r>
            <a:r>
              <a:rPr lang="en-US" sz="1600" spc="-5" dirty="0">
                <a:solidFill>
                  <a:srgbClr val="3E3E3E"/>
                </a:solidFill>
                <a:latin typeface="Arial" panose="020B0604020202020204" pitchFamily="34" charset="0"/>
                <a:cs typeface="Arial" panose="020B0604020202020204" pitchFamily="34" charset="0"/>
              </a:rPr>
              <a:t>predictions</a:t>
            </a:r>
            <a:r>
              <a:rPr lang="en-US" sz="1600" spc="-25" dirty="0">
                <a:solidFill>
                  <a:srgbClr val="3E3E3E"/>
                </a:solidFill>
                <a:latin typeface="Arial" panose="020B0604020202020204" pitchFamily="34" charset="0"/>
                <a:cs typeface="Arial" panose="020B0604020202020204" pitchFamily="34" charset="0"/>
              </a:rPr>
              <a:t> </a:t>
            </a:r>
            <a:r>
              <a:rPr lang="en-US" sz="1600" spc="-5" dirty="0">
                <a:solidFill>
                  <a:srgbClr val="3E3E3E"/>
                </a:solidFill>
                <a:latin typeface="Arial" panose="020B0604020202020204" pitchFamily="34" charset="0"/>
                <a:cs typeface="Arial" panose="020B0604020202020204" pitchFamily="34" charset="0"/>
              </a:rPr>
              <a:t>on.</a:t>
            </a:r>
          </a:p>
          <a:p>
            <a:pPr marL="355600">
              <a:lnSpc>
                <a:spcPct val="100000"/>
              </a:lnSpc>
              <a:spcBef>
                <a:spcPts val="710"/>
              </a:spcBef>
              <a:buClr>
                <a:schemeClr val="accent2"/>
              </a:buClr>
              <a:buFont typeface="Arial" panose="020B0604020202020204" pitchFamily="34" charset="0"/>
              <a:buChar char="•"/>
              <a:tabLst>
                <a:tab pos="354965" algn="l"/>
                <a:tab pos="355600" algn="l"/>
              </a:tabLst>
            </a:pPr>
            <a:r>
              <a:rPr lang="en-US" sz="1600" spc="-5" dirty="0">
                <a:solidFill>
                  <a:srgbClr val="3E3E3E"/>
                </a:solidFill>
                <a:latin typeface="Arial" panose="020B0604020202020204" pitchFamily="34" charset="0"/>
                <a:cs typeface="Arial" panose="020B0604020202020204" pitchFamily="34" charset="0"/>
              </a:rPr>
              <a:t>The dataset shows </a:t>
            </a:r>
            <a:r>
              <a:rPr lang="en-US" sz="1600" spc="-10" dirty="0">
                <a:solidFill>
                  <a:srgbClr val="3E3E3E"/>
                </a:solidFill>
                <a:latin typeface="Arial" panose="020B0604020202020204" pitchFamily="34" charset="0"/>
                <a:cs typeface="Arial" panose="020B0604020202020204" pitchFamily="34" charset="0"/>
              </a:rPr>
              <a:t>hourly </a:t>
            </a:r>
            <a:r>
              <a:rPr lang="en-US" sz="1600" dirty="0">
                <a:solidFill>
                  <a:srgbClr val="3E3E3E"/>
                </a:solidFill>
                <a:latin typeface="Arial" panose="020B0604020202020204" pitchFamily="34" charset="0"/>
                <a:cs typeface="Arial" panose="020B0604020202020204" pitchFamily="34" charset="0"/>
              </a:rPr>
              <a:t>rental </a:t>
            </a:r>
            <a:r>
              <a:rPr lang="en-US" sz="1600" spc="-5" dirty="0">
                <a:solidFill>
                  <a:srgbClr val="3E3E3E"/>
                </a:solidFill>
                <a:latin typeface="Arial" panose="020B0604020202020204" pitchFamily="34" charset="0"/>
                <a:cs typeface="Arial" panose="020B0604020202020204" pitchFamily="34" charset="0"/>
              </a:rPr>
              <a:t>data for one </a:t>
            </a:r>
            <a:r>
              <a:rPr lang="en-US" sz="1600" dirty="0">
                <a:solidFill>
                  <a:srgbClr val="3E3E3E"/>
                </a:solidFill>
                <a:latin typeface="Arial" panose="020B0604020202020204" pitchFamily="34" charset="0"/>
                <a:cs typeface="Arial" panose="020B0604020202020204" pitchFamily="34" charset="0"/>
              </a:rPr>
              <a:t>year </a:t>
            </a:r>
            <a:r>
              <a:rPr lang="en-US" sz="1600" spc="-5" dirty="0">
                <a:solidFill>
                  <a:srgbClr val="3E3E3E"/>
                </a:solidFill>
                <a:latin typeface="Arial" panose="020B0604020202020204" pitchFamily="34" charset="0"/>
                <a:cs typeface="Arial" panose="020B0604020202020204" pitchFamily="34" charset="0"/>
              </a:rPr>
              <a:t>(1 </a:t>
            </a:r>
            <a:r>
              <a:rPr lang="en-US" sz="1600" dirty="0">
                <a:solidFill>
                  <a:srgbClr val="3E3E3E"/>
                </a:solidFill>
                <a:latin typeface="Arial" panose="020B0604020202020204" pitchFamily="34" charset="0"/>
                <a:cs typeface="Arial" panose="020B0604020202020204" pitchFamily="34" charset="0"/>
              </a:rPr>
              <a:t>December </a:t>
            </a:r>
            <a:r>
              <a:rPr lang="en-US" sz="1600" spc="-5" dirty="0">
                <a:solidFill>
                  <a:srgbClr val="3E3E3E"/>
                </a:solidFill>
                <a:latin typeface="Arial" panose="020B0604020202020204" pitchFamily="34" charset="0"/>
                <a:cs typeface="Arial" panose="020B0604020202020204" pitchFamily="34" charset="0"/>
              </a:rPr>
              <a:t>2017 </a:t>
            </a:r>
            <a:r>
              <a:rPr lang="en-US" sz="1600" dirty="0">
                <a:solidFill>
                  <a:srgbClr val="3E3E3E"/>
                </a:solidFill>
                <a:latin typeface="Arial" panose="020B0604020202020204" pitchFamily="34" charset="0"/>
                <a:cs typeface="Arial" panose="020B0604020202020204" pitchFamily="34" charset="0"/>
              </a:rPr>
              <a:t>to 31  </a:t>
            </a:r>
            <a:r>
              <a:rPr lang="en-US" sz="1600" spc="-5" dirty="0">
                <a:solidFill>
                  <a:srgbClr val="3E3E3E"/>
                </a:solidFill>
                <a:latin typeface="Arial" panose="020B0604020202020204" pitchFamily="34" charset="0"/>
                <a:cs typeface="Arial" panose="020B0604020202020204" pitchFamily="34" charset="0"/>
              </a:rPr>
              <a:t>November 2018) (365</a:t>
            </a:r>
            <a:r>
              <a:rPr lang="en-US" sz="1600" spc="-20" dirty="0">
                <a:solidFill>
                  <a:srgbClr val="3E3E3E"/>
                </a:solidFill>
                <a:latin typeface="Arial" panose="020B0604020202020204" pitchFamily="34" charset="0"/>
                <a:cs typeface="Arial" panose="020B0604020202020204" pitchFamily="34" charset="0"/>
              </a:rPr>
              <a:t> </a:t>
            </a:r>
            <a:r>
              <a:rPr lang="en-US" sz="1600" spc="-5" dirty="0">
                <a:solidFill>
                  <a:srgbClr val="3E3E3E"/>
                </a:solidFill>
                <a:latin typeface="Arial" panose="020B0604020202020204" pitchFamily="34" charset="0"/>
                <a:cs typeface="Arial" panose="020B0604020202020204" pitchFamily="34" charset="0"/>
              </a:rPr>
              <a:t>days).</a:t>
            </a:r>
            <a:endParaRPr lang="en-US" sz="1600" spc="-5"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6649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5C879-2A3D-473B-BEED-03F2650DBC75}"/>
              </a:ext>
            </a:extLst>
          </p:cNvPr>
          <p:cNvSpPr>
            <a:spLocks noGrp="1"/>
          </p:cNvSpPr>
          <p:nvPr>
            <p:ph type="title"/>
          </p:nvPr>
        </p:nvSpPr>
        <p:spPr>
          <a:xfrm>
            <a:off x="290768" y="24238"/>
            <a:ext cx="8520600" cy="572700"/>
          </a:xfrm>
        </p:spPr>
        <p:txBody>
          <a:bodyPr/>
          <a:lstStyle/>
          <a:p>
            <a:pPr algn="ctr"/>
            <a:r>
              <a:rPr lang="en-US" sz="3200" b="1" dirty="0"/>
              <a:t>Data Summary(contd..) </a:t>
            </a:r>
          </a:p>
        </p:txBody>
      </p:sp>
      <p:sp>
        <p:nvSpPr>
          <p:cNvPr id="17" name="Rectangle 16">
            <a:extLst>
              <a:ext uri="{FF2B5EF4-FFF2-40B4-BE49-F238E27FC236}">
                <a16:creationId xmlns:a16="http://schemas.microsoft.com/office/drawing/2014/main" id="{94630BA8-621F-4B25-B6D2-AF5CF494E0CB}"/>
              </a:ext>
            </a:extLst>
          </p:cNvPr>
          <p:cNvSpPr/>
          <p:nvPr/>
        </p:nvSpPr>
        <p:spPr>
          <a:xfrm>
            <a:off x="311700" y="950976"/>
            <a:ext cx="4162764" cy="4754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Column Features</a:t>
            </a:r>
            <a:endParaRPr lang="en-IN" sz="24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C14BE7EA-D8DE-4377-8D99-28CA26638B2B}"/>
              </a:ext>
            </a:extLst>
          </p:cNvPr>
          <p:cNvSpPr/>
          <p:nvPr/>
        </p:nvSpPr>
        <p:spPr>
          <a:xfrm>
            <a:off x="311700" y="1426464"/>
            <a:ext cx="2102316" cy="34064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rial" panose="020B0604020202020204" pitchFamily="34" charset="0"/>
                <a:cs typeface="Arial" panose="020B0604020202020204" pitchFamily="34" charset="0"/>
              </a:rPr>
              <a:t>Numeric</a:t>
            </a:r>
          </a:p>
          <a:p>
            <a:pPr marL="285750" indent="-285750">
              <a:buClr>
                <a:schemeClr val="accent2"/>
              </a:buClr>
              <a:buFont typeface="Arial" panose="020B0604020202020204" pitchFamily="34" charset="0"/>
              <a:buChar char="•"/>
            </a:pPr>
            <a:r>
              <a:rPr lang="en-US" sz="2000" dirty="0">
                <a:solidFill>
                  <a:schemeClr val="accent2"/>
                </a:solidFill>
                <a:latin typeface="Arial" panose="020B0604020202020204" pitchFamily="34" charset="0"/>
                <a:cs typeface="Arial" panose="020B0604020202020204" pitchFamily="34" charset="0"/>
              </a:rPr>
              <a:t>Hour</a:t>
            </a:r>
          </a:p>
          <a:p>
            <a:pPr marL="285750" indent="-285750">
              <a:buClr>
                <a:schemeClr val="accent2"/>
              </a:buClr>
              <a:buFont typeface="Arial" panose="020B0604020202020204" pitchFamily="34" charset="0"/>
              <a:buChar char="•"/>
            </a:pPr>
            <a:r>
              <a:rPr lang="en-US" sz="2000" dirty="0">
                <a:solidFill>
                  <a:schemeClr val="accent2"/>
                </a:solidFill>
                <a:latin typeface="Arial" panose="020B0604020202020204" pitchFamily="34" charset="0"/>
                <a:cs typeface="Arial" panose="020B0604020202020204" pitchFamily="34" charset="0"/>
              </a:rPr>
              <a:t>Temperature</a:t>
            </a:r>
          </a:p>
          <a:p>
            <a:pPr marL="285750" indent="-285750">
              <a:buClr>
                <a:schemeClr val="accent2"/>
              </a:buClr>
              <a:buFont typeface="Arial" panose="020B0604020202020204" pitchFamily="34" charset="0"/>
              <a:buChar char="•"/>
            </a:pPr>
            <a:r>
              <a:rPr lang="en-US" sz="2000" dirty="0">
                <a:solidFill>
                  <a:schemeClr val="accent2"/>
                </a:solidFill>
                <a:latin typeface="Arial" panose="020B0604020202020204" pitchFamily="34" charset="0"/>
                <a:cs typeface="Arial" panose="020B0604020202020204" pitchFamily="34" charset="0"/>
              </a:rPr>
              <a:t>Humidity</a:t>
            </a:r>
          </a:p>
          <a:p>
            <a:pPr marL="285750" indent="-285750">
              <a:buClr>
                <a:schemeClr val="accent2"/>
              </a:buClr>
              <a:buFont typeface="Arial" panose="020B0604020202020204" pitchFamily="34" charset="0"/>
              <a:buChar char="•"/>
            </a:pPr>
            <a:r>
              <a:rPr lang="en-US" sz="2000" dirty="0">
                <a:solidFill>
                  <a:schemeClr val="accent2"/>
                </a:solidFill>
                <a:latin typeface="Arial" panose="020B0604020202020204" pitchFamily="34" charset="0"/>
                <a:cs typeface="Arial" panose="020B0604020202020204" pitchFamily="34" charset="0"/>
              </a:rPr>
              <a:t>Wind</a:t>
            </a:r>
          </a:p>
          <a:p>
            <a:pPr marL="285750" indent="-285750">
              <a:buClr>
                <a:schemeClr val="accent2"/>
              </a:buClr>
              <a:buFont typeface="Arial" panose="020B0604020202020204" pitchFamily="34" charset="0"/>
              <a:buChar char="•"/>
            </a:pPr>
            <a:r>
              <a:rPr lang="en-US" sz="2000" dirty="0">
                <a:solidFill>
                  <a:schemeClr val="accent2"/>
                </a:solidFill>
                <a:latin typeface="Arial" panose="020B0604020202020204" pitchFamily="34" charset="0"/>
                <a:cs typeface="Arial" panose="020B0604020202020204" pitchFamily="34" charset="0"/>
              </a:rPr>
              <a:t>Dew point temperature</a:t>
            </a:r>
          </a:p>
          <a:p>
            <a:pPr marL="285750" indent="-285750">
              <a:buClr>
                <a:schemeClr val="accent2"/>
              </a:buClr>
              <a:buFont typeface="Arial" panose="020B0604020202020204" pitchFamily="34" charset="0"/>
              <a:buChar char="•"/>
            </a:pPr>
            <a:r>
              <a:rPr lang="en-US" sz="2000" dirty="0">
                <a:solidFill>
                  <a:schemeClr val="accent2"/>
                </a:solidFill>
                <a:latin typeface="Arial" panose="020B0604020202020204" pitchFamily="34" charset="0"/>
                <a:cs typeface="Arial" panose="020B0604020202020204" pitchFamily="34" charset="0"/>
              </a:rPr>
              <a:t>Sunlight</a:t>
            </a:r>
          </a:p>
          <a:p>
            <a:pPr marL="285750" indent="-285750">
              <a:buClr>
                <a:schemeClr val="accent2"/>
              </a:buClr>
              <a:buFont typeface="Arial" panose="020B0604020202020204" pitchFamily="34" charset="0"/>
              <a:buChar char="•"/>
            </a:pPr>
            <a:r>
              <a:rPr lang="en-US" sz="2000" dirty="0">
                <a:solidFill>
                  <a:schemeClr val="accent2"/>
                </a:solidFill>
                <a:latin typeface="Arial" panose="020B0604020202020204" pitchFamily="34" charset="0"/>
                <a:cs typeface="Arial" panose="020B0604020202020204" pitchFamily="34" charset="0"/>
              </a:rPr>
              <a:t>Rain</a:t>
            </a:r>
          </a:p>
          <a:p>
            <a:pPr marL="285750" indent="-285750">
              <a:buClr>
                <a:schemeClr val="accent2"/>
              </a:buClr>
              <a:buFont typeface="Arial" panose="020B0604020202020204" pitchFamily="34" charset="0"/>
              <a:buChar char="•"/>
            </a:pPr>
            <a:r>
              <a:rPr lang="en-US" sz="2000" dirty="0">
                <a:solidFill>
                  <a:schemeClr val="accent2"/>
                </a:solidFill>
                <a:latin typeface="Arial" panose="020B0604020202020204" pitchFamily="34" charset="0"/>
                <a:cs typeface="Arial" panose="020B0604020202020204" pitchFamily="34" charset="0"/>
              </a:rPr>
              <a:t>Snow</a:t>
            </a:r>
          </a:p>
          <a:p>
            <a:pPr marL="285750" indent="-285750">
              <a:buClr>
                <a:schemeClr val="accent2"/>
              </a:buClr>
              <a:buFont typeface="Arial" panose="020B0604020202020204" pitchFamily="34" charset="0"/>
              <a:buChar char="•"/>
            </a:pPr>
            <a:endParaRPr lang="en-IN" dirty="0"/>
          </a:p>
        </p:txBody>
      </p:sp>
      <p:sp>
        <p:nvSpPr>
          <p:cNvPr id="19" name="Rectangle 18">
            <a:extLst>
              <a:ext uri="{FF2B5EF4-FFF2-40B4-BE49-F238E27FC236}">
                <a16:creationId xmlns:a16="http://schemas.microsoft.com/office/drawing/2014/main" id="{2B988CCA-AB36-42F1-95DC-4F3D5A6A2429}"/>
              </a:ext>
            </a:extLst>
          </p:cNvPr>
          <p:cNvSpPr/>
          <p:nvPr/>
        </p:nvSpPr>
        <p:spPr>
          <a:xfrm>
            <a:off x="2393082" y="1426464"/>
            <a:ext cx="2081382" cy="340644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rial" panose="020B0604020202020204" pitchFamily="34" charset="0"/>
                <a:cs typeface="Arial" panose="020B0604020202020204" pitchFamily="34" charset="0"/>
              </a:rPr>
              <a:t>Categorical</a:t>
            </a:r>
          </a:p>
          <a:p>
            <a:pPr marL="285750" indent="-285750">
              <a:buClr>
                <a:schemeClr val="accent2"/>
              </a:buClr>
              <a:buFont typeface="Arial" panose="020B0604020202020204" pitchFamily="34" charset="0"/>
              <a:buChar char="•"/>
            </a:pPr>
            <a:r>
              <a:rPr lang="en-US" sz="2000" dirty="0">
                <a:solidFill>
                  <a:schemeClr val="accent2"/>
                </a:solidFill>
                <a:latin typeface="Arial" panose="020B0604020202020204" pitchFamily="34" charset="0"/>
                <a:cs typeface="Arial" panose="020B0604020202020204" pitchFamily="34" charset="0"/>
              </a:rPr>
              <a:t>Season</a:t>
            </a:r>
          </a:p>
          <a:p>
            <a:pPr marL="285750" indent="-285750">
              <a:buClr>
                <a:schemeClr val="accent2"/>
              </a:buClr>
              <a:buFont typeface="Arial" panose="020B0604020202020204" pitchFamily="34" charset="0"/>
              <a:buChar char="•"/>
            </a:pPr>
            <a:r>
              <a:rPr lang="en-US" sz="2000" dirty="0">
                <a:solidFill>
                  <a:schemeClr val="accent2"/>
                </a:solidFill>
                <a:latin typeface="Arial" panose="020B0604020202020204" pitchFamily="34" charset="0"/>
                <a:cs typeface="Arial" panose="020B0604020202020204" pitchFamily="34" charset="0"/>
              </a:rPr>
              <a:t>Holiday</a:t>
            </a:r>
          </a:p>
          <a:p>
            <a:pPr marL="285750" indent="-285750">
              <a:buClr>
                <a:schemeClr val="accent2"/>
              </a:buClr>
              <a:buFont typeface="Arial" panose="020B0604020202020204" pitchFamily="34" charset="0"/>
              <a:buChar char="•"/>
            </a:pPr>
            <a:r>
              <a:rPr lang="en-US" sz="2000" dirty="0">
                <a:solidFill>
                  <a:schemeClr val="accent2"/>
                </a:solidFill>
                <a:latin typeface="Arial" panose="020B0604020202020204" pitchFamily="34" charset="0"/>
                <a:cs typeface="Arial" panose="020B0604020202020204" pitchFamily="34" charset="0"/>
              </a:rPr>
              <a:t>Functioning Day</a:t>
            </a:r>
          </a:p>
          <a:p>
            <a:pPr marL="285750" indent="-285750">
              <a:buClr>
                <a:schemeClr val="accent2"/>
              </a:buClr>
              <a:buFont typeface="Arial" panose="020B0604020202020204" pitchFamily="34" charset="0"/>
              <a:buChar char="•"/>
            </a:pPr>
            <a:r>
              <a:rPr lang="en-US" sz="2000" dirty="0">
                <a:solidFill>
                  <a:schemeClr val="accent2"/>
                </a:solidFill>
                <a:latin typeface="Arial" panose="020B0604020202020204" pitchFamily="34" charset="0"/>
                <a:cs typeface="Arial" panose="020B0604020202020204" pitchFamily="34" charset="0"/>
              </a:rPr>
              <a:t>Time shift</a:t>
            </a:r>
          </a:p>
          <a:p>
            <a:pPr>
              <a:buClr>
                <a:schemeClr val="accent2"/>
              </a:buClr>
            </a:pPr>
            <a:endParaRPr lang="en-US" sz="2000" dirty="0">
              <a:solidFill>
                <a:schemeClr val="accent2"/>
              </a:solidFill>
            </a:endParaRPr>
          </a:p>
          <a:p>
            <a:pPr>
              <a:buClr>
                <a:schemeClr val="accent2"/>
              </a:buClr>
            </a:pPr>
            <a:endParaRPr lang="en-US" dirty="0">
              <a:solidFill>
                <a:schemeClr val="accent2"/>
              </a:solidFill>
            </a:endParaRPr>
          </a:p>
          <a:p>
            <a:pPr marL="285750" indent="-285750">
              <a:buClr>
                <a:schemeClr val="accent2"/>
              </a:buClr>
              <a:buFont typeface="Arial" panose="020B0604020202020204" pitchFamily="34" charset="0"/>
              <a:buChar char="•"/>
            </a:pPr>
            <a:endParaRPr lang="en-US" dirty="0">
              <a:solidFill>
                <a:schemeClr val="accent2"/>
              </a:solidFill>
            </a:endParaRPr>
          </a:p>
          <a:p>
            <a:pPr marL="285750" indent="-285750">
              <a:buClr>
                <a:schemeClr val="accent2"/>
              </a:buClr>
              <a:buFont typeface="Arial" panose="020B0604020202020204" pitchFamily="34" charset="0"/>
              <a:buChar char="•"/>
            </a:pPr>
            <a:endParaRPr lang="en-US" dirty="0">
              <a:solidFill>
                <a:schemeClr val="accent2"/>
              </a:solidFill>
            </a:endParaRPr>
          </a:p>
          <a:p>
            <a:pPr marL="285750" indent="-285750">
              <a:buClr>
                <a:schemeClr val="accent2"/>
              </a:buClr>
              <a:buFont typeface="Arial" panose="020B0604020202020204" pitchFamily="34" charset="0"/>
              <a:buChar char="•"/>
            </a:pPr>
            <a:endParaRPr lang="en-US" dirty="0">
              <a:solidFill>
                <a:schemeClr val="accent2"/>
              </a:solidFill>
            </a:endParaRPr>
          </a:p>
          <a:p>
            <a:pPr>
              <a:buClr>
                <a:schemeClr val="accent2"/>
              </a:buClr>
            </a:pPr>
            <a:endParaRPr lang="en-IN" dirty="0"/>
          </a:p>
        </p:txBody>
      </p:sp>
      <p:sp>
        <p:nvSpPr>
          <p:cNvPr id="20" name="Rectangle 19">
            <a:extLst>
              <a:ext uri="{FF2B5EF4-FFF2-40B4-BE49-F238E27FC236}">
                <a16:creationId xmlns:a16="http://schemas.microsoft.com/office/drawing/2014/main" id="{B0754D01-2D4C-4422-B8D4-254324A37F70}"/>
              </a:ext>
            </a:extLst>
          </p:cNvPr>
          <p:cNvSpPr/>
          <p:nvPr/>
        </p:nvSpPr>
        <p:spPr>
          <a:xfrm>
            <a:off x="4648604" y="950976"/>
            <a:ext cx="4162764" cy="4754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Target Column</a:t>
            </a:r>
            <a:endParaRPr lang="en-IN" sz="24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D029A4D4-99A6-4285-8EE7-548B1565C963}"/>
              </a:ext>
            </a:extLst>
          </p:cNvPr>
          <p:cNvSpPr/>
          <p:nvPr/>
        </p:nvSpPr>
        <p:spPr>
          <a:xfrm>
            <a:off x="4648604" y="1426464"/>
            <a:ext cx="4162764" cy="340644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rial" panose="020B0604020202020204" pitchFamily="34" charset="0"/>
                <a:cs typeface="Arial" panose="020B0604020202020204" pitchFamily="34" charset="0"/>
              </a:rPr>
              <a:t>Rented Bike Count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1419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12106-3E07-466B-8129-4E4E36FE3777}"/>
              </a:ext>
            </a:extLst>
          </p:cNvPr>
          <p:cNvSpPr>
            <a:spLocks noGrp="1"/>
          </p:cNvSpPr>
          <p:nvPr>
            <p:ph type="title"/>
          </p:nvPr>
        </p:nvSpPr>
        <p:spPr>
          <a:xfrm>
            <a:off x="311700" y="0"/>
            <a:ext cx="8520600" cy="572700"/>
          </a:xfrm>
        </p:spPr>
        <p:txBody>
          <a:bodyPr/>
          <a:lstStyle/>
          <a:p>
            <a:pPr algn="ctr"/>
            <a:r>
              <a:rPr lang="en-US" sz="3200" b="1" dirty="0"/>
              <a:t>Data Columns</a:t>
            </a:r>
            <a:endParaRPr lang="en-IN" sz="3200" b="1" dirty="0"/>
          </a:p>
        </p:txBody>
      </p:sp>
      <p:sp>
        <p:nvSpPr>
          <p:cNvPr id="3" name="Text Placeholder 2">
            <a:extLst>
              <a:ext uri="{FF2B5EF4-FFF2-40B4-BE49-F238E27FC236}">
                <a16:creationId xmlns:a16="http://schemas.microsoft.com/office/drawing/2014/main" id="{AB770339-27C3-47CD-9366-3F461E201136}"/>
              </a:ext>
            </a:extLst>
          </p:cNvPr>
          <p:cNvSpPr>
            <a:spLocks noGrp="1"/>
          </p:cNvSpPr>
          <p:nvPr>
            <p:ph type="body" idx="1"/>
          </p:nvPr>
        </p:nvSpPr>
        <p:spPr>
          <a:xfrm>
            <a:off x="311700" y="688541"/>
            <a:ext cx="8520600" cy="4339118"/>
          </a:xfrm>
        </p:spPr>
        <p:txBody>
          <a:bodyPr/>
          <a:lstStyle/>
          <a:p>
            <a:pPr>
              <a:lnSpc>
                <a:spcPct val="100000"/>
              </a:lnSpc>
              <a:buClr>
                <a:schemeClr val="accent2"/>
              </a:buClr>
              <a:buFont typeface="Arial" panose="020B0604020202020204" pitchFamily="34" charset="0"/>
              <a:buChar char="•"/>
            </a:pPr>
            <a:r>
              <a:rPr lang="en-US" sz="1600" b="1" dirty="0">
                <a:solidFill>
                  <a:srgbClr val="212121"/>
                </a:solidFill>
                <a:latin typeface="Arial" panose="020B0604020202020204" pitchFamily="34" charset="0"/>
                <a:cs typeface="Arial" panose="020B0604020202020204" pitchFamily="34" charset="0"/>
              </a:rPr>
              <a:t>Date</a:t>
            </a:r>
            <a:r>
              <a:rPr lang="en-US" sz="1600" dirty="0">
                <a:solidFill>
                  <a:srgbClr val="212121"/>
                </a:solidFill>
                <a:latin typeface="Arial" panose="020B0604020202020204" pitchFamily="34" charset="0"/>
                <a:cs typeface="Arial" panose="020B0604020202020204" pitchFamily="34" charset="0"/>
              </a:rPr>
              <a:t>: The date of the day, during 365 days from 01/12/2017 to 30/11/2018, formatting in DD/MM/YYYY, type: str.</a:t>
            </a:r>
          </a:p>
          <a:p>
            <a:pPr>
              <a:lnSpc>
                <a:spcPct val="100000"/>
              </a:lnSpc>
              <a:buClr>
                <a:schemeClr val="accent2"/>
              </a:buClr>
              <a:buFont typeface="Arial" panose="020B0604020202020204" pitchFamily="34" charset="0"/>
              <a:buChar char="•"/>
            </a:pPr>
            <a:r>
              <a:rPr lang="en-US" sz="1600" b="1" dirty="0">
                <a:solidFill>
                  <a:srgbClr val="212121"/>
                </a:solidFill>
                <a:latin typeface="Arial" panose="020B0604020202020204" pitchFamily="34" charset="0"/>
                <a:cs typeface="Arial" panose="020B0604020202020204" pitchFamily="34" charset="0"/>
              </a:rPr>
              <a:t>Rented Bike Count</a:t>
            </a:r>
            <a:r>
              <a:rPr lang="en-US" sz="1600" dirty="0">
                <a:solidFill>
                  <a:srgbClr val="212121"/>
                </a:solidFill>
                <a:latin typeface="Arial" panose="020B0604020202020204" pitchFamily="34" charset="0"/>
                <a:cs typeface="Arial" panose="020B0604020202020204" pitchFamily="34" charset="0"/>
              </a:rPr>
              <a:t>: Number of rented bikes per hour which is the dependent variable and we need to predict that, type: int</a:t>
            </a:r>
          </a:p>
          <a:p>
            <a:pPr>
              <a:lnSpc>
                <a:spcPct val="100000"/>
              </a:lnSpc>
              <a:buClr>
                <a:schemeClr val="accent2"/>
              </a:buClr>
              <a:buFont typeface="Arial" panose="020B0604020202020204" pitchFamily="34" charset="0"/>
              <a:buChar char="•"/>
            </a:pPr>
            <a:r>
              <a:rPr lang="en-US" sz="1600" b="1" dirty="0">
                <a:solidFill>
                  <a:srgbClr val="212121"/>
                </a:solidFill>
                <a:latin typeface="Arial" panose="020B0604020202020204" pitchFamily="34" charset="0"/>
                <a:cs typeface="Arial" panose="020B0604020202020204" pitchFamily="34" charset="0"/>
              </a:rPr>
              <a:t>Hour</a:t>
            </a:r>
            <a:r>
              <a:rPr lang="en-US" sz="1600" dirty="0">
                <a:solidFill>
                  <a:srgbClr val="212121"/>
                </a:solidFill>
                <a:latin typeface="Arial" panose="020B0604020202020204" pitchFamily="34" charset="0"/>
                <a:cs typeface="Arial" panose="020B0604020202020204" pitchFamily="34" charset="0"/>
              </a:rPr>
              <a:t>: The hrs. of the day, starting from 0-23 it's in digital time format, type: int</a:t>
            </a:r>
          </a:p>
          <a:p>
            <a:pPr>
              <a:lnSpc>
                <a:spcPct val="100000"/>
              </a:lnSpc>
              <a:buClr>
                <a:schemeClr val="accent2"/>
              </a:buClr>
              <a:buFont typeface="Arial" panose="020B0604020202020204" pitchFamily="34" charset="0"/>
              <a:buChar char="•"/>
            </a:pPr>
            <a:r>
              <a:rPr lang="en-US" sz="1600" b="1" dirty="0">
                <a:solidFill>
                  <a:srgbClr val="212121"/>
                </a:solidFill>
                <a:latin typeface="Arial" panose="020B0604020202020204" pitchFamily="34" charset="0"/>
                <a:cs typeface="Arial" panose="020B0604020202020204" pitchFamily="34" charset="0"/>
              </a:rPr>
              <a:t>Temperature(°C)</a:t>
            </a:r>
            <a:r>
              <a:rPr lang="en-US" sz="1600" dirty="0">
                <a:solidFill>
                  <a:srgbClr val="212121"/>
                </a:solidFill>
                <a:latin typeface="Arial" panose="020B0604020202020204" pitchFamily="34" charset="0"/>
                <a:cs typeface="Arial" panose="020B0604020202020204" pitchFamily="34" charset="0"/>
              </a:rPr>
              <a:t>: Temperature in Celsius, type: Float</a:t>
            </a:r>
          </a:p>
          <a:p>
            <a:pPr>
              <a:lnSpc>
                <a:spcPct val="100000"/>
              </a:lnSpc>
              <a:buClr>
                <a:schemeClr val="accent2"/>
              </a:buClr>
              <a:buFont typeface="Arial" panose="020B0604020202020204" pitchFamily="34" charset="0"/>
              <a:buChar char="•"/>
            </a:pPr>
            <a:r>
              <a:rPr lang="en-US" sz="1600" b="1" dirty="0">
                <a:solidFill>
                  <a:srgbClr val="212121"/>
                </a:solidFill>
                <a:latin typeface="Arial" panose="020B0604020202020204" pitchFamily="34" charset="0"/>
                <a:cs typeface="Arial" panose="020B0604020202020204" pitchFamily="34" charset="0"/>
              </a:rPr>
              <a:t>Humidity(%)</a:t>
            </a:r>
            <a:r>
              <a:rPr lang="en-US" sz="1600" dirty="0">
                <a:solidFill>
                  <a:srgbClr val="212121"/>
                </a:solidFill>
                <a:latin typeface="Arial" panose="020B0604020202020204" pitchFamily="34" charset="0"/>
                <a:cs typeface="Arial" panose="020B0604020202020204" pitchFamily="34" charset="0"/>
              </a:rPr>
              <a:t>: Humidity in the air in %, type: int</a:t>
            </a:r>
          </a:p>
          <a:p>
            <a:pPr>
              <a:lnSpc>
                <a:spcPct val="100000"/>
              </a:lnSpc>
              <a:buClr>
                <a:schemeClr val="accent2"/>
              </a:buClr>
              <a:buFont typeface="Arial" panose="020B0604020202020204" pitchFamily="34" charset="0"/>
              <a:buChar char="•"/>
            </a:pPr>
            <a:r>
              <a:rPr lang="en-US" sz="1600" b="1" dirty="0">
                <a:solidFill>
                  <a:srgbClr val="212121"/>
                </a:solidFill>
                <a:latin typeface="Arial" panose="020B0604020202020204" pitchFamily="34" charset="0"/>
                <a:cs typeface="Arial" panose="020B0604020202020204" pitchFamily="34" charset="0"/>
              </a:rPr>
              <a:t>Wind speed (m/s)</a:t>
            </a:r>
            <a:r>
              <a:rPr lang="en-US" sz="1600" dirty="0">
                <a:solidFill>
                  <a:srgbClr val="212121"/>
                </a:solidFill>
                <a:latin typeface="Arial" panose="020B0604020202020204" pitchFamily="34" charset="0"/>
                <a:cs typeface="Arial" panose="020B0604020202020204" pitchFamily="34" charset="0"/>
              </a:rPr>
              <a:t>: Speed of the wind in m/s, type: Float</a:t>
            </a:r>
          </a:p>
          <a:p>
            <a:pPr>
              <a:lnSpc>
                <a:spcPct val="100000"/>
              </a:lnSpc>
              <a:buClr>
                <a:schemeClr val="accent2"/>
              </a:buClr>
              <a:buFont typeface="Arial" panose="020B0604020202020204" pitchFamily="34" charset="0"/>
              <a:buChar char="•"/>
            </a:pPr>
            <a:r>
              <a:rPr lang="en-US" sz="1600" b="1" dirty="0">
                <a:solidFill>
                  <a:srgbClr val="212121"/>
                </a:solidFill>
                <a:latin typeface="Arial" panose="020B0604020202020204" pitchFamily="34" charset="0"/>
                <a:cs typeface="Arial" panose="020B0604020202020204" pitchFamily="34" charset="0"/>
              </a:rPr>
              <a:t>Visibility (10m)</a:t>
            </a:r>
            <a:r>
              <a:rPr lang="en-US" sz="1600" dirty="0">
                <a:solidFill>
                  <a:srgbClr val="212121"/>
                </a:solidFill>
                <a:latin typeface="Arial" panose="020B0604020202020204" pitchFamily="34" charset="0"/>
                <a:cs typeface="Arial" panose="020B0604020202020204" pitchFamily="34" charset="0"/>
              </a:rPr>
              <a:t>: Visibility in m, type: int</a:t>
            </a:r>
          </a:p>
          <a:p>
            <a:pPr>
              <a:lnSpc>
                <a:spcPct val="100000"/>
              </a:lnSpc>
              <a:buClr>
                <a:schemeClr val="accent2"/>
              </a:buClr>
              <a:buFont typeface="Arial" panose="020B0604020202020204" pitchFamily="34" charset="0"/>
              <a:buChar char="•"/>
            </a:pPr>
            <a:r>
              <a:rPr lang="en-US" sz="1600" b="1" dirty="0">
                <a:solidFill>
                  <a:srgbClr val="212121"/>
                </a:solidFill>
                <a:latin typeface="Arial" panose="020B0604020202020204" pitchFamily="34" charset="0"/>
                <a:cs typeface="Arial" panose="020B0604020202020204" pitchFamily="34" charset="0"/>
              </a:rPr>
              <a:t>Dew point temperature(°C)</a:t>
            </a:r>
            <a:r>
              <a:rPr lang="en-US" sz="1600" dirty="0">
                <a:solidFill>
                  <a:srgbClr val="212121"/>
                </a:solidFill>
                <a:latin typeface="Arial" panose="020B0604020202020204" pitchFamily="34" charset="0"/>
                <a:cs typeface="Arial" panose="020B0604020202020204" pitchFamily="34" charset="0"/>
              </a:rPr>
              <a:t>: Temp. at the beginning of the day, type: Float</a:t>
            </a:r>
          </a:p>
          <a:p>
            <a:pPr>
              <a:lnSpc>
                <a:spcPct val="100000"/>
              </a:lnSpc>
              <a:buClr>
                <a:schemeClr val="accent2"/>
              </a:buClr>
              <a:buFont typeface="Arial" panose="020B0604020202020204" pitchFamily="34" charset="0"/>
              <a:buChar char="•"/>
            </a:pPr>
            <a:r>
              <a:rPr lang="en-US" sz="1600" b="1" dirty="0">
                <a:solidFill>
                  <a:srgbClr val="212121"/>
                </a:solidFill>
                <a:latin typeface="Arial" panose="020B0604020202020204" pitchFamily="34" charset="0"/>
                <a:cs typeface="Arial" panose="020B0604020202020204" pitchFamily="34" charset="0"/>
              </a:rPr>
              <a:t>Solar Radiation (MJ/m2)</a:t>
            </a:r>
            <a:r>
              <a:rPr lang="en-US" sz="1600" dirty="0">
                <a:solidFill>
                  <a:srgbClr val="212121"/>
                </a:solidFill>
                <a:latin typeface="Arial" panose="020B0604020202020204" pitchFamily="34" charset="0"/>
                <a:cs typeface="Arial" panose="020B0604020202020204" pitchFamily="34" charset="0"/>
              </a:rPr>
              <a:t>: Sun contribution, type: Float</a:t>
            </a:r>
          </a:p>
          <a:p>
            <a:pPr>
              <a:lnSpc>
                <a:spcPct val="100000"/>
              </a:lnSpc>
              <a:buClr>
                <a:schemeClr val="accent2"/>
              </a:buClr>
              <a:buFont typeface="Arial" panose="020B0604020202020204" pitchFamily="34" charset="0"/>
              <a:buChar char="•"/>
            </a:pPr>
            <a:r>
              <a:rPr lang="en-US" sz="1600" b="1" dirty="0">
                <a:solidFill>
                  <a:srgbClr val="212121"/>
                </a:solidFill>
                <a:latin typeface="Arial" panose="020B0604020202020204" pitchFamily="34" charset="0"/>
                <a:cs typeface="Arial" panose="020B0604020202020204" pitchFamily="34" charset="0"/>
              </a:rPr>
              <a:t>Rainfall(mm)</a:t>
            </a:r>
            <a:r>
              <a:rPr lang="en-US" sz="1600" dirty="0">
                <a:solidFill>
                  <a:srgbClr val="212121"/>
                </a:solidFill>
                <a:latin typeface="Arial" panose="020B0604020202020204" pitchFamily="34" charset="0"/>
                <a:cs typeface="Arial" panose="020B0604020202020204" pitchFamily="34" charset="0"/>
              </a:rPr>
              <a:t>: Amount of rain in mm, type: Float</a:t>
            </a:r>
          </a:p>
          <a:p>
            <a:pPr>
              <a:lnSpc>
                <a:spcPct val="100000"/>
              </a:lnSpc>
              <a:buClr>
                <a:schemeClr val="accent2"/>
              </a:buClr>
              <a:buFont typeface="Arial" panose="020B0604020202020204" pitchFamily="34" charset="0"/>
              <a:buChar char="•"/>
            </a:pPr>
            <a:r>
              <a:rPr lang="en-US" sz="1600" b="1" dirty="0">
                <a:solidFill>
                  <a:srgbClr val="212121"/>
                </a:solidFill>
                <a:latin typeface="Arial" panose="020B0604020202020204" pitchFamily="34" charset="0"/>
                <a:cs typeface="Arial" panose="020B0604020202020204" pitchFamily="34" charset="0"/>
              </a:rPr>
              <a:t>Snowfall (cm)</a:t>
            </a:r>
            <a:r>
              <a:rPr lang="en-US" sz="1600" dirty="0">
                <a:solidFill>
                  <a:srgbClr val="212121"/>
                </a:solidFill>
                <a:latin typeface="Arial" panose="020B0604020202020204" pitchFamily="34" charset="0"/>
                <a:cs typeface="Arial" panose="020B0604020202020204" pitchFamily="34" charset="0"/>
              </a:rPr>
              <a:t>: Amount of snowing in cm, type: Float</a:t>
            </a:r>
          </a:p>
          <a:p>
            <a:pPr>
              <a:lnSpc>
                <a:spcPct val="100000"/>
              </a:lnSpc>
              <a:buClr>
                <a:schemeClr val="accent2"/>
              </a:buClr>
              <a:buFont typeface="Arial" panose="020B0604020202020204" pitchFamily="34" charset="0"/>
              <a:buChar char="•"/>
            </a:pPr>
            <a:r>
              <a:rPr lang="en-US" sz="1600" b="1" dirty="0">
                <a:solidFill>
                  <a:srgbClr val="212121"/>
                </a:solidFill>
                <a:latin typeface="Arial" panose="020B0604020202020204" pitchFamily="34" charset="0"/>
                <a:cs typeface="Arial" panose="020B0604020202020204" pitchFamily="34" charset="0"/>
              </a:rPr>
              <a:t>Seasons</a:t>
            </a:r>
            <a:r>
              <a:rPr lang="en-US" sz="1600" dirty="0">
                <a:solidFill>
                  <a:srgbClr val="212121"/>
                </a:solidFill>
                <a:latin typeface="Arial" panose="020B0604020202020204" pitchFamily="34" charset="0"/>
                <a:cs typeface="Arial" panose="020B0604020202020204" pitchFamily="34" charset="0"/>
              </a:rPr>
              <a:t>: Season of the year, type: str, there are only 4 season's in the data </a:t>
            </a:r>
          </a:p>
          <a:p>
            <a:pPr>
              <a:lnSpc>
                <a:spcPct val="100000"/>
              </a:lnSpc>
              <a:buClr>
                <a:schemeClr val="accent2"/>
              </a:buClr>
              <a:buFont typeface="Arial" panose="020B0604020202020204" pitchFamily="34" charset="0"/>
              <a:buChar char="•"/>
            </a:pPr>
            <a:r>
              <a:rPr lang="en-US" sz="1600" b="1" dirty="0">
                <a:solidFill>
                  <a:srgbClr val="212121"/>
                </a:solidFill>
                <a:latin typeface="Arial" panose="020B0604020202020204" pitchFamily="34" charset="0"/>
                <a:cs typeface="Arial" panose="020B0604020202020204" pitchFamily="34" charset="0"/>
              </a:rPr>
              <a:t>Holiday</a:t>
            </a:r>
            <a:r>
              <a:rPr lang="en-US" sz="1600" dirty="0">
                <a:solidFill>
                  <a:srgbClr val="212121"/>
                </a:solidFill>
                <a:latin typeface="Arial" panose="020B0604020202020204" pitchFamily="34" charset="0"/>
                <a:cs typeface="Arial" panose="020B0604020202020204" pitchFamily="34" charset="0"/>
              </a:rPr>
              <a:t>: If the day is a holiday period or not, type: str</a:t>
            </a:r>
          </a:p>
          <a:p>
            <a:pPr>
              <a:lnSpc>
                <a:spcPct val="100000"/>
              </a:lnSpc>
              <a:buClr>
                <a:schemeClr val="accent2"/>
              </a:buClr>
              <a:buFont typeface="Arial" panose="020B0604020202020204" pitchFamily="34" charset="0"/>
              <a:buChar char="•"/>
            </a:pPr>
            <a:r>
              <a:rPr lang="en-US" sz="1600" b="1" dirty="0">
                <a:solidFill>
                  <a:srgbClr val="212121"/>
                </a:solidFill>
                <a:latin typeface="Arial" panose="020B0604020202020204" pitchFamily="34" charset="0"/>
                <a:cs typeface="Arial" panose="020B0604020202020204" pitchFamily="34" charset="0"/>
              </a:rPr>
              <a:t>Functioning Day</a:t>
            </a:r>
            <a:r>
              <a:rPr lang="en-US" sz="1600" dirty="0">
                <a:solidFill>
                  <a:srgbClr val="212121"/>
                </a:solidFill>
                <a:latin typeface="Arial" panose="020B0604020202020204" pitchFamily="34" charset="0"/>
                <a:cs typeface="Arial" panose="020B0604020202020204" pitchFamily="34" charset="0"/>
              </a:rPr>
              <a:t>: If the day is a Functioning Day or not, type : str</a:t>
            </a:r>
          </a:p>
        </p:txBody>
      </p:sp>
    </p:spTree>
    <p:extLst>
      <p:ext uri="{BB962C8B-B14F-4D97-AF65-F5344CB8AC3E}">
        <p14:creationId xmlns:p14="http://schemas.microsoft.com/office/powerpoint/2010/main" val="3548246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85F5E-889C-416C-A55A-EF4A3D7E6FE5}"/>
              </a:ext>
            </a:extLst>
          </p:cNvPr>
          <p:cNvSpPr>
            <a:spLocks noGrp="1"/>
          </p:cNvSpPr>
          <p:nvPr>
            <p:ph type="title"/>
          </p:nvPr>
        </p:nvSpPr>
        <p:spPr>
          <a:xfrm>
            <a:off x="311700" y="1925"/>
            <a:ext cx="8520600" cy="572700"/>
          </a:xfrm>
        </p:spPr>
        <p:txBody>
          <a:bodyPr/>
          <a:lstStyle/>
          <a:p>
            <a:pPr algn="ctr"/>
            <a:r>
              <a:rPr lang="en-US" sz="3200" b="1" dirty="0"/>
              <a:t>Exploratory Data Analysis(EDA)</a:t>
            </a:r>
          </a:p>
        </p:txBody>
      </p:sp>
      <p:sp>
        <p:nvSpPr>
          <p:cNvPr id="3" name="Text Placeholder 2">
            <a:extLst>
              <a:ext uri="{FF2B5EF4-FFF2-40B4-BE49-F238E27FC236}">
                <a16:creationId xmlns:a16="http://schemas.microsoft.com/office/drawing/2014/main" id="{9CDE5712-6B3B-4060-8681-92A4EE992523}"/>
              </a:ext>
            </a:extLst>
          </p:cNvPr>
          <p:cNvSpPr>
            <a:spLocks noGrp="1"/>
          </p:cNvSpPr>
          <p:nvPr>
            <p:ph type="body" idx="1"/>
          </p:nvPr>
        </p:nvSpPr>
        <p:spPr>
          <a:xfrm>
            <a:off x="4572000" y="1152475"/>
            <a:ext cx="4260300" cy="3416400"/>
          </a:xfrm>
        </p:spPr>
        <p:txBody>
          <a:bodyPr/>
          <a:lstStyle/>
          <a:p>
            <a:pPr>
              <a:lnSpc>
                <a:spcPct val="100000"/>
              </a:lnSpc>
              <a:buClr>
                <a:schemeClr val="accent2"/>
              </a:buClr>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study of the season’s column determines whether seasons have greater and lower rental bike counts.</a:t>
            </a:r>
          </a:p>
          <a:p>
            <a:pPr>
              <a:lnSpc>
                <a:spcPct val="100000"/>
              </a:lnSpc>
              <a:buClr>
                <a:schemeClr val="accent2"/>
              </a:buClr>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Rented Bike Count is lowest in the winter season.</a:t>
            </a:r>
          </a:p>
          <a:p>
            <a:pPr>
              <a:buClr>
                <a:schemeClr val="accent2"/>
              </a:buClr>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Rented Bike Count is highest in the Summer season.</a:t>
            </a:r>
          </a:p>
        </p:txBody>
      </p:sp>
      <p:pic>
        <p:nvPicPr>
          <p:cNvPr id="5" name="Picture 4">
            <a:extLst>
              <a:ext uri="{FF2B5EF4-FFF2-40B4-BE49-F238E27FC236}">
                <a16:creationId xmlns:a16="http://schemas.microsoft.com/office/drawing/2014/main" id="{2ACEDBBD-F3BE-493C-A60B-B2F1D0F9EF32}"/>
              </a:ext>
            </a:extLst>
          </p:cNvPr>
          <p:cNvPicPr>
            <a:picLocks noChangeAspect="1"/>
          </p:cNvPicPr>
          <p:nvPr/>
        </p:nvPicPr>
        <p:blipFill>
          <a:blip r:embed="rId3"/>
          <a:stretch>
            <a:fillRect/>
          </a:stretch>
        </p:blipFill>
        <p:spPr>
          <a:xfrm>
            <a:off x="94529" y="1152474"/>
            <a:ext cx="4260300" cy="3426763"/>
          </a:xfrm>
          <a:prstGeom prst="rect">
            <a:avLst/>
          </a:prstGeom>
        </p:spPr>
      </p:pic>
    </p:spTree>
    <p:extLst>
      <p:ext uri="{BB962C8B-B14F-4D97-AF65-F5344CB8AC3E}">
        <p14:creationId xmlns:p14="http://schemas.microsoft.com/office/powerpoint/2010/main" val="3703620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B2DD-18AF-434B-9326-C3FB05E10A36}"/>
              </a:ext>
            </a:extLst>
          </p:cNvPr>
          <p:cNvSpPr>
            <a:spLocks noGrp="1"/>
          </p:cNvSpPr>
          <p:nvPr>
            <p:ph type="title"/>
          </p:nvPr>
        </p:nvSpPr>
        <p:spPr>
          <a:xfrm>
            <a:off x="311700" y="21165"/>
            <a:ext cx="8520600" cy="572700"/>
          </a:xfrm>
        </p:spPr>
        <p:txBody>
          <a:bodyPr/>
          <a:lstStyle/>
          <a:p>
            <a:pPr algn="ctr"/>
            <a:r>
              <a:rPr lang="en-US" sz="3200" b="1" dirty="0"/>
              <a:t>Exploratory Data Analysis(EDA) </a:t>
            </a:r>
            <a:r>
              <a:rPr lang="en-US" sz="3200" b="1" dirty="0" err="1"/>
              <a:t>Contd</a:t>
            </a:r>
            <a:r>
              <a:rPr lang="en-US" sz="3200" b="1" dirty="0"/>
              <a:t>…</a:t>
            </a:r>
          </a:p>
        </p:txBody>
      </p:sp>
      <p:pic>
        <p:nvPicPr>
          <p:cNvPr id="4" name="Picture 3">
            <a:extLst>
              <a:ext uri="{FF2B5EF4-FFF2-40B4-BE49-F238E27FC236}">
                <a16:creationId xmlns:a16="http://schemas.microsoft.com/office/drawing/2014/main" id="{C747F278-912E-412F-901E-D9F9183DEAFA}"/>
              </a:ext>
            </a:extLst>
          </p:cNvPr>
          <p:cNvPicPr>
            <a:picLocks noChangeAspect="1"/>
          </p:cNvPicPr>
          <p:nvPr/>
        </p:nvPicPr>
        <p:blipFill>
          <a:blip r:embed="rId2"/>
          <a:stretch>
            <a:fillRect/>
          </a:stretch>
        </p:blipFill>
        <p:spPr>
          <a:xfrm>
            <a:off x="121444" y="749501"/>
            <a:ext cx="4572000" cy="4393999"/>
          </a:xfrm>
          <a:prstGeom prst="rect">
            <a:avLst/>
          </a:prstGeom>
        </p:spPr>
      </p:pic>
      <p:sp>
        <p:nvSpPr>
          <p:cNvPr id="8" name="Rectangle 7">
            <a:extLst>
              <a:ext uri="{FF2B5EF4-FFF2-40B4-BE49-F238E27FC236}">
                <a16:creationId xmlns:a16="http://schemas.microsoft.com/office/drawing/2014/main" id="{EC4259C8-D2D7-47D5-B87E-4C507FFDBA56}"/>
              </a:ext>
            </a:extLst>
          </p:cNvPr>
          <p:cNvSpPr/>
          <p:nvPr/>
        </p:nvSpPr>
        <p:spPr>
          <a:xfrm>
            <a:off x="4572000" y="948649"/>
            <a:ext cx="4572000" cy="3600986"/>
          </a:xfrm>
          <a:prstGeom prst="rect">
            <a:avLst/>
          </a:prstGeom>
        </p:spPr>
        <p:txBody>
          <a:bodyPr>
            <a:spAutoFit/>
          </a:bodyPr>
          <a:lstStyle/>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sz="1600" dirty="0"/>
          </a:p>
          <a:p>
            <a:endParaRPr lang="en-IN" sz="1600" dirty="0"/>
          </a:p>
          <a:p>
            <a:pPr marL="285750" indent="-285750">
              <a:buFont typeface="Arial" panose="020B0604020202020204" pitchFamily="34" charset="0"/>
              <a:buChar char="•"/>
            </a:pPr>
            <a:r>
              <a:rPr lang="en-IN" sz="1600" dirty="0"/>
              <a:t>Demand for bikes is at its peak in June.</a:t>
            </a:r>
          </a:p>
          <a:p>
            <a:pPr marL="285750" indent="-285750">
              <a:buFont typeface="Arial" panose="020B0604020202020204" pitchFamily="34" charset="0"/>
              <a:buChar char="•"/>
            </a:pPr>
            <a:r>
              <a:rPr lang="en-IN" sz="1600" dirty="0"/>
              <a:t>Least demand can be observed in January, February, and December which are also the month of the winter season. </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IN" dirty="0"/>
          </a:p>
        </p:txBody>
      </p:sp>
    </p:spTree>
    <p:extLst>
      <p:ext uri="{BB962C8B-B14F-4D97-AF65-F5344CB8AC3E}">
        <p14:creationId xmlns:p14="http://schemas.microsoft.com/office/powerpoint/2010/main" val="39212450"/>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3809</TotalTime>
  <Words>1925</Words>
  <Application>Microsoft Office PowerPoint</Application>
  <PresentationFormat>On-screen Show (16:9)</PresentationFormat>
  <Paragraphs>173</Paragraphs>
  <Slides>26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Wingdings</vt:lpstr>
      <vt:lpstr>Montserrat</vt:lpstr>
      <vt:lpstr>Carlito</vt:lpstr>
      <vt:lpstr>Courier New</vt:lpstr>
      <vt:lpstr>Arial Black</vt:lpstr>
      <vt:lpstr>Arial</vt:lpstr>
      <vt:lpstr>Simple Light</vt:lpstr>
      <vt:lpstr>Capstone Project Seoul Bike Sharing Demand Prediction   Anuj Menaria </vt:lpstr>
      <vt:lpstr>PowerPoint Presentation</vt:lpstr>
      <vt:lpstr>Agenda</vt:lpstr>
      <vt:lpstr>Data Summary</vt:lpstr>
      <vt:lpstr>Data Summary(contd..) </vt:lpstr>
      <vt:lpstr>Data Summary(contd..) </vt:lpstr>
      <vt:lpstr>Data Columns</vt:lpstr>
      <vt:lpstr>Exploratory Data Analysis(EDA)</vt:lpstr>
      <vt:lpstr>Exploratory Data Analysis(EDA) Contd…</vt:lpstr>
      <vt:lpstr>Exploratory Data Analysis(EDA) Contd…</vt:lpstr>
      <vt:lpstr>Exploratory Data Analysis(EDA) Contd…</vt:lpstr>
      <vt:lpstr>Exploratory Data Analysis(EDA) Contd…</vt:lpstr>
      <vt:lpstr>Visualizing Distribution</vt:lpstr>
      <vt:lpstr>Visualizing Outliers</vt:lpstr>
      <vt:lpstr>Handling Outliers</vt:lpstr>
      <vt:lpstr>Bivariate Analysis of Linearity in Data</vt:lpstr>
      <vt:lpstr>Correlation Heatmap</vt:lpstr>
      <vt:lpstr>Model Building Prerequisites</vt:lpstr>
      <vt:lpstr>Models Used</vt:lpstr>
      <vt:lpstr>Model Implementation</vt:lpstr>
      <vt:lpstr>PowerPoint Presentation</vt:lpstr>
      <vt:lpstr>Model Implementation</vt:lpstr>
      <vt:lpstr>Model Implementation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  Pradeep Kumar Verma Anuj Menaria Pratheesh Poojary</dc:title>
  <dc:creator>Anuj Menaria</dc:creator>
  <cp:lastModifiedBy>91978</cp:lastModifiedBy>
  <cp:revision>48</cp:revision>
  <cp:lastPrinted>2022-03-20T11:40:47Z</cp:lastPrinted>
  <dcterms:modified xsi:type="dcterms:W3CDTF">2022-11-22T18:30:22Z</dcterms:modified>
</cp:coreProperties>
</file>