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64" r:id="rId3"/>
    <p:sldId id="258" r:id="rId4"/>
    <p:sldId id="262" r:id="rId5"/>
    <p:sldId id="261" r:id="rId6"/>
    <p:sldId id="266" r:id="rId7"/>
    <p:sldId id="271" r:id="rId8"/>
    <p:sldId id="268" r:id="rId9"/>
    <p:sldId id="267" r:id="rId10"/>
    <p:sldId id="265" r:id="rId11"/>
    <p:sldId id="283" r:id="rId12"/>
    <p:sldId id="272" r:id="rId13"/>
    <p:sldId id="273" r:id="rId14"/>
    <p:sldId id="276" r:id="rId15"/>
    <p:sldId id="275" r:id="rId16"/>
    <p:sldId id="274" r:id="rId17"/>
    <p:sldId id="260" r:id="rId18"/>
    <p:sldId id="270" r:id="rId19"/>
    <p:sldId id="281" r:id="rId20"/>
    <p:sldId id="277" r:id="rId21"/>
    <p:sldId id="259" r:id="rId22"/>
    <p:sldId id="282" r:id="rId23"/>
    <p:sldId id="257" r:id="rId24"/>
  </p:sldIdLst>
  <p:sldSz cx="9144000" cy="5143500" type="screen16x9"/>
  <p:notesSz cx="6858000" cy="9144000"/>
  <p:embeddedFontLst>
    <p:embeddedFont>
      <p:font typeface="Montserrat"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1978" initials="9" lastIdx="1" clrIdx="0">
    <p:extLst>
      <p:ext uri="{19B8F6BF-5375-455C-9EA6-DF929625EA0E}">
        <p15:presenceInfo xmlns:p15="http://schemas.microsoft.com/office/powerpoint/2012/main" userId="96e08a8d47de44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87" autoAdjust="0"/>
    <p:restoredTop sz="93300" autoAdjust="0"/>
  </p:normalViewPr>
  <p:slideViewPr>
    <p:cSldViewPr snapToGrid="0">
      <p:cViewPr varScale="1">
        <p:scale>
          <a:sx n="105" d="100"/>
          <a:sy n="105" d="100"/>
        </p:scale>
        <p:origin x="22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10893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0000</a:t>
            </a:r>
          </a:p>
        </p:txBody>
      </p:sp>
    </p:spTree>
    <p:extLst>
      <p:ext uri="{BB962C8B-B14F-4D97-AF65-F5344CB8AC3E}">
        <p14:creationId xmlns:p14="http://schemas.microsoft.com/office/powerpoint/2010/main" val="222852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72926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lvl="0"/>
            <a:r>
              <a:rPr lang="en-US" sz="3600" b="1" dirty="0">
                <a:solidFill>
                  <a:schemeClr val="lt1"/>
                </a:solidFill>
                <a:latin typeface="Montserrat"/>
                <a:ea typeface="Montserrat"/>
                <a:cs typeface="Montserrat"/>
                <a:sym typeface="Montserrat"/>
              </a:rPr>
              <a:t>Zomato Restaurant Clustering and Sentiment Analysis</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US" sz="2400" b="1" dirty="0">
                <a:solidFill>
                  <a:schemeClr val="lt1"/>
                </a:solidFill>
                <a:latin typeface="Montserrat"/>
                <a:ea typeface="Montserrat"/>
                <a:cs typeface="Montserrat"/>
                <a:sym typeface="Montserrat"/>
              </a:rPr>
              <a:t>Anuj Menaria</a:t>
            </a:r>
            <a:endParaRPr sz="2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59AD-775C-4712-B401-6C392A736404}"/>
              </a:ext>
            </a:extLst>
          </p:cNvPr>
          <p:cNvSpPr>
            <a:spLocks noGrp="1"/>
          </p:cNvSpPr>
          <p:nvPr>
            <p:ph type="title"/>
          </p:nvPr>
        </p:nvSpPr>
        <p:spPr>
          <a:xfrm>
            <a:off x="0" y="0"/>
            <a:ext cx="8520600" cy="572700"/>
          </a:xfrm>
        </p:spPr>
        <p:txBody>
          <a:bodyPr/>
          <a:lstStyle/>
          <a:p>
            <a:r>
              <a:rPr lang="en-GB" b="1" dirty="0"/>
              <a:t>Data Visualization &amp; EDA(Contd.):</a:t>
            </a:r>
            <a:endParaRPr lang="en-IN" dirty="0"/>
          </a:p>
        </p:txBody>
      </p:sp>
      <p:sp>
        <p:nvSpPr>
          <p:cNvPr id="3" name="Text Placeholder 2">
            <a:extLst>
              <a:ext uri="{FF2B5EF4-FFF2-40B4-BE49-F238E27FC236}">
                <a16:creationId xmlns:a16="http://schemas.microsoft.com/office/drawing/2014/main" id="{CF2EA235-87D0-4FD7-A1F4-30F5358E2DAA}"/>
              </a:ext>
            </a:extLst>
          </p:cNvPr>
          <p:cNvSpPr>
            <a:spLocks noGrp="1"/>
          </p:cNvSpPr>
          <p:nvPr>
            <p:ph type="body" idx="1"/>
          </p:nvPr>
        </p:nvSpPr>
        <p:spPr>
          <a:xfrm>
            <a:off x="0" y="3439886"/>
            <a:ext cx="8994346" cy="1703615"/>
          </a:xfrm>
        </p:spPr>
        <p:txBody>
          <a:bodyPr/>
          <a:lstStyle/>
          <a:p>
            <a:pPr>
              <a:lnSpc>
                <a:spcPct val="150000"/>
              </a:lnSpc>
              <a:buClrTx/>
              <a:buFont typeface="Arial" panose="020B0604020202020204" pitchFamily="34" charset="0"/>
              <a:buChar char="•"/>
            </a:pPr>
            <a:r>
              <a:rPr lang="en-US" sz="1400" dirty="0">
                <a:solidFill>
                  <a:srgbClr val="000000"/>
                </a:solidFill>
              </a:rPr>
              <a:t>We can notice that practically all eateries provide North Indian as their most popular cuisine. And "Malaysian" food is a delicacy.</a:t>
            </a:r>
          </a:p>
          <a:p>
            <a:pPr>
              <a:lnSpc>
                <a:spcPct val="150000"/>
              </a:lnSpc>
              <a:buClrTx/>
              <a:buFont typeface="Arial" panose="020B0604020202020204" pitchFamily="34" charset="0"/>
              <a:buChar char="•"/>
            </a:pPr>
            <a:r>
              <a:rPr lang="en-US" sz="1400" dirty="0">
                <a:solidFill>
                  <a:srgbClr val="000000"/>
                </a:solidFill>
              </a:rPr>
              <a:t>After north Indian cuisine, we can notice that Chinese and continental cuisines are also in high demand.</a:t>
            </a:r>
          </a:p>
          <a:p>
            <a:pPr>
              <a:lnSpc>
                <a:spcPct val="150000"/>
              </a:lnSpc>
              <a:buClrTx/>
              <a:buFont typeface="Arial" panose="020B0604020202020204" pitchFamily="34" charset="0"/>
              <a:buChar char="•"/>
            </a:pPr>
            <a:r>
              <a:rPr lang="en-US" sz="1400" dirty="0">
                <a:solidFill>
                  <a:srgbClr val="000000"/>
                </a:solidFill>
              </a:rPr>
              <a:t>The majority of the reviews take place between 9:00 and 10:00 at night.</a:t>
            </a:r>
          </a:p>
          <a:p>
            <a:pPr>
              <a:lnSpc>
                <a:spcPct val="150000"/>
              </a:lnSpc>
              <a:buClrTx/>
              <a:buFont typeface="Arial" panose="020B0604020202020204" pitchFamily="34" charset="0"/>
              <a:buChar char="•"/>
            </a:pPr>
            <a:r>
              <a:rPr lang="en-US" sz="1400" dirty="0">
                <a:solidFill>
                  <a:srgbClr val="000000"/>
                </a:solidFill>
              </a:rPr>
              <a:t> Fewer reviews are issued between 5:00 and 6:00 in the morning.</a:t>
            </a:r>
          </a:p>
        </p:txBody>
      </p:sp>
      <p:pic>
        <p:nvPicPr>
          <p:cNvPr id="6" name="Picture 5">
            <a:extLst>
              <a:ext uri="{FF2B5EF4-FFF2-40B4-BE49-F238E27FC236}">
                <a16:creationId xmlns:a16="http://schemas.microsoft.com/office/drawing/2014/main" id="{F173EE0F-08F0-48AF-BFED-4FB893057652}"/>
              </a:ext>
            </a:extLst>
          </p:cNvPr>
          <p:cNvPicPr>
            <a:picLocks noChangeAspect="1"/>
          </p:cNvPicPr>
          <p:nvPr/>
        </p:nvPicPr>
        <p:blipFill>
          <a:blip r:embed="rId2"/>
          <a:stretch>
            <a:fillRect/>
          </a:stretch>
        </p:blipFill>
        <p:spPr>
          <a:xfrm>
            <a:off x="0" y="456894"/>
            <a:ext cx="4521200" cy="3128136"/>
          </a:xfrm>
          <a:prstGeom prst="rect">
            <a:avLst/>
          </a:prstGeom>
        </p:spPr>
      </p:pic>
      <p:pic>
        <p:nvPicPr>
          <p:cNvPr id="8" name="Picture 7">
            <a:extLst>
              <a:ext uri="{FF2B5EF4-FFF2-40B4-BE49-F238E27FC236}">
                <a16:creationId xmlns:a16="http://schemas.microsoft.com/office/drawing/2014/main" id="{ACAF58C7-0F44-4453-8EC6-51BA932F8146}"/>
              </a:ext>
            </a:extLst>
          </p:cNvPr>
          <p:cNvPicPr>
            <a:picLocks noChangeAspect="1"/>
          </p:cNvPicPr>
          <p:nvPr/>
        </p:nvPicPr>
        <p:blipFill>
          <a:blip r:embed="rId3"/>
          <a:stretch>
            <a:fillRect/>
          </a:stretch>
        </p:blipFill>
        <p:spPr>
          <a:xfrm>
            <a:off x="4497173" y="582158"/>
            <a:ext cx="4622800" cy="2993412"/>
          </a:xfrm>
          <a:prstGeom prst="rect">
            <a:avLst/>
          </a:prstGeom>
        </p:spPr>
      </p:pic>
    </p:spTree>
    <p:extLst>
      <p:ext uri="{BB962C8B-B14F-4D97-AF65-F5344CB8AC3E}">
        <p14:creationId xmlns:p14="http://schemas.microsoft.com/office/powerpoint/2010/main" val="192979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E0E4F-DF72-4A79-B90C-B490CF7C8501}"/>
              </a:ext>
            </a:extLst>
          </p:cNvPr>
          <p:cNvSpPr>
            <a:spLocks noGrp="1"/>
          </p:cNvSpPr>
          <p:nvPr>
            <p:ph type="title"/>
          </p:nvPr>
        </p:nvSpPr>
        <p:spPr>
          <a:xfrm>
            <a:off x="0" y="1925"/>
            <a:ext cx="8520600" cy="572700"/>
          </a:xfrm>
        </p:spPr>
        <p:txBody>
          <a:bodyPr/>
          <a:lstStyle/>
          <a:p>
            <a:r>
              <a:rPr lang="en-US" dirty="0"/>
              <a:t>Text Preprocessing:</a:t>
            </a:r>
            <a:endParaRPr lang="en-IN" dirty="0"/>
          </a:p>
        </p:txBody>
      </p:sp>
      <p:sp>
        <p:nvSpPr>
          <p:cNvPr id="3" name="Text Placeholder 2">
            <a:extLst>
              <a:ext uri="{FF2B5EF4-FFF2-40B4-BE49-F238E27FC236}">
                <a16:creationId xmlns:a16="http://schemas.microsoft.com/office/drawing/2014/main" id="{2254E098-9E20-482E-8402-17BEEB99C958}"/>
              </a:ext>
            </a:extLst>
          </p:cNvPr>
          <p:cNvSpPr>
            <a:spLocks noGrp="1"/>
          </p:cNvSpPr>
          <p:nvPr>
            <p:ph type="body" idx="1"/>
          </p:nvPr>
        </p:nvSpPr>
        <p:spPr>
          <a:xfrm>
            <a:off x="0" y="574625"/>
            <a:ext cx="9144000" cy="4566950"/>
          </a:xfrm>
        </p:spPr>
        <p:txBody>
          <a:bodyPr/>
          <a:lstStyle/>
          <a:p>
            <a:pPr>
              <a:lnSpc>
                <a:spcPct val="150000"/>
              </a:lnSpc>
              <a:buClrTx/>
              <a:buFont typeface="Arial" panose="020B0604020202020204" pitchFamily="34" charset="0"/>
              <a:buChar char="•"/>
            </a:pPr>
            <a:r>
              <a:rPr lang="en-US" sz="1400" b="1" dirty="0">
                <a:solidFill>
                  <a:srgbClr val="000000"/>
                </a:solidFill>
              </a:rPr>
              <a:t>Lower Casing: </a:t>
            </a:r>
            <a:r>
              <a:rPr lang="en-US" sz="1400" dirty="0">
                <a:solidFill>
                  <a:srgbClr val="000000"/>
                </a:solidFill>
              </a:rPr>
              <a:t>Converting a word to lowercase (NLP -&gt; </a:t>
            </a:r>
            <a:r>
              <a:rPr lang="en-US" sz="1400" dirty="0" err="1">
                <a:solidFill>
                  <a:srgbClr val="000000"/>
                </a:solidFill>
              </a:rPr>
              <a:t>nlp</a:t>
            </a:r>
            <a:r>
              <a:rPr lang="en-US" sz="1400" dirty="0">
                <a:solidFill>
                  <a:srgbClr val="000000"/>
                </a:solidFill>
              </a:rPr>
              <a:t>). Words like Book and book mean the same but when not converted to lowercase those two are represented as two different words in the vector space model (resulting in more dimensions) </a:t>
            </a:r>
          </a:p>
          <a:p>
            <a:pPr>
              <a:lnSpc>
                <a:spcPct val="150000"/>
              </a:lnSpc>
              <a:buClrTx/>
              <a:buFont typeface="Arial" panose="020B0604020202020204" pitchFamily="34" charset="0"/>
              <a:buChar char="•"/>
            </a:pPr>
            <a:r>
              <a:rPr lang="en-US" sz="1400" b="1" dirty="0">
                <a:solidFill>
                  <a:srgbClr val="000000"/>
                </a:solidFill>
              </a:rPr>
              <a:t>Tokenization: </a:t>
            </a:r>
            <a:r>
              <a:rPr lang="en-US" sz="1400" dirty="0">
                <a:solidFill>
                  <a:srgbClr val="000000"/>
                </a:solidFill>
              </a:rPr>
              <a:t>It is the process of tokenizing or splitting a string, </a:t>
            </a:r>
            <a:r>
              <a:rPr lang="en-US" sz="1400" dirty="0" err="1">
                <a:solidFill>
                  <a:srgbClr val="000000"/>
                </a:solidFill>
              </a:rPr>
              <a:t>teor</a:t>
            </a:r>
            <a:r>
              <a:rPr lang="en-US" sz="1400" dirty="0">
                <a:solidFill>
                  <a:srgbClr val="000000"/>
                </a:solidFill>
              </a:rPr>
              <a:t> </a:t>
            </a:r>
            <a:r>
              <a:rPr lang="en-US" sz="1400" dirty="0" err="1">
                <a:solidFill>
                  <a:srgbClr val="000000"/>
                </a:solidFill>
              </a:rPr>
              <a:t>xt</a:t>
            </a:r>
            <a:r>
              <a:rPr lang="en-US" sz="1400" dirty="0">
                <a:solidFill>
                  <a:srgbClr val="000000"/>
                </a:solidFill>
              </a:rPr>
              <a:t> into a list of tokens. One can think of tokens as parts like a word is a token in a sentence, and a sentence is a token in a paragraph</a:t>
            </a:r>
          </a:p>
          <a:p>
            <a:pPr>
              <a:lnSpc>
                <a:spcPct val="150000"/>
              </a:lnSpc>
              <a:buClrTx/>
              <a:buFont typeface="Arial" panose="020B0604020202020204" pitchFamily="34" charset="0"/>
              <a:buChar char="•"/>
            </a:pPr>
            <a:r>
              <a:rPr lang="en-US" sz="1400" b="1" dirty="0">
                <a:solidFill>
                  <a:srgbClr val="000000"/>
                </a:solidFill>
              </a:rPr>
              <a:t>Punctuation Mark Removal: </a:t>
            </a:r>
            <a:r>
              <a:rPr lang="en-US" sz="1400" dirty="0">
                <a:solidFill>
                  <a:srgbClr val="000000"/>
                </a:solidFill>
              </a:rPr>
              <a:t>The punctuation removal process will help to treat each text equally. For example, the words data and data! are treated equally after the process of removal of punctuation</a:t>
            </a:r>
          </a:p>
          <a:p>
            <a:pPr>
              <a:lnSpc>
                <a:spcPct val="150000"/>
              </a:lnSpc>
              <a:buClrTx/>
              <a:buFont typeface="Arial" panose="020B0604020202020204" pitchFamily="34" charset="0"/>
              <a:buChar char="•"/>
            </a:pPr>
            <a:r>
              <a:rPr lang="en-US" sz="1400" b="1" dirty="0">
                <a:solidFill>
                  <a:srgbClr val="000000"/>
                </a:solidFill>
              </a:rPr>
              <a:t>Stop Word Removal: </a:t>
            </a:r>
            <a:r>
              <a:rPr lang="en-US" sz="1400" dirty="0">
                <a:solidFill>
                  <a:srgbClr val="000000"/>
                </a:solidFill>
              </a:rPr>
              <a:t>The idea is simply removing the words that occur commonly across all the documents in the corpus. Typically, articles and pronouns are generally classified as stop words.</a:t>
            </a:r>
          </a:p>
          <a:p>
            <a:pPr>
              <a:lnSpc>
                <a:spcPct val="150000"/>
              </a:lnSpc>
              <a:buClrTx/>
              <a:buFont typeface="Arial" panose="020B0604020202020204" pitchFamily="34" charset="0"/>
              <a:buChar char="•"/>
            </a:pPr>
            <a:r>
              <a:rPr lang="en-US" sz="1400" b="1" dirty="0">
                <a:solidFill>
                  <a:srgbClr val="000000"/>
                </a:solidFill>
              </a:rPr>
              <a:t>Stemming : </a:t>
            </a:r>
            <a:r>
              <a:rPr lang="en-US" sz="1400" dirty="0">
                <a:solidFill>
                  <a:srgbClr val="000000"/>
                </a:solidFill>
              </a:rPr>
              <a:t>This is the process of reducing a word to its word stem that affixes to suffixes and prefixes </a:t>
            </a:r>
          </a:p>
          <a:p>
            <a:pPr>
              <a:lnSpc>
                <a:spcPct val="150000"/>
              </a:lnSpc>
              <a:buClrTx/>
              <a:buFont typeface="Arial" panose="020B0604020202020204" pitchFamily="34" charset="0"/>
              <a:buChar char="•"/>
            </a:pPr>
            <a:r>
              <a:rPr lang="en-US" sz="1400" b="1" dirty="0">
                <a:solidFill>
                  <a:srgbClr val="000000"/>
                </a:solidFill>
              </a:rPr>
              <a:t>Lemmatization: </a:t>
            </a:r>
            <a:r>
              <a:rPr lang="en-US" sz="1400" dirty="0">
                <a:solidFill>
                  <a:srgbClr val="000000"/>
                </a:solidFill>
              </a:rPr>
              <a:t>This is the process s of grouping together different forms of the same word and converting words into base or root form.</a:t>
            </a:r>
            <a:endParaRPr lang="en-IN" sz="1400" dirty="0">
              <a:solidFill>
                <a:srgbClr val="000000"/>
              </a:solidFill>
            </a:endParaRPr>
          </a:p>
        </p:txBody>
      </p:sp>
    </p:spTree>
    <p:extLst>
      <p:ext uri="{BB962C8B-B14F-4D97-AF65-F5344CB8AC3E}">
        <p14:creationId xmlns:p14="http://schemas.microsoft.com/office/powerpoint/2010/main" val="91480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FE79-7CD7-43A4-A6CC-D81F9CAA89ED}"/>
              </a:ext>
            </a:extLst>
          </p:cNvPr>
          <p:cNvSpPr>
            <a:spLocks noGrp="1"/>
          </p:cNvSpPr>
          <p:nvPr>
            <p:ph type="title"/>
          </p:nvPr>
        </p:nvSpPr>
        <p:spPr>
          <a:xfrm>
            <a:off x="0" y="1925"/>
            <a:ext cx="8520600" cy="572700"/>
          </a:xfrm>
        </p:spPr>
        <p:txBody>
          <a:bodyPr/>
          <a:lstStyle/>
          <a:p>
            <a:r>
              <a:rPr lang="en-GB" b="1" dirty="0"/>
              <a:t>Data Visualization &amp; EDA(Contd.):</a:t>
            </a:r>
            <a:endParaRPr lang="en-IN" dirty="0"/>
          </a:p>
        </p:txBody>
      </p:sp>
      <p:sp>
        <p:nvSpPr>
          <p:cNvPr id="3" name="Text Placeholder 2">
            <a:extLst>
              <a:ext uri="{FF2B5EF4-FFF2-40B4-BE49-F238E27FC236}">
                <a16:creationId xmlns:a16="http://schemas.microsoft.com/office/drawing/2014/main" id="{E9BCE0E3-1D6D-46D5-9000-4D9169FFFEB9}"/>
              </a:ext>
            </a:extLst>
          </p:cNvPr>
          <p:cNvSpPr>
            <a:spLocks noGrp="1"/>
          </p:cNvSpPr>
          <p:nvPr>
            <p:ph type="body" idx="1"/>
          </p:nvPr>
        </p:nvSpPr>
        <p:spPr>
          <a:xfrm>
            <a:off x="4306560" y="2975664"/>
            <a:ext cx="4837439" cy="2127390"/>
          </a:xfrm>
        </p:spPr>
        <p:txBody>
          <a:bodyPr/>
          <a:lstStyle/>
          <a:p>
            <a:pPr>
              <a:buClrTx/>
              <a:buFont typeface="Arial" panose="020B0604020202020204" pitchFamily="34" charset="0"/>
              <a:buChar char="•"/>
            </a:pPr>
            <a:r>
              <a:rPr lang="en-US" sz="1400" dirty="0">
                <a:solidFill>
                  <a:srgbClr val="000000"/>
                </a:solidFill>
              </a:rPr>
              <a:t>To determine which word groups are most frequently used in the evaluations, a word cloud was produced.</a:t>
            </a:r>
          </a:p>
          <a:p>
            <a:pPr>
              <a:buClrTx/>
              <a:buFont typeface="Arial" panose="020B0604020202020204" pitchFamily="34" charset="0"/>
              <a:buChar char="•"/>
            </a:pPr>
            <a:r>
              <a:rPr lang="en-US" sz="1400" dirty="0">
                <a:solidFill>
                  <a:srgbClr val="000000"/>
                </a:solidFill>
              </a:rPr>
              <a:t>The words "good place" and "service" are utilized, as is evident from the Good reviews.</a:t>
            </a:r>
          </a:p>
          <a:p>
            <a:pPr>
              <a:buClrTx/>
              <a:buFont typeface="Arial" panose="020B0604020202020204" pitchFamily="34" charset="0"/>
              <a:buChar char="•"/>
            </a:pPr>
            <a:r>
              <a:rPr lang="en-US" sz="1400" dirty="0">
                <a:solidFill>
                  <a:srgbClr val="000000"/>
                </a:solidFill>
              </a:rPr>
              <a:t>We can notice that the place, chicken, ordered is utilized in negative reviews.</a:t>
            </a:r>
          </a:p>
          <a:p>
            <a:pPr>
              <a:buClrTx/>
              <a:buFont typeface="Arial" panose="020B0604020202020204" pitchFamily="34" charset="0"/>
              <a:buChar char="•"/>
            </a:pPr>
            <a:r>
              <a:rPr lang="en-US" sz="1400" dirty="0">
                <a:solidFill>
                  <a:srgbClr val="000000"/>
                </a:solidFill>
              </a:rPr>
              <a:t>In average reviews food, the chicken, place is used.</a:t>
            </a:r>
          </a:p>
        </p:txBody>
      </p:sp>
      <p:pic>
        <p:nvPicPr>
          <p:cNvPr id="6" name="Picture 5">
            <a:extLst>
              <a:ext uri="{FF2B5EF4-FFF2-40B4-BE49-F238E27FC236}">
                <a16:creationId xmlns:a16="http://schemas.microsoft.com/office/drawing/2014/main" id="{5595392F-43A7-4938-833B-F545BDF121A1}"/>
              </a:ext>
            </a:extLst>
          </p:cNvPr>
          <p:cNvPicPr>
            <a:picLocks noChangeAspect="1"/>
          </p:cNvPicPr>
          <p:nvPr/>
        </p:nvPicPr>
        <p:blipFill>
          <a:blip r:embed="rId2"/>
          <a:stretch>
            <a:fillRect/>
          </a:stretch>
        </p:blipFill>
        <p:spPr>
          <a:xfrm>
            <a:off x="-9804" y="2867517"/>
            <a:ext cx="4316365" cy="2274058"/>
          </a:xfrm>
          <a:prstGeom prst="rect">
            <a:avLst/>
          </a:prstGeom>
        </p:spPr>
      </p:pic>
      <p:pic>
        <p:nvPicPr>
          <p:cNvPr id="8" name="Picture 7">
            <a:extLst>
              <a:ext uri="{FF2B5EF4-FFF2-40B4-BE49-F238E27FC236}">
                <a16:creationId xmlns:a16="http://schemas.microsoft.com/office/drawing/2014/main" id="{2F0EBB42-1AC7-4B06-A909-CC5E477092BD}"/>
              </a:ext>
            </a:extLst>
          </p:cNvPr>
          <p:cNvPicPr>
            <a:picLocks noChangeAspect="1"/>
          </p:cNvPicPr>
          <p:nvPr/>
        </p:nvPicPr>
        <p:blipFill>
          <a:blip r:embed="rId3"/>
          <a:stretch>
            <a:fillRect/>
          </a:stretch>
        </p:blipFill>
        <p:spPr>
          <a:xfrm>
            <a:off x="4316365" y="475319"/>
            <a:ext cx="4837439" cy="2392198"/>
          </a:xfrm>
          <a:prstGeom prst="rect">
            <a:avLst/>
          </a:prstGeom>
        </p:spPr>
      </p:pic>
      <p:pic>
        <p:nvPicPr>
          <p:cNvPr id="10" name="Picture 9">
            <a:extLst>
              <a:ext uri="{FF2B5EF4-FFF2-40B4-BE49-F238E27FC236}">
                <a16:creationId xmlns:a16="http://schemas.microsoft.com/office/drawing/2014/main" id="{63649EFC-F1B5-47B5-9989-26BE001AD443}"/>
              </a:ext>
            </a:extLst>
          </p:cNvPr>
          <p:cNvPicPr>
            <a:picLocks noChangeAspect="1"/>
          </p:cNvPicPr>
          <p:nvPr/>
        </p:nvPicPr>
        <p:blipFill>
          <a:blip r:embed="rId4"/>
          <a:stretch>
            <a:fillRect/>
          </a:stretch>
        </p:blipFill>
        <p:spPr>
          <a:xfrm>
            <a:off x="0" y="534953"/>
            <a:ext cx="4306561" cy="2356736"/>
          </a:xfrm>
          <a:prstGeom prst="rect">
            <a:avLst/>
          </a:prstGeom>
        </p:spPr>
      </p:pic>
    </p:spTree>
    <p:extLst>
      <p:ext uri="{BB962C8B-B14F-4D97-AF65-F5344CB8AC3E}">
        <p14:creationId xmlns:p14="http://schemas.microsoft.com/office/powerpoint/2010/main" val="47929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D75C-C37D-4BD0-9708-4473D2EDDE5F}"/>
              </a:ext>
            </a:extLst>
          </p:cNvPr>
          <p:cNvSpPr>
            <a:spLocks noGrp="1"/>
          </p:cNvSpPr>
          <p:nvPr>
            <p:ph type="title"/>
          </p:nvPr>
        </p:nvSpPr>
        <p:spPr>
          <a:xfrm>
            <a:off x="0" y="1925"/>
            <a:ext cx="8520600" cy="497426"/>
          </a:xfrm>
        </p:spPr>
        <p:txBody>
          <a:bodyPr/>
          <a:lstStyle/>
          <a:p>
            <a:r>
              <a:rPr lang="en-GB" b="1" dirty="0"/>
              <a:t>Handling Outliers:</a:t>
            </a:r>
            <a:endParaRPr lang="en-IN" dirty="0"/>
          </a:p>
        </p:txBody>
      </p:sp>
      <p:sp>
        <p:nvSpPr>
          <p:cNvPr id="3" name="Text Placeholder 2">
            <a:extLst>
              <a:ext uri="{FF2B5EF4-FFF2-40B4-BE49-F238E27FC236}">
                <a16:creationId xmlns:a16="http://schemas.microsoft.com/office/drawing/2014/main" id="{C1459499-0443-4881-9F1A-D60204789D20}"/>
              </a:ext>
            </a:extLst>
          </p:cNvPr>
          <p:cNvSpPr>
            <a:spLocks noGrp="1"/>
          </p:cNvSpPr>
          <p:nvPr>
            <p:ph type="body" idx="1"/>
          </p:nvPr>
        </p:nvSpPr>
        <p:spPr>
          <a:xfrm>
            <a:off x="6016171" y="2818450"/>
            <a:ext cx="3127828" cy="2323125"/>
          </a:xfrm>
        </p:spPr>
        <p:txBody>
          <a:bodyPr/>
          <a:lstStyle/>
          <a:p>
            <a:pPr>
              <a:buClrTx/>
              <a:buFont typeface="Arial" panose="020B0604020202020204" pitchFamily="34" charset="0"/>
              <a:buChar char="•"/>
            </a:pPr>
            <a:r>
              <a:rPr lang="en-US" sz="1400" dirty="0">
                <a:solidFill>
                  <a:srgbClr val="000000"/>
                </a:solidFill>
              </a:rPr>
              <a:t>We added additional variables for future processing, one of which was a number column including all other numerical columns.</a:t>
            </a:r>
          </a:p>
          <a:p>
            <a:pPr>
              <a:buClrTx/>
              <a:buFont typeface="Arial" panose="020B0604020202020204" pitchFamily="34" charset="0"/>
              <a:buChar char="•"/>
            </a:pPr>
            <a:r>
              <a:rPr lang="en-US" sz="1400" dirty="0">
                <a:solidFill>
                  <a:srgbClr val="000000"/>
                </a:solidFill>
              </a:rPr>
              <a:t>We handled all the outliers present in the numerical data frame.</a:t>
            </a:r>
            <a:endParaRPr lang="en-IN" sz="1400" dirty="0">
              <a:solidFill>
                <a:srgbClr val="000000"/>
              </a:solidFill>
            </a:endParaRPr>
          </a:p>
        </p:txBody>
      </p:sp>
      <p:pic>
        <p:nvPicPr>
          <p:cNvPr id="6" name="Picture 5">
            <a:extLst>
              <a:ext uri="{FF2B5EF4-FFF2-40B4-BE49-F238E27FC236}">
                <a16:creationId xmlns:a16="http://schemas.microsoft.com/office/drawing/2014/main" id="{00976FEC-4E3B-4731-92C1-665158379D81}"/>
              </a:ext>
            </a:extLst>
          </p:cNvPr>
          <p:cNvPicPr>
            <a:picLocks noChangeAspect="1"/>
          </p:cNvPicPr>
          <p:nvPr/>
        </p:nvPicPr>
        <p:blipFill>
          <a:blip r:embed="rId2"/>
          <a:stretch>
            <a:fillRect/>
          </a:stretch>
        </p:blipFill>
        <p:spPr>
          <a:xfrm>
            <a:off x="3078781" y="2903009"/>
            <a:ext cx="2937389" cy="2240491"/>
          </a:xfrm>
          <a:prstGeom prst="rect">
            <a:avLst/>
          </a:prstGeom>
        </p:spPr>
      </p:pic>
      <p:pic>
        <p:nvPicPr>
          <p:cNvPr id="9" name="Picture 8">
            <a:extLst>
              <a:ext uri="{FF2B5EF4-FFF2-40B4-BE49-F238E27FC236}">
                <a16:creationId xmlns:a16="http://schemas.microsoft.com/office/drawing/2014/main" id="{B7CBAEF0-E0E6-4965-BF5B-C6AD8778D213}"/>
              </a:ext>
            </a:extLst>
          </p:cNvPr>
          <p:cNvPicPr>
            <a:picLocks noChangeAspect="1"/>
          </p:cNvPicPr>
          <p:nvPr/>
        </p:nvPicPr>
        <p:blipFill>
          <a:blip r:embed="rId3"/>
          <a:stretch>
            <a:fillRect/>
          </a:stretch>
        </p:blipFill>
        <p:spPr>
          <a:xfrm>
            <a:off x="-1" y="2838290"/>
            <a:ext cx="3078781" cy="2303285"/>
          </a:xfrm>
          <a:prstGeom prst="rect">
            <a:avLst/>
          </a:prstGeom>
        </p:spPr>
      </p:pic>
      <p:pic>
        <p:nvPicPr>
          <p:cNvPr id="11" name="Picture 10">
            <a:extLst>
              <a:ext uri="{FF2B5EF4-FFF2-40B4-BE49-F238E27FC236}">
                <a16:creationId xmlns:a16="http://schemas.microsoft.com/office/drawing/2014/main" id="{1D7A1EA1-6B60-42B0-A529-03EADC68E271}"/>
              </a:ext>
            </a:extLst>
          </p:cNvPr>
          <p:cNvPicPr>
            <a:picLocks noChangeAspect="1"/>
          </p:cNvPicPr>
          <p:nvPr/>
        </p:nvPicPr>
        <p:blipFill>
          <a:blip r:embed="rId4"/>
          <a:stretch>
            <a:fillRect/>
          </a:stretch>
        </p:blipFill>
        <p:spPr>
          <a:xfrm>
            <a:off x="0" y="552108"/>
            <a:ext cx="2989943" cy="2201623"/>
          </a:xfrm>
          <a:prstGeom prst="rect">
            <a:avLst/>
          </a:prstGeom>
        </p:spPr>
      </p:pic>
      <p:pic>
        <p:nvPicPr>
          <p:cNvPr id="13" name="Picture 12">
            <a:extLst>
              <a:ext uri="{FF2B5EF4-FFF2-40B4-BE49-F238E27FC236}">
                <a16:creationId xmlns:a16="http://schemas.microsoft.com/office/drawing/2014/main" id="{AA843A7D-8ADF-4885-AFF0-17B345AE4D40}"/>
              </a:ext>
            </a:extLst>
          </p:cNvPr>
          <p:cNvPicPr>
            <a:picLocks noChangeAspect="1"/>
          </p:cNvPicPr>
          <p:nvPr/>
        </p:nvPicPr>
        <p:blipFill>
          <a:blip r:embed="rId5"/>
          <a:stretch>
            <a:fillRect/>
          </a:stretch>
        </p:blipFill>
        <p:spPr>
          <a:xfrm>
            <a:off x="6154059" y="501276"/>
            <a:ext cx="2989943" cy="2252455"/>
          </a:xfrm>
          <a:prstGeom prst="rect">
            <a:avLst/>
          </a:prstGeom>
        </p:spPr>
      </p:pic>
      <p:pic>
        <p:nvPicPr>
          <p:cNvPr id="15" name="Picture 14">
            <a:extLst>
              <a:ext uri="{FF2B5EF4-FFF2-40B4-BE49-F238E27FC236}">
                <a16:creationId xmlns:a16="http://schemas.microsoft.com/office/drawing/2014/main" id="{9DFC042A-94A8-4AF7-A283-8D1BC95F8D3C}"/>
              </a:ext>
            </a:extLst>
          </p:cNvPr>
          <p:cNvPicPr>
            <a:picLocks noChangeAspect="1"/>
          </p:cNvPicPr>
          <p:nvPr/>
        </p:nvPicPr>
        <p:blipFill>
          <a:blip r:embed="rId6"/>
          <a:stretch>
            <a:fillRect/>
          </a:stretch>
        </p:blipFill>
        <p:spPr>
          <a:xfrm>
            <a:off x="3078781" y="501276"/>
            <a:ext cx="2937389" cy="2201623"/>
          </a:xfrm>
          <a:prstGeom prst="rect">
            <a:avLst/>
          </a:prstGeom>
        </p:spPr>
      </p:pic>
    </p:spTree>
    <p:extLst>
      <p:ext uri="{BB962C8B-B14F-4D97-AF65-F5344CB8AC3E}">
        <p14:creationId xmlns:p14="http://schemas.microsoft.com/office/powerpoint/2010/main" val="3151782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3473-8468-404C-A7CF-185134A5553B}"/>
              </a:ext>
            </a:extLst>
          </p:cNvPr>
          <p:cNvSpPr>
            <a:spLocks noGrp="1"/>
          </p:cNvSpPr>
          <p:nvPr>
            <p:ph type="title"/>
          </p:nvPr>
        </p:nvSpPr>
        <p:spPr>
          <a:xfrm>
            <a:off x="0" y="0"/>
            <a:ext cx="8520600" cy="660400"/>
          </a:xfrm>
        </p:spPr>
        <p:txBody>
          <a:bodyPr/>
          <a:lstStyle/>
          <a:p>
            <a:r>
              <a:rPr lang="en-US" b="1" dirty="0">
                <a:solidFill>
                  <a:schemeClr val="tx1"/>
                </a:solidFill>
              </a:rPr>
              <a:t>K-Means Clustering:</a:t>
            </a:r>
            <a:br>
              <a:rPr lang="en-US" b="1" dirty="0"/>
            </a:br>
            <a:endParaRPr lang="en-IN" b="1" dirty="0"/>
          </a:p>
        </p:txBody>
      </p:sp>
      <p:sp>
        <p:nvSpPr>
          <p:cNvPr id="3" name="Text Placeholder 2">
            <a:extLst>
              <a:ext uri="{FF2B5EF4-FFF2-40B4-BE49-F238E27FC236}">
                <a16:creationId xmlns:a16="http://schemas.microsoft.com/office/drawing/2014/main" id="{A07B791C-69D2-4D75-9841-A7EC9741C594}"/>
              </a:ext>
            </a:extLst>
          </p:cNvPr>
          <p:cNvSpPr>
            <a:spLocks noGrp="1"/>
          </p:cNvSpPr>
          <p:nvPr>
            <p:ph type="body" idx="1"/>
          </p:nvPr>
        </p:nvSpPr>
        <p:spPr>
          <a:xfrm>
            <a:off x="0" y="3033486"/>
            <a:ext cx="9144000" cy="2110014"/>
          </a:xfrm>
        </p:spPr>
        <p:txBody>
          <a:bodyPr/>
          <a:lstStyle/>
          <a:p>
            <a:pPr>
              <a:lnSpc>
                <a:spcPct val="150000"/>
              </a:lnSpc>
              <a:buClrTx/>
              <a:buFont typeface="Arial" panose="020B0604020202020204" pitchFamily="34" charset="0"/>
              <a:buChar char="•"/>
            </a:pPr>
            <a:r>
              <a:rPr lang="en-US" sz="1400" dirty="0">
                <a:solidFill>
                  <a:srgbClr val="000000"/>
                </a:solidFill>
              </a:rPr>
              <a:t>Unsupervised learning algorithm K-Means Clustering divides the unlabeled dataset into several clusters. Here, K specifies how many pre-defined clusters must be produced as part of the process; for example, if K=2, there will be two clusters, if K=3, there will be three clusters, and so on.</a:t>
            </a:r>
          </a:p>
          <a:p>
            <a:pPr>
              <a:lnSpc>
                <a:spcPct val="150000"/>
              </a:lnSpc>
              <a:buClrTx/>
              <a:buFont typeface="Arial" panose="020B0604020202020204" pitchFamily="34" charset="0"/>
              <a:buChar char="•"/>
            </a:pPr>
            <a:r>
              <a:rPr lang="en-US" sz="1400" dirty="0">
                <a:solidFill>
                  <a:srgbClr val="000000"/>
                </a:solidFill>
              </a:rPr>
              <a:t>The elbow technique applies k-means clustering to the dataset using a range of k values (for example, 1-10)  and computes the average score for each value of k.  By default, the distortion score the sum of the square distances between each point and the center to which it is assigned—is calculated.</a:t>
            </a:r>
          </a:p>
          <a:p>
            <a:pPr>
              <a:lnSpc>
                <a:spcPct val="150000"/>
              </a:lnSpc>
              <a:buClrTx/>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AC4B3404-C15D-4E08-95E9-B88AC901DBD2}"/>
              </a:ext>
            </a:extLst>
          </p:cNvPr>
          <p:cNvPicPr>
            <a:picLocks noChangeAspect="1"/>
          </p:cNvPicPr>
          <p:nvPr/>
        </p:nvPicPr>
        <p:blipFill>
          <a:blip r:embed="rId2"/>
          <a:stretch>
            <a:fillRect/>
          </a:stretch>
        </p:blipFill>
        <p:spPr>
          <a:xfrm>
            <a:off x="0" y="787054"/>
            <a:ext cx="9144000" cy="2246432"/>
          </a:xfrm>
          <a:prstGeom prst="rect">
            <a:avLst/>
          </a:prstGeom>
        </p:spPr>
      </p:pic>
    </p:spTree>
    <p:extLst>
      <p:ext uri="{BB962C8B-B14F-4D97-AF65-F5344CB8AC3E}">
        <p14:creationId xmlns:p14="http://schemas.microsoft.com/office/powerpoint/2010/main" val="378534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9FD5-9D07-4B4A-A7EA-81D477AB142D}"/>
              </a:ext>
            </a:extLst>
          </p:cNvPr>
          <p:cNvSpPr>
            <a:spLocks noGrp="1"/>
          </p:cNvSpPr>
          <p:nvPr>
            <p:ph type="title"/>
          </p:nvPr>
        </p:nvSpPr>
        <p:spPr>
          <a:xfrm>
            <a:off x="0" y="0"/>
            <a:ext cx="8520600" cy="572700"/>
          </a:xfrm>
        </p:spPr>
        <p:txBody>
          <a:bodyPr/>
          <a:lstStyle/>
          <a:p>
            <a:r>
              <a:rPr lang="en-US" b="1" dirty="0">
                <a:solidFill>
                  <a:schemeClr val="tx1">
                    <a:lumMod val="75000"/>
                  </a:schemeClr>
                </a:solidFill>
              </a:rPr>
              <a:t>K-Means Clustering (Contd.)</a:t>
            </a:r>
            <a:r>
              <a:rPr lang="en-US" b="1" dirty="0"/>
              <a:t>:</a:t>
            </a:r>
            <a:endParaRPr lang="en-IN" b="1" dirty="0"/>
          </a:p>
        </p:txBody>
      </p:sp>
      <p:sp>
        <p:nvSpPr>
          <p:cNvPr id="3" name="Text Placeholder 2">
            <a:extLst>
              <a:ext uri="{FF2B5EF4-FFF2-40B4-BE49-F238E27FC236}">
                <a16:creationId xmlns:a16="http://schemas.microsoft.com/office/drawing/2014/main" id="{53ABD899-D7F4-4159-85C7-37DDABB09D7D}"/>
              </a:ext>
            </a:extLst>
          </p:cNvPr>
          <p:cNvSpPr>
            <a:spLocks noGrp="1"/>
          </p:cNvSpPr>
          <p:nvPr>
            <p:ph type="body" idx="1"/>
          </p:nvPr>
        </p:nvSpPr>
        <p:spPr>
          <a:xfrm>
            <a:off x="4413534" y="2910481"/>
            <a:ext cx="4730467" cy="2233019"/>
          </a:xfrm>
        </p:spPr>
        <p:txBody>
          <a:bodyPr/>
          <a:lstStyle/>
          <a:p>
            <a:pPr>
              <a:buClrTx/>
              <a:buFont typeface="Arial" panose="020B0604020202020204" pitchFamily="34" charset="0"/>
              <a:buChar char="•"/>
            </a:pPr>
            <a:r>
              <a:rPr lang="en-US" sz="1400" dirty="0">
                <a:solidFill>
                  <a:srgbClr val="000000"/>
                </a:solidFill>
              </a:rPr>
              <a:t>The silhouette value is a measure of how similar an object is to its own cluster (cohesion) compared to other clusters (separation). The silhouette ranges from −1 to +1, where a high value indicates that the object is well-matched to its own cluster and poorly matched to neighboring clusters.</a:t>
            </a:r>
          </a:p>
        </p:txBody>
      </p:sp>
      <p:pic>
        <p:nvPicPr>
          <p:cNvPr id="6" name="Picture 5">
            <a:extLst>
              <a:ext uri="{FF2B5EF4-FFF2-40B4-BE49-F238E27FC236}">
                <a16:creationId xmlns:a16="http://schemas.microsoft.com/office/drawing/2014/main" id="{C0752D66-4634-42E5-8290-EAE14D8349D6}"/>
              </a:ext>
            </a:extLst>
          </p:cNvPr>
          <p:cNvPicPr>
            <a:picLocks noChangeAspect="1"/>
          </p:cNvPicPr>
          <p:nvPr/>
        </p:nvPicPr>
        <p:blipFill>
          <a:blip r:embed="rId2"/>
          <a:stretch>
            <a:fillRect/>
          </a:stretch>
        </p:blipFill>
        <p:spPr>
          <a:xfrm>
            <a:off x="0" y="490254"/>
            <a:ext cx="4413534" cy="2420227"/>
          </a:xfrm>
          <a:prstGeom prst="rect">
            <a:avLst/>
          </a:prstGeom>
        </p:spPr>
      </p:pic>
      <p:pic>
        <p:nvPicPr>
          <p:cNvPr id="9" name="Picture 8">
            <a:extLst>
              <a:ext uri="{FF2B5EF4-FFF2-40B4-BE49-F238E27FC236}">
                <a16:creationId xmlns:a16="http://schemas.microsoft.com/office/drawing/2014/main" id="{EE9253E7-E767-4F85-81F6-5C80D912AD5B}"/>
              </a:ext>
            </a:extLst>
          </p:cNvPr>
          <p:cNvPicPr>
            <a:picLocks noChangeAspect="1"/>
          </p:cNvPicPr>
          <p:nvPr/>
        </p:nvPicPr>
        <p:blipFill>
          <a:blip r:embed="rId3"/>
          <a:stretch>
            <a:fillRect/>
          </a:stretch>
        </p:blipFill>
        <p:spPr>
          <a:xfrm>
            <a:off x="4413534" y="490254"/>
            <a:ext cx="4730466" cy="2420227"/>
          </a:xfrm>
          <a:prstGeom prst="rect">
            <a:avLst/>
          </a:prstGeom>
        </p:spPr>
      </p:pic>
      <p:pic>
        <p:nvPicPr>
          <p:cNvPr id="11" name="Picture 10">
            <a:extLst>
              <a:ext uri="{FF2B5EF4-FFF2-40B4-BE49-F238E27FC236}">
                <a16:creationId xmlns:a16="http://schemas.microsoft.com/office/drawing/2014/main" id="{E684FEA8-E43A-4684-A12A-F1AC923A4262}"/>
              </a:ext>
            </a:extLst>
          </p:cNvPr>
          <p:cNvPicPr>
            <a:picLocks noChangeAspect="1"/>
          </p:cNvPicPr>
          <p:nvPr/>
        </p:nvPicPr>
        <p:blipFill>
          <a:blip r:embed="rId4"/>
          <a:stretch>
            <a:fillRect/>
          </a:stretch>
        </p:blipFill>
        <p:spPr>
          <a:xfrm>
            <a:off x="0" y="2992927"/>
            <a:ext cx="4521487" cy="2150573"/>
          </a:xfrm>
          <a:prstGeom prst="rect">
            <a:avLst/>
          </a:prstGeom>
        </p:spPr>
      </p:pic>
    </p:spTree>
    <p:extLst>
      <p:ext uri="{BB962C8B-B14F-4D97-AF65-F5344CB8AC3E}">
        <p14:creationId xmlns:p14="http://schemas.microsoft.com/office/powerpoint/2010/main" val="2851135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1BE6D-E38F-4332-BCBB-F17097CAE630}"/>
              </a:ext>
            </a:extLst>
          </p:cNvPr>
          <p:cNvSpPr>
            <a:spLocks noGrp="1"/>
          </p:cNvSpPr>
          <p:nvPr>
            <p:ph type="title"/>
          </p:nvPr>
        </p:nvSpPr>
        <p:spPr>
          <a:xfrm>
            <a:off x="0" y="0"/>
            <a:ext cx="8520600" cy="572700"/>
          </a:xfrm>
        </p:spPr>
        <p:txBody>
          <a:bodyPr/>
          <a:lstStyle/>
          <a:p>
            <a:r>
              <a:rPr lang="en-IN" b="1" dirty="0"/>
              <a:t>Hierarchical Clustering</a:t>
            </a:r>
            <a:r>
              <a:rPr lang="en-US" b="1" dirty="0"/>
              <a:t>:</a:t>
            </a:r>
            <a:endParaRPr lang="en-IN" b="1" dirty="0"/>
          </a:p>
        </p:txBody>
      </p:sp>
      <p:pic>
        <p:nvPicPr>
          <p:cNvPr id="4" name="Picture 3">
            <a:extLst>
              <a:ext uri="{FF2B5EF4-FFF2-40B4-BE49-F238E27FC236}">
                <a16:creationId xmlns:a16="http://schemas.microsoft.com/office/drawing/2014/main" id="{501752C1-7760-4BF7-B89A-66CA162210E5}"/>
              </a:ext>
            </a:extLst>
          </p:cNvPr>
          <p:cNvPicPr>
            <a:picLocks noChangeAspect="1"/>
          </p:cNvPicPr>
          <p:nvPr/>
        </p:nvPicPr>
        <p:blipFill>
          <a:blip r:embed="rId2"/>
          <a:stretch>
            <a:fillRect/>
          </a:stretch>
        </p:blipFill>
        <p:spPr>
          <a:xfrm>
            <a:off x="5598827" y="524657"/>
            <a:ext cx="3414145" cy="2945566"/>
          </a:xfrm>
          <a:prstGeom prst="rect">
            <a:avLst/>
          </a:prstGeom>
        </p:spPr>
      </p:pic>
      <p:pic>
        <p:nvPicPr>
          <p:cNvPr id="7" name="Picture 6">
            <a:extLst>
              <a:ext uri="{FF2B5EF4-FFF2-40B4-BE49-F238E27FC236}">
                <a16:creationId xmlns:a16="http://schemas.microsoft.com/office/drawing/2014/main" id="{B1BCC233-0556-4842-911C-8012672E066E}"/>
              </a:ext>
            </a:extLst>
          </p:cNvPr>
          <p:cNvPicPr>
            <a:picLocks noChangeAspect="1"/>
          </p:cNvPicPr>
          <p:nvPr/>
        </p:nvPicPr>
        <p:blipFill>
          <a:blip r:embed="rId3"/>
          <a:stretch>
            <a:fillRect/>
          </a:stretch>
        </p:blipFill>
        <p:spPr>
          <a:xfrm>
            <a:off x="1" y="344912"/>
            <a:ext cx="5598826" cy="3341695"/>
          </a:xfrm>
          <a:prstGeom prst="rect">
            <a:avLst/>
          </a:prstGeom>
        </p:spPr>
      </p:pic>
      <p:sp>
        <p:nvSpPr>
          <p:cNvPr id="8" name="Title 1">
            <a:extLst>
              <a:ext uri="{FF2B5EF4-FFF2-40B4-BE49-F238E27FC236}">
                <a16:creationId xmlns:a16="http://schemas.microsoft.com/office/drawing/2014/main" id="{4936B228-5D90-4206-8BF8-6BDDB533876F}"/>
              </a:ext>
            </a:extLst>
          </p:cNvPr>
          <p:cNvSpPr txBox="1">
            <a:spLocks/>
          </p:cNvSpPr>
          <p:nvPr/>
        </p:nvSpPr>
        <p:spPr>
          <a:xfrm>
            <a:off x="0" y="3470223"/>
            <a:ext cx="8520600" cy="1648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buClrTx/>
              <a:buSzPct val="150000"/>
              <a:buFont typeface="Arial" panose="020B0604020202020204" pitchFamily="34" charset="0"/>
              <a:buChar char="•"/>
            </a:pPr>
            <a:r>
              <a:rPr lang="en-US" sz="1400" dirty="0">
                <a:solidFill>
                  <a:srgbClr val="000000"/>
                </a:solidFill>
              </a:rPr>
              <a:t>A Hierarchical clustering method works via grouping data into a tree of clusters. Hierarchical clustering begins by treating every data point as a separate cluster. Then, it repeatedly executes the subsequent steps: Identify the 2 clusters which can be closest together, and. Merge the 2 maximum comparable clusters.</a:t>
            </a:r>
          </a:p>
          <a:p>
            <a:pPr marL="285750" indent="-285750">
              <a:buClrTx/>
              <a:buSzPct val="150000"/>
              <a:buFont typeface="Arial" panose="020B0604020202020204" pitchFamily="34" charset="0"/>
              <a:buChar char="•"/>
            </a:pPr>
            <a:r>
              <a:rPr lang="en-US" sz="1400" dirty="0">
                <a:solidFill>
                  <a:srgbClr val="000000"/>
                </a:solidFill>
              </a:rPr>
              <a:t>A dendrogram is a  diagram that shows the hierarchical relationship between objects. The main use of a dendrogram is to work out the best way to allocate objects to clusters. Here if split along the line where Euclidean distance is around 1000 we get 6 clusters(as we cut 6 vertical lines)</a:t>
            </a:r>
            <a:endParaRPr lang="en-IN" sz="1400" dirty="0">
              <a:solidFill>
                <a:srgbClr val="000000"/>
              </a:solidFill>
            </a:endParaRPr>
          </a:p>
        </p:txBody>
      </p:sp>
    </p:spTree>
    <p:extLst>
      <p:ext uri="{BB962C8B-B14F-4D97-AF65-F5344CB8AC3E}">
        <p14:creationId xmlns:p14="http://schemas.microsoft.com/office/powerpoint/2010/main" val="2973185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C50D-8CA5-4AF9-80F5-76E4DA20854E}"/>
              </a:ext>
            </a:extLst>
          </p:cNvPr>
          <p:cNvSpPr>
            <a:spLocks noGrp="1"/>
          </p:cNvSpPr>
          <p:nvPr>
            <p:ph type="title"/>
          </p:nvPr>
        </p:nvSpPr>
        <p:spPr>
          <a:xfrm>
            <a:off x="0" y="0"/>
            <a:ext cx="8520600" cy="572700"/>
          </a:xfrm>
        </p:spPr>
        <p:txBody>
          <a:bodyPr/>
          <a:lstStyle/>
          <a:p>
            <a:r>
              <a:rPr lang="en-IN" b="1" dirty="0" err="1"/>
              <a:t>Dbscan</a:t>
            </a:r>
            <a:r>
              <a:rPr lang="en-IN" b="1" dirty="0"/>
              <a:t> Clustering</a:t>
            </a:r>
            <a:r>
              <a:rPr lang="en-US" b="1" dirty="0"/>
              <a:t>:</a:t>
            </a:r>
            <a:endParaRPr lang="en-IN" b="1" dirty="0"/>
          </a:p>
        </p:txBody>
      </p:sp>
      <p:sp>
        <p:nvSpPr>
          <p:cNvPr id="3" name="Text Placeholder 2">
            <a:extLst>
              <a:ext uri="{FF2B5EF4-FFF2-40B4-BE49-F238E27FC236}">
                <a16:creationId xmlns:a16="http://schemas.microsoft.com/office/drawing/2014/main" id="{FD9EEE11-441B-4AC2-B4A7-FBAB45B6FEFA}"/>
              </a:ext>
            </a:extLst>
          </p:cNvPr>
          <p:cNvSpPr>
            <a:spLocks noGrp="1"/>
          </p:cNvSpPr>
          <p:nvPr>
            <p:ph type="body" idx="1"/>
          </p:nvPr>
        </p:nvSpPr>
        <p:spPr>
          <a:xfrm>
            <a:off x="4818742" y="572700"/>
            <a:ext cx="4325257" cy="4570800"/>
          </a:xfrm>
        </p:spPr>
        <p:txBody>
          <a:bodyPr/>
          <a:lstStyle/>
          <a:p>
            <a:pPr>
              <a:buClrTx/>
              <a:buFont typeface="Arial" panose="020B0604020202020204" pitchFamily="34" charset="0"/>
              <a:buChar char="•"/>
            </a:pPr>
            <a:r>
              <a:rPr lang="en-US" sz="1600" dirty="0">
                <a:solidFill>
                  <a:srgbClr val="000000"/>
                </a:solidFill>
              </a:rPr>
              <a:t>A cluster, according to DBSCAN, is defined as an area with a high point density that is isolated from other clusters by regions with a low point density.</a:t>
            </a:r>
          </a:p>
          <a:p>
            <a:pPr>
              <a:buClrTx/>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8DC0227E-52CE-4605-83FD-7559F1A92ADB}"/>
              </a:ext>
            </a:extLst>
          </p:cNvPr>
          <p:cNvPicPr>
            <a:picLocks noChangeAspect="1"/>
          </p:cNvPicPr>
          <p:nvPr/>
        </p:nvPicPr>
        <p:blipFill>
          <a:blip r:embed="rId2"/>
          <a:stretch>
            <a:fillRect/>
          </a:stretch>
        </p:blipFill>
        <p:spPr>
          <a:xfrm>
            <a:off x="0" y="572700"/>
            <a:ext cx="4877911" cy="4570800"/>
          </a:xfrm>
          <a:prstGeom prst="rect">
            <a:avLst/>
          </a:prstGeom>
        </p:spPr>
      </p:pic>
    </p:spTree>
    <p:extLst>
      <p:ext uri="{BB962C8B-B14F-4D97-AF65-F5344CB8AC3E}">
        <p14:creationId xmlns:p14="http://schemas.microsoft.com/office/powerpoint/2010/main" val="1536744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FE8B-7B24-4B48-A15E-19ACFA4E8253}"/>
              </a:ext>
            </a:extLst>
          </p:cNvPr>
          <p:cNvSpPr>
            <a:spLocks noGrp="1"/>
          </p:cNvSpPr>
          <p:nvPr>
            <p:ph type="title"/>
          </p:nvPr>
        </p:nvSpPr>
        <p:spPr>
          <a:xfrm>
            <a:off x="0" y="0"/>
            <a:ext cx="8520600" cy="572700"/>
          </a:xfrm>
        </p:spPr>
        <p:txBody>
          <a:bodyPr/>
          <a:lstStyle/>
          <a:p>
            <a:r>
              <a:rPr lang="en-US" b="1" dirty="0"/>
              <a:t>ROC Curve &amp; Accuracy Score:</a:t>
            </a:r>
            <a:endParaRPr lang="en-IN" b="1" dirty="0"/>
          </a:p>
        </p:txBody>
      </p:sp>
      <p:sp>
        <p:nvSpPr>
          <p:cNvPr id="3" name="Text Placeholder 2">
            <a:extLst>
              <a:ext uri="{FF2B5EF4-FFF2-40B4-BE49-F238E27FC236}">
                <a16:creationId xmlns:a16="http://schemas.microsoft.com/office/drawing/2014/main" id="{7FCE5AFD-416C-49A2-98E2-A2AF51CAE882}"/>
              </a:ext>
            </a:extLst>
          </p:cNvPr>
          <p:cNvSpPr>
            <a:spLocks noGrp="1"/>
          </p:cNvSpPr>
          <p:nvPr>
            <p:ph type="body" idx="1"/>
          </p:nvPr>
        </p:nvSpPr>
        <p:spPr>
          <a:xfrm>
            <a:off x="1" y="3487003"/>
            <a:ext cx="9144000" cy="1656496"/>
          </a:xfrm>
        </p:spPr>
        <p:txBody>
          <a:bodyPr/>
          <a:lstStyle/>
          <a:p>
            <a:pPr>
              <a:lnSpc>
                <a:spcPct val="150000"/>
              </a:lnSpc>
              <a:buClrTx/>
              <a:buFont typeface="Arial" panose="020B0604020202020204" pitchFamily="34" charset="0"/>
              <a:buChar char="•"/>
            </a:pPr>
            <a:r>
              <a:rPr lang="en-US" sz="1400" dirty="0">
                <a:solidFill>
                  <a:srgbClr val="000000"/>
                </a:solidFill>
              </a:rPr>
              <a:t>We have used XGB, SVC, Logistic Regression, Random Forest, and Regression Algorithms in Regression.</a:t>
            </a:r>
          </a:p>
          <a:p>
            <a:pPr>
              <a:lnSpc>
                <a:spcPct val="150000"/>
              </a:lnSpc>
              <a:buClrTx/>
              <a:buFont typeface="Arial" panose="020B0604020202020204" pitchFamily="34" charset="0"/>
              <a:buChar char="•"/>
            </a:pPr>
            <a:r>
              <a:rPr lang="en-US" sz="1400" dirty="0">
                <a:solidFill>
                  <a:srgbClr val="000000"/>
                </a:solidFill>
              </a:rPr>
              <a:t>After executing each method, we can observe that SVC and logistic regression have the highest accuracy scores in the training dataset.</a:t>
            </a:r>
          </a:p>
          <a:p>
            <a:pPr>
              <a:lnSpc>
                <a:spcPct val="150000"/>
              </a:lnSpc>
              <a:buClrTx/>
              <a:buFont typeface="Arial" panose="020B0604020202020204" pitchFamily="34" charset="0"/>
              <a:buChar char="•"/>
            </a:pPr>
            <a:r>
              <a:rPr lang="en-US" sz="1400" dirty="0">
                <a:solidFill>
                  <a:srgbClr val="000000"/>
                </a:solidFill>
              </a:rPr>
              <a:t>With SVM, the best outcome may be observed after predicting the score.</a:t>
            </a:r>
            <a:endParaRPr lang="en-IN" sz="1400" dirty="0">
              <a:solidFill>
                <a:srgbClr val="000000"/>
              </a:solidFill>
            </a:endParaRPr>
          </a:p>
        </p:txBody>
      </p:sp>
      <p:pic>
        <p:nvPicPr>
          <p:cNvPr id="5" name="Picture 4">
            <a:extLst>
              <a:ext uri="{FF2B5EF4-FFF2-40B4-BE49-F238E27FC236}">
                <a16:creationId xmlns:a16="http://schemas.microsoft.com/office/drawing/2014/main" id="{C891C833-6332-4DA5-8C3B-2757261D32C4}"/>
              </a:ext>
            </a:extLst>
          </p:cNvPr>
          <p:cNvPicPr>
            <a:picLocks noChangeAspect="1"/>
          </p:cNvPicPr>
          <p:nvPr/>
        </p:nvPicPr>
        <p:blipFill>
          <a:blip r:embed="rId3"/>
          <a:stretch>
            <a:fillRect/>
          </a:stretch>
        </p:blipFill>
        <p:spPr>
          <a:xfrm>
            <a:off x="0" y="457728"/>
            <a:ext cx="4877911" cy="3029275"/>
          </a:xfrm>
          <a:prstGeom prst="rect">
            <a:avLst/>
          </a:prstGeom>
        </p:spPr>
      </p:pic>
      <p:pic>
        <p:nvPicPr>
          <p:cNvPr id="8" name="Picture 7">
            <a:extLst>
              <a:ext uri="{FF2B5EF4-FFF2-40B4-BE49-F238E27FC236}">
                <a16:creationId xmlns:a16="http://schemas.microsoft.com/office/drawing/2014/main" id="{AD3F038D-70DE-400F-ACBA-80460FE007E3}"/>
              </a:ext>
            </a:extLst>
          </p:cNvPr>
          <p:cNvPicPr>
            <a:picLocks noChangeAspect="1"/>
          </p:cNvPicPr>
          <p:nvPr/>
        </p:nvPicPr>
        <p:blipFill>
          <a:blip r:embed="rId4"/>
          <a:stretch>
            <a:fillRect/>
          </a:stretch>
        </p:blipFill>
        <p:spPr>
          <a:xfrm>
            <a:off x="4877911" y="544283"/>
            <a:ext cx="4200775" cy="2513979"/>
          </a:xfrm>
          <a:prstGeom prst="rect">
            <a:avLst/>
          </a:prstGeom>
        </p:spPr>
      </p:pic>
    </p:spTree>
    <p:extLst>
      <p:ext uri="{BB962C8B-B14F-4D97-AF65-F5344CB8AC3E}">
        <p14:creationId xmlns:p14="http://schemas.microsoft.com/office/powerpoint/2010/main" val="136492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3856-99C4-41B3-83E0-419843AB7991}"/>
              </a:ext>
            </a:extLst>
          </p:cNvPr>
          <p:cNvSpPr>
            <a:spLocks noGrp="1"/>
          </p:cNvSpPr>
          <p:nvPr>
            <p:ph type="title"/>
          </p:nvPr>
        </p:nvSpPr>
        <p:spPr>
          <a:xfrm>
            <a:off x="0" y="0"/>
            <a:ext cx="8520600" cy="572700"/>
          </a:xfrm>
        </p:spPr>
        <p:txBody>
          <a:bodyPr/>
          <a:lstStyle/>
          <a:p>
            <a:r>
              <a:rPr lang="en-US" b="1" dirty="0"/>
              <a:t>Accuracy Comparison:</a:t>
            </a:r>
            <a:endParaRPr lang="en-IN" b="1" dirty="0"/>
          </a:p>
        </p:txBody>
      </p:sp>
      <p:pic>
        <p:nvPicPr>
          <p:cNvPr id="6" name="Picture 5">
            <a:extLst>
              <a:ext uri="{FF2B5EF4-FFF2-40B4-BE49-F238E27FC236}">
                <a16:creationId xmlns:a16="http://schemas.microsoft.com/office/drawing/2014/main" id="{A5793D9B-8DC4-46C8-808D-14A358E70BD8}"/>
              </a:ext>
            </a:extLst>
          </p:cNvPr>
          <p:cNvPicPr>
            <a:picLocks noChangeAspect="1"/>
          </p:cNvPicPr>
          <p:nvPr/>
        </p:nvPicPr>
        <p:blipFill>
          <a:blip r:embed="rId2"/>
          <a:stretch>
            <a:fillRect/>
          </a:stretch>
        </p:blipFill>
        <p:spPr>
          <a:xfrm>
            <a:off x="0" y="505403"/>
            <a:ext cx="9144000" cy="4132693"/>
          </a:xfrm>
          <a:prstGeom prst="rect">
            <a:avLst/>
          </a:prstGeom>
        </p:spPr>
      </p:pic>
    </p:spTree>
    <p:extLst>
      <p:ext uri="{BB962C8B-B14F-4D97-AF65-F5344CB8AC3E}">
        <p14:creationId xmlns:p14="http://schemas.microsoft.com/office/powerpoint/2010/main" val="288464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BBA7-AF68-4304-8982-0A73D8A4B956}"/>
              </a:ext>
            </a:extLst>
          </p:cNvPr>
          <p:cNvSpPr>
            <a:spLocks noGrp="1"/>
          </p:cNvSpPr>
          <p:nvPr>
            <p:ph type="title"/>
          </p:nvPr>
        </p:nvSpPr>
        <p:spPr>
          <a:xfrm>
            <a:off x="0" y="0"/>
            <a:ext cx="8520600" cy="572700"/>
          </a:xfrm>
        </p:spPr>
        <p:txBody>
          <a:bodyPr/>
          <a:lstStyle/>
          <a:p>
            <a:r>
              <a:rPr lang="en-US" b="1" dirty="0"/>
              <a:t>Points to Discuss:</a:t>
            </a:r>
            <a:endParaRPr lang="en-IN" b="1" dirty="0"/>
          </a:p>
        </p:txBody>
      </p:sp>
      <p:sp>
        <p:nvSpPr>
          <p:cNvPr id="3" name="Text Placeholder 2">
            <a:extLst>
              <a:ext uri="{FF2B5EF4-FFF2-40B4-BE49-F238E27FC236}">
                <a16:creationId xmlns:a16="http://schemas.microsoft.com/office/drawing/2014/main" id="{DB774A6E-B787-4A9F-9259-D1540545800A}"/>
              </a:ext>
            </a:extLst>
          </p:cNvPr>
          <p:cNvSpPr>
            <a:spLocks noGrp="1"/>
          </p:cNvSpPr>
          <p:nvPr>
            <p:ph type="body" idx="1"/>
          </p:nvPr>
        </p:nvSpPr>
        <p:spPr>
          <a:xfrm>
            <a:off x="311700" y="696686"/>
            <a:ext cx="8520600" cy="3826546"/>
          </a:xfrm>
        </p:spPr>
        <p:txBody>
          <a:bodyPr/>
          <a:lstStyle/>
          <a:p>
            <a:pPr>
              <a:lnSpc>
                <a:spcPct val="150000"/>
              </a:lnSpc>
              <a:buClrTx/>
              <a:buFont typeface="Arial" panose="020B0604020202020204" pitchFamily="34" charset="0"/>
              <a:buChar char="•"/>
            </a:pPr>
            <a:r>
              <a:rPr lang="en-US" sz="1600" dirty="0">
                <a:solidFill>
                  <a:srgbClr val="000000"/>
                </a:solidFill>
                <a:latin typeface="+mn-lt"/>
              </a:rPr>
              <a:t>Defining the problem statement</a:t>
            </a:r>
          </a:p>
          <a:p>
            <a:pPr>
              <a:lnSpc>
                <a:spcPct val="150000"/>
              </a:lnSpc>
              <a:buClrTx/>
              <a:buFont typeface="Arial" panose="020B0604020202020204" pitchFamily="34" charset="0"/>
              <a:buChar char="•"/>
            </a:pPr>
            <a:r>
              <a:rPr lang="en-US" sz="1600" dirty="0">
                <a:solidFill>
                  <a:srgbClr val="000000"/>
                </a:solidFill>
                <a:latin typeface="+mn-lt"/>
              </a:rPr>
              <a:t>Data Description</a:t>
            </a:r>
          </a:p>
          <a:p>
            <a:pPr>
              <a:lnSpc>
                <a:spcPct val="150000"/>
              </a:lnSpc>
              <a:buClrTx/>
              <a:buFont typeface="Arial" panose="020B0604020202020204" pitchFamily="34" charset="0"/>
              <a:buChar char="•"/>
            </a:pPr>
            <a:r>
              <a:rPr lang="en-US" sz="1600" dirty="0">
                <a:solidFill>
                  <a:srgbClr val="000000"/>
                </a:solidFill>
                <a:latin typeface="+mn-lt"/>
              </a:rPr>
              <a:t>Dataset</a:t>
            </a:r>
          </a:p>
          <a:p>
            <a:pPr>
              <a:lnSpc>
                <a:spcPct val="150000"/>
              </a:lnSpc>
              <a:buClrTx/>
              <a:buFont typeface="Arial" panose="020B0604020202020204" pitchFamily="34" charset="0"/>
              <a:buChar char="•"/>
            </a:pPr>
            <a:r>
              <a:rPr lang="en-US" sz="1600" dirty="0">
                <a:solidFill>
                  <a:srgbClr val="000000"/>
                </a:solidFill>
                <a:latin typeface="+mn-lt"/>
              </a:rPr>
              <a:t>Handling Outliers</a:t>
            </a:r>
          </a:p>
          <a:p>
            <a:pPr>
              <a:lnSpc>
                <a:spcPct val="150000"/>
              </a:lnSpc>
              <a:buClrTx/>
              <a:buFont typeface="Arial" panose="020B0604020202020204" pitchFamily="34" charset="0"/>
              <a:buChar char="•"/>
            </a:pPr>
            <a:r>
              <a:rPr lang="en-US" sz="1600" dirty="0">
                <a:solidFill>
                  <a:srgbClr val="000000"/>
                </a:solidFill>
                <a:latin typeface="+mn-lt"/>
              </a:rPr>
              <a:t>Data Visualization &amp; EDA</a:t>
            </a:r>
          </a:p>
          <a:p>
            <a:pPr>
              <a:lnSpc>
                <a:spcPct val="150000"/>
              </a:lnSpc>
              <a:buClrTx/>
              <a:buFont typeface="Arial" panose="020B0604020202020204" pitchFamily="34" charset="0"/>
              <a:buChar char="•"/>
            </a:pPr>
            <a:r>
              <a:rPr lang="en-US" sz="1600" dirty="0">
                <a:solidFill>
                  <a:srgbClr val="000000"/>
                </a:solidFill>
                <a:latin typeface="+mn-lt"/>
              </a:rPr>
              <a:t>Clustering</a:t>
            </a:r>
          </a:p>
          <a:p>
            <a:pPr>
              <a:lnSpc>
                <a:spcPct val="150000"/>
              </a:lnSpc>
              <a:buClrTx/>
              <a:buFont typeface="Arial" panose="020B0604020202020204" pitchFamily="34" charset="0"/>
              <a:buChar char="•"/>
            </a:pPr>
            <a:r>
              <a:rPr lang="en-US" sz="1600" dirty="0">
                <a:solidFill>
                  <a:srgbClr val="000000"/>
                </a:solidFill>
                <a:latin typeface="+mn-lt"/>
              </a:rPr>
              <a:t>Applying Model</a:t>
            </a:r>
          </a:p>
          <a:p>
            <a:pPr>
              <a:lnSpc>
                <a:spcPct val="150000"/>
              </a:lnSpc>
              <a:buClrTx/>
              <a:buFont typeface="Arial" panose="020B0604020202020204" pitchFamily="34" charset="0"/>
              <a:buChar char="•"/>
            </a:pPr>
            <a:r>
              <a:rPr lang="en-US" sz="1600" dirty="0">
                <a:solidFill>
                  <a:srgbClr val="000000"/>
                </a:solidFill>
                <a:latin typeface="+mn-lt"/>
              </a:rPr>
              <a:t>Hyperparameter Tuning</a:t>
            </a:r>
          </a:p>
          <a:p>
            <a:pPr>
              <a:lnSpc>
                <a:spcPct val="150000"/>
              </a:lnSpc>
              <a:buClrTx/>
              <a:buFont typeface="Arial" panose="020B0604020202020204" pitchFamily="34" charset="0"/>
              <a:buChar char="•"/>
            </a:pPr>
            <a:r>
              <a:rPr lang="en-US" sz="1600" dirty="0">
                <a:solidFill>
                  <a:srgbClr val="000000"/>
                </a:solidFill>
                <a:latin typeface="+mn-lt"/>
              </a:rPr>
              <a:t>Conclusion</a:t>
            </a:r>
          </a:p>
          <a:p>
            <a:endParaRPr lang="en-IN" dirty="0"/>
          </a:p>
        </p:txBody>
      </p:sp>
    </p:spTree>
    <p:extLst>
      <p:ext uri="{BB962C8B-B14F-4D97-AF65-F5344CB8AC3E}">
        <p14:creationId xmlns:p14="http://schemas.microsoft.com/office/powerpoint/2010/main" val="1304775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053D-7776-48FC-BBC1-B32E6BE8F46D}"/>
              </a:ext>
            </a:extLst>
          </p:cNvPr>
          <p:cNvSpPr>
            <a:spLocks noGrp="1"/>
          </p:cNvSpPr>
          <p:nvPr>
            <p:ph type="title"/>
          </p:nvPr>
        </p:nvSpPr>
        <p:spPr>
          <a:xfrm>
            <a:off x="0" y="1925"/>
            <a:ext cx="8520600" cy="572700"/>
          </a:xfrm>
        </p:spPr>
        <p:txBody>
          <a:bodyPr/>
          <a:lstStyle/>
          <a:p>
            <a:r>
              <a:rPr lang="en-US" b="1" dirty="0"/>
              <a:t>Confusion Matrix:</a:t>
            </a:r>
            <a:endParaRPr lang="en-IN" b="1" dirty="0"/>
          </a:p>
        </p:txBody>
      </p:sp>
      <p:pic>
        <p:nvPicPr>
          <p:cNvPr id="6" name="Picture 5">
            <a:extLst>
              <a:ext uri="{FF2B5EF4-FFF2-40B4-BE49-F238E27FC236}">
                <a16:creationId xmlns:a16="http://schemas.microsoft.com/office/drawing/2014/main" id="{7E6CF110-DEDD-4A1B-80CB-B07DA54A9C5F}"/>
              </a:ext>
            </a:extLst>
          </p:cNvPr>
          <p:cNvPicPr>
            <a:picLocks noChangeAspect="1"/>
          </p:cNvPicPr>
          <p:nvPr/>
        </p:nvPicPr>
        <p:blipFill>
          <a:blip r:embed="rId3"/>
          <a:stretch>
            <a:fillRect/>
          </a:stretch>
        </p:blipFill>
        <p:spPr>
          <a:xfrm>
            <a:off x="0" y="611553"/>
            <a:ext cx="4260300" cy="2951703"/>
          </a:xfrm>
          <a:prstGeom prst="rect">
            <a:avLst/>
          </a:prstGeom>
        </p:spPr>
      </p:pic>
      <p:pic>
        <p:nvPicPr>
          <p:cNvPr id="8" name="Picture 7">
            <a:extLst>
              <a:ext uri="{FF2B5EF4-FFF2-40B4-BE49-F238E27FC236}">
                <a16:creationId xmlns:a16="http://schemas.microsoft.com/office/drawing/2014/main" id="{903CC0B8-83F1-4E8C-99B1-CADB62FF8332}"/>
              </a:ext>
            </a:extLst>
          </p:cNvPr>
          <p:cNvPicPr>
            <a:picLocks noChangeAspect="1"/>
          </p:cNvPicPr>
          <p:nvPr/>
        </p:nvPicPr>
        <p:blipFill>
          <a:blip r:embed="rId4"/>
          <a:stretch>
            <a:fillRect/>
          </a:stretch>
        </p:blipFill>
        <p:spPr>
          <a:xfrm>
            <a:off x="4572000" y="778469"/>
            <a:ext cx="4659086" cy="2951703"/>
          </a:xfrm>
          <a:prstGeom prst="rect">
            <a:avLst/>
          </a:prstGeom>
        </p:spPr>
      </p:pic>
      <p:pic>
        <p:nvPicPr>
          <p:cNvPr id="10" name="Picture 9">
            <a:extLst>
              <a:ext uri="{FF2B5EF4-FFF2-40B4-BE49-F238E27FC236}">
                <a16:creationId xmlns:a16="http://schemas.microsoft.com/office/drawing/2014/main" id="{60647E9B-5EC5-484C-B9B0-AA235E0B516A}"/>
              </a:ext>
            </a:extLst>
          </p:cNvPr>
          <p:cNvPicPr>
            <a:picLocks noChangeAspect="1"/>
          </p:cNvPicPr>
          <p:nvPr/>
        </p:nvPicPr>
        <p:blipFill>
          <a:blip r:embed="rId5"/>
          <a:stretch>
            <a:fillRect/>
          </a:stretch>
        </p:blipFill>
        <p:spPr>
          <a:xfrm>
            <a:off x="4891302" y="3617443"/>
            <a:ext cx="4267570" cy="1524132"/>
          </a:xfrm>
          <a:prstGeom prst="rect">
            <a:avLst/>
          </a:prstGeom>
        </p:spPr>
      </p:pic>
      <p:pic>
        <p:nvPicPr>
          <p:cNvPr id="12" name="Picture 11">
            <a:extLst>
              <a:ext uri="{FF2B5EF4-FFF2-40B4-BE49-F238E27FC236}">
                <a16:creationId xmlns:a16="http://schemas.microsoft.com/office/drawing/2014/main" id="{A965D5D4-D148-4DEA-93B6-28C8B146C31E}"/>
              </a:ext>
            </a:extLst>
          </p:cNvPr>
          <p:cNvPicPr>
            <a:picLocks noChangeAspect="1"/>
          </p:cNvPicPr>
          <p:nvPr/>
        </p:nvPicPr>
        <p:blipFill>
          <a:blip r:embed="rId6"/>
          <a:stretch>
            <a:fillRect/>
          </a:stretch>
        </p:blipFill>
        <p:spPr>
          <a:xfrm>
            <a:off x="-1" y="3580493"/>
            <a:ext cx="4339771" cy="1546994"/>
          </a:xfrm>
          <a:prstGeom prst="rect">
            <a:avLst/>
          </a:prstGeom>
        </p:spPr>
      </p:pic>
    </p:spTree>
    <p:extLst>
      <p:ext uri="{BB962C8B-B14F-4D97-AF65-F5344CB8AC3E}">
        <p14:creationId xmlns:p14="http://schemas.microsoft.com/office/powerpoint/2010/main" val="3598039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C5C4-B25E-4E07-8296-ECF5F556838C}"/>
              </a:ext>
            </a:extLst>
          </p:cNvPr>
          <p:cNvSpPr>
            <a:spLocks noGrp="1"/>
          </p:cNvSpPr>
          <p:nvPr>
            <p:ph type="title"/>
          </p:nvPr>
        </p:nvSpPr>
        <p:spPr>
          <a:xfrm>
            <a:off x="0" y="1925"/>
            <a:ext cx="8520600" cy="572700"/>
          </a:xfrm>
        </p:spPr>
        <p:txBody>
          <a:bodyPr/>
          <a:lstStyle/>
          <a:p>
            <a:r>
              <a:rPr lang="en-US" b="1" dirty="0"/>
              <a:t>Conclusion: </a:t>
            </a:r>
            <a:endParaRPr lang="en-IN" b="1" dirty="0"/>
          </a:p>
        </p:txBody>
      </p:sp>
      <p:sp>
        <p:nvSpPr>
          <p:cNvPr id="3" name="Text Placeholder 2">
            <a:extLst>
              <a:ext uri="{FF2B5EF4-FFF2-40B4-BE49-F238E27FC236}">
                <a16:creationId xmlns:a16="http://schemas.microsoft.com/office/drawing/2014/main" id="{279BC645-2A09-4AE1-80C3-04EFCA528B0F}"/>
              </a:ext>
            </a:extLst>
          </p:cNvPr>
          <p:cNvSpPr>
            <a:spLocks noGrp="1"/>
          </p:cNvSpPr>
          <p:nvPr>
            <p:ph type="body" idx="1"/>
          </p:nvPr>
        </p:nvSpPr>
        <p:spPr>
          <a:xfrm>
            <a:off x="0" y="689429"/>
            <a:ext cx="9144000" cy="4452146"/>
          </a:xfrm>
        </p:spPr>
        <p:txBody>
          <a:bodyPr/>
          <a:lstStyle/>
          <a:p>
            <a:pPr>
              <a:lnSpc>
                <a:spcPct val="100000"/>
              </a:lnSpc>
              <a:buClrTx/>
              <a:buFont typeface="Arial" panose="020B0604020202020204" pitchFamily="34" charset="0"/>
              <a:buChar char="•"/>
            </a:pPr>
            <a:r>
              <a:rPr lang="en-US" sz="1400" dirty="0">
                <a:solidFill>
                  <a:srgbClr val="000000"/>
                </a:solidFill>
              </a:rPr>
              <a:t>The most typical food to be found in restaurants is North Indian cuisine.</a:t>
            </a:r>
          </a:p>
          <a:p>
            <a:pPr>
              <a:lnSpc>
                <a:spcPct val="100000"/>
              </a:lnSpc>
              <a:buClrTx/>
              <a:buFont typeface="Arial" panose="020B0604020202020204" pitchFamily="34" charset="0"/>
              <a:buChar char="•"/>
            </a:pPr>
            <a:endParaRPr lang="en-US" sz="1400" dirty="0">
              <a:solidFill>
                <a:srgbClr val="000000"/>
              </a:solidFill>
            </a:endParaRPr>
          </a:p>
          <a:p>
            <a:pPr>
              <a:lnSpc>
                <a:spcPct val="100000"/>
              </a:lnSpc>
              <a:buClrTx/>
              <a:buFont typeface="Arial" panose="020B0604020202020204" pitchFamily="34" charset="0"/>
              <a:buChar char="•"/>
            </a:pPr>
            <a:r>
              <a:rPr lang="en-US" sz="1400" dirty="0">
                <a:solidFill>
                  <a:srgbClr val="000000"/>
                </a:solidFill>
              </a:rPr>
              <a:t>The most expensive restaurant is Collage - Hyatt Hyderabad Gachibowli.</a:t>
            </a:r>
          </a:p>
          <a:p>
            <a:pPr>
              <a:lnSpc>
                <a:spcPct val="100000"/>
              </a:lnSpc>
              <a:buClrTx/>
              <a:buFont typeface="Arial" panose="020B0604020202020204" pitchFamily="34" charset="0"/>
              <a:buChar char="•"/>
            </a:pPr>
            <a:endParaRPr lang="en-US" sz="1400" dirty="0">
              <a:solidFill>
                <a:srgbClr val="000000"/>
              </a:solidFill>
            </a:endParaRPr>
          </a:p>
          <a:p>
            <a:pPr>
              <a:lnSpc>
                <a:spcPct val="100000"/>
              </a:lnSpc>
              <a:buClrTx/>
              <a:buFont typeface="Arial" panose="020B0604020202020204" pitchFamily="34" charset="0"/>
              <a:buChar char="•"/>
            </a:pPr>
            <a:r>
              <a:rPr lang="en-US" sz="1400" dirty="0">
                <a:solidFill>
                  <a:srgbClr val="000000"/>
                </a:solidFill>
              </a:rPr>
              <a:t>The most economical dining establishments are </a:t>
            </a:r>
            <a:r>
              <a:rPr lang="en-US" sz="1400" dirty="0" err="1">
                <a:solidFill>
                  <a:srgbClr val="000000"/>
                </a:solidFill>
              </a:rPr>
              <a:t>Amul</a:t>
            </a:r>
            <a:r>
              <a:rPr lang="en-US" sz="1400" dirty="0">
                <a:solidFill>
                  <a:srgbClr val="000000"/>
                </a:solidFill>
              </a:rPr>
              <a:t> and </a:t>
            </a:r>
            <a:r>
              <a:rPr lang="en-US" sz="1400" dirty="0" err="1">
                <a:solidFill>
                  <a:srgbClr val="000000"/>
                </a:solidFill>
              </a:rPr>
              <a:t>Mohammedia</a:t>
            </a:r>
            <a:r>
              <a:rPr lang="en-US" sz="1400" dirty="0">
                <a:solidFill>
                  <a:srgbClr val="000000"/>
                </a:solidFill>
              </a:rPr>
              <a:t> Shawarma.</a:t>
            </a:r>
          </a:p>
          <a:p>
            <a:pPr>
              <a:lnSpc>
                <a:spcPct val="100000"/>
              </a:lnSpc>
              <a:buClrTx/>
              <a:buFont typeface="Arial" panose="020B0604020202020204" pitchFamily="34" charset="0"/>
              <a:buChar char="•"/>
            </a:pPr>
            <a:endParaRPr lang="en-US" sz="1400" dirty="0">
              <a:solidFill>
                <a:srgbClr val="000000"/>
              </a:solidFill>
            </a:endParaRPr>
          </a:p>
          <a:p>
            <a:pPr>
              <a:lnSpc>
                <a:spcPct val="100000"/>
              </a:lnSpc>
              <a:buClrTx/>
              <a:buFont typeface="Arial" panose="020B0604020202020204" pitchFamily="34" charset="0"/>
              <a:buChar char="•"/>
            </a:pPr>
            <a:r>
              <a:rPr lang="en-US" sz="1400" dirty="0">
                <a:solidFill>
                  <a:srgbClr val="000000"/>
                </a:solidFill>
              </a:rPr>
              <a:t>The top eateries include Buddies, Bar &amp; BBQ, B-Dubs, and AB's - Absolute Barbecues.</a:t>
            </a:r>
          </a:p>
          <a:p>
            <a:pPr>
              <a:lnSpc>
                <a:spcPct val="100000"/>
              </a:lnSpc>
              <a:buClrTx/>
              <a:buFont typeface="Arial" panose="020B0604020202020204" pitchFamily="34" charset="0"/>
              <a:buChar char="•"/>
            </a:pPr>
            <a:endParaRPr lang="en-US" sz="1400" dirty="0">
              <a:solidFill>
                <a:srgbClr val="000000"/>
              </a:solidFill>
            </a:endParaRPr>
          </a:p>
          <a:p>
            <a:pPr>
              <a:lnSpc>
                <a:spcPct val="100000"/>
              </a:lnSpc>
              <a:buClrTx/>
              <a:buFont typeface="Arial" panose="020B0604020202020204" pitchFamily="34" charset="0"/>
              <a:buChar char="•"/>
            </a:pPr>
            <a:r>
              <a:rPr lang="en-US" sz="1400" dirty="0">
                <a:solidFill>
                  <a:srgbClr val="000000"/>
                </a:solidFill>
              </a:rPr>
              <a:t>The most frequent word in sentiments of extreme positivity is good.</a:t>
            </a:r>
          </a:p>
          <a:p>
            <a:pPr>
              <a:lnSpc>
                <a:spcPct val="100000"/>
              </a:lnSpc>
              <a:buClrTx/>
              <a:buFont typeface="Arial" panose="020B0604020202020204" pitchFamily="34" charset="0"/>
              <a:buChar char="•"/>
            </a:pPr>
            <a:endParaRPr lang="en-US" sz="1400" dirty="0">
              <a:solidFill>
                <a:srgbClr val="000000"/>
              </a:solidFill>
            </a:endParaRPr>
          </a:p>
          <a:p>
            <a:pPr>
              <a:lnSpc>
                <a:spcPct val="100000"/>
              </a:lnSpc>
              <a:buClrTx/>
              <a:buFont typeface="Arial" panose="020B0604020202020204" pitchFamily="34" charset="0"/>
              <a:buChar char="•"/>
            </a:pPr>
            <a:r>
              <a:rPr lang="en-US" sz="1400" dirty="0">
                <a:solidFill>
                  <a:srgbClr val="000000"/>
                </a:solidFill>
              </a:rPr>
              <a:t>The most frequent word in sentiments of extreme Negatively is worst.</a:t>
            </a:r>
          </a:p>
          <a:p>
            <a:pPr>
              <a:lnSpc>
                <a:spcPct val="100000"/>
              </a:lnSpc>
              <a:buClrTx/>
              <a:buFont typeface="Arial" panose="020B0604020202020204" pitchFamily="34" charset="0"/>
              <a:buChar char="•"/>
            </a:pPr>
            <a:endParaRPr lang="en-US" sz="1400" dirty="0">
              <a:solidFill>
                <a:srgbClr val="000000"/>
              </a:solidFill>
            </a:endParaRPr>
          </a:p>
          <a:p>
            <a:pPr>
              <a:lnSpc>
                <a:spcPct val="100000"/>
              </a:lnSpc>
              <a:buClrTx/>
              <a:buFont typeface="Arial" panose="020B0604020202020204" pitchFamily="34" charset="0"/>
              <a:buChar char="•"/>
            </a:pPr>
            <a:r>
              <a:rPr lang="en-US" sz="1400" dirty="0">
                <a:solidFill>
                  <a:srgbClr val="000000"/>
                </a:solidFill>
              </a:rPr>
              <a:t>Restaurants Arena Elven and Banana Leaf Multicuisine have received the most negative comments.</a:t>
            </a:r>
          </a:p>
          <a:p>
            <a:pPr>
              <a:lnSpc>
                <a:spcPct val="100000"/>
              </a:lnSpc>
              <a:buClrTx/>
              <a:buFont typeface="Arial" panose="020B0604020202020204" pitchFamily="34" charset="0"/>
              <a:buChar char="•"/>
            </a:pPr>
            <a:endParaRPr lang="en-US" sz="1400" dirty="0">
              <a:solidFill>
                <a:srgbClr val="000000"/>
              </a:solidFill>
            </a:endParaRPr>
          </a:p>
          <a:p>
            <a:pPr>
              <a:lnSpc>
                <a:spcPct val="100000"/>
              </a:lnSpc>
              <a:buClrTx/>
              <a:buFont typeface="Arial" panose="020B0604020202020204" pitchFamily="34" charset="0"/>
              <a:buChar char="•"/>
            </a:pPr>
            <a:r>
              <a:rPr lang="en-US" sz="1400" dirty="0">
                <a:solidFill>
                  <a:srgbClr val="000000"/>
                </a:solidFill>
              </a:rPr>
              <a:t>It is crucial to separate the restaurants with the lowest rating </a:t>
            </a:r>
            <a:r>
              <a:rPr lang="en-US" sz="1400" dirty="0" err="1">
                <a:solidFill>
                  <a:srgbClr val="000000"/>
                </a:solidFill>
              </a:rPr>
              <a:t>toorder</a:t>
            </a:r>
            <a:r>
              <a:rPr lang="en-US" sz="1400" dirty="0">
                <a:solidFill>
                  <a:srgbClr val="000000"/>
                </a:solidFill>
              </a:rPr>
              <a:t> to enhance the overall customer experience, according to the results of a simple cost-benefit analysis on Zomato conducted with a few assumptions as the foundation for the little business expertise that could be acquired. These establishments were little eateries or ones that charged a lot for the meals they served. More effort should be put into advertising, and reviews, particularly for these eateries, should be examined and improved. It appears that </a:t>
            </a:r>
            <a:r>
              <a:rPr lang="en-US" sz="1400" dirty="0" err="1">
                <a:solidFill>
                  <a:srgbClr val="000000"/>
                </a:solidFill>
              </a:rPr>
              <a:t>Mohammedia</a:t>
            </a:r>
            <a:r>
              <a:rPr lang="en-US" sz="1400" dirty="0">
                <a:solidFill>
                  <a:srgbClr val="000000"/>
                </a:solidFill>
              </a:rPr>
              <a:t> Shawarma is lucrative.</a:t>
            </a:r>
          </a:p>
        </p:txBody>
      </p:sp>
    </p:spTree>
    <p:extLst>
      <p:ext uri="{BB962C8B-B14F-4D97-AF65-F5344CB8AC3E}">
        <p14:creationId xmlns:p14="http://schemas.microsoft.com/office/powerpoint/2010/main" val="1759391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1F52-7CA2-4654-B1F8-71D23A4468ED}"/>
              </a:ext>
            </a:extLst>
          </p:cNvPr>
          <p:cNvSpPr>
            <a:spLocks noGrp="1"/>
          </p:cNvSpPr>
          <p:nvPr>
            <p:ph type="title"/>
          </p:nvPr>
        </p:nvSpPr>
        <p:spPr>
          <a:xfrm>
            <a:off x="0" y="1925"/>
            <a:ext cx="8520600" cy="572700"/>
          </a:xfrm>
        </p:spPr>
        <p:txBody>
          <a:bodyPr/>
          <a:lstStyle/>
          <a:p>
            <a:r>
              <a:rPr lang="en-US" b="1" dirty="0"/>
              <a:t>Conclusion(Contd.): </a:t>
            </a:r>
            <a:endParaRPr lang="en-IN" dirty="0"/>
          </a:p>
        </p:txBody>
      </p:sp>
      <p:sp>
        <p:nvSpPr>
          <p:cNvPr id="3" name="Text Placeholder 2">
            <a:extLst>
              <a:ext uri="{FF2B5EF4-FFF2-40B4-BE49-F238E27FC236}">
                <a16:creationId xmlns:a16="http://schemas.microsoft.com/office/drawing/2014/main" id="{0BB07E62-4463-4ECC-B44D-C4A9AC6BC9E6}"/>
              </a:ext>
            </a:extLst>
          </p:cNvPr>
          <p:cNvSpPr>
            <a:spLocks noGrp="1"/>
          </p:cNvSpPr>
          <p:nvPr>
            <p:ph type="body" idx="1"/>
          </p:nvPr>
        </p:nvSpPr>
        <p:spPr>
          <a:xfrm>
            <a:off x="0" y="827314"/>
            <a:ext cx="8520600" cy="4316185"/>
          </a:xfrm>
        </p:spPr>
        <p:txBody>
          <a:bodyPr/>
          <a:lstStyle/>
          <a:p>
            <a:pPr>
              <a:lnSpc>
                <a:spcPct val="150000"/>
              </a:lnSpc>
              <a:buClrTx/>
              <a:buFont typeface="Arial" panose="020B0604020202020204" pitchFamily="34" charset="0"/>
              <a:buChar char="•"/>
            </a:pPr>
            <a:r>
              <a:rPr lang="en-US" sz="1400" dirty="0">
                <a:solidFill>
                  <a:srgbClr val="000000"/>
                </a:solidFill>
              </a:rPr>
              <a:t>The reviews were subjected to sentiment analysis, and a model was developed to distinguish between good and negative attitudes. Logistic regression performs better in terms of lowering False positives, although having a greater rate of false negatives. As a result, Logistic Regression appears to be punishing False Positives more harshly as desired.</a:t>
            </a:r>
          </a:p>
          <a:p>
            <a:pPr>
              <a:lnSpc>
                <a:spcPct val="150000"/>
              </a:lnSpc>
              <a:buClrTx/>
              <a:buFont typeface="Arial" panose="020B0604020202020204" pitchFamily="34" charset="0"/>
              <a:buChar char="•"/>
            </a:pPr>
            <a:endParaRPr lang="en-US" sz="1400" dirty="0">
              <a:solidFill>
                <a:srgbClr val="000000"/>
              </a:solidFill>
            </a:endParaRPr>
          </a:p>
          <a:p>
            <a:pPr>
              <a:lnSpc>
                <a:spcPct val="150000"/>
              </a:lnSpc>
              <a:buClrTx/>
              <a:buFont typeface="Arial" panose="020B0604020202020204" pitchFamily="34" charset="0"/>
              <a:buChar char="•"/>
            </a:pPr>
            <a:r>
              <a:rPr lang="en-US" sz="1400" dirty="0">
                <a:solidFill>
                  <a:srgbClr val="000000"/>
                </a:solidFill>
              </a:rPr>
              <a:t>Ratings have to be gathered according to categories, such as packaging, delivery, taste, excellence, amount, and service. This would aid in focusing on particular fields that are falling behind.</a:t>
            </a:r>
          </a:p>
          <a:p>
            <a:pPr>
              <a:lnSpc>
                <a:spcPct val="150000"/>
              </a:lnSpc>
              <a:buClrTx/>
              <a:buFont typeface="Arial" panose="020B0604020202020204" pitchFamily="34" charset="0"/>
              <a:buChar char="•"/>
            </a:pPr>
            <a:endParaRPr lang="en-US" sz="1400" dirty="0">
              <a:solidFill>
                <a:srgbClr val="000000"/>
              </a:solidFill>
            </a:endParaRPr>
          </a:p>
          <a:p>
            <a:pPr>
              <a:lnSpc>
                <a:spcPct val="150000"/>
              </a:lnSpc>
              <a:buClrTx/>
              <a:buFont typeface="Arial" panose="020B0604020202020204" pitchFamily="34" charset="0"/>
              <a:buChar char="•"/>
            </a:pPr>
            <a:r>
              <a:rPr lang="en-US" sz="1400" dirty="0">
                <a:solidFill>
                  <a:srgbClr val="000000"/>
                </a:solidFill>
              </a:rPr>
              <a:t>The score of the XGB Classifier after hyperparameter tuning is 83%. Conversely, logistic regression is effective, scoring 84%.</a:t>
            </a:r>
          </a:p>
        </p:txBody>
      </p:sp>
    </p:spTree>
    <p:extLst>
      <p:ext uri="{BB962C8B-B14F-4D97-AF65-F5344CB8AC3E}">
        <p14:creationId xmlns:p14="http://schemas.microsoft.com/office/powerpoint/2010/main" val="352759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A64C1446-1C16-4A36-A7BE-790D7E9E4FBF}"/>
              </a:ext>
            </a:extLst>
          </p:cNvPr>
          <p:cNvSpPr/>
          <p:nvPr/>
        </p:nvSpPr>
        <p:spPr>
          <a:xfrm>
            <a:off x="2370055" y="2017179"/>
            <a:ext cx="4403890" cy="769441"/>
          </a:xfrm>
          <a:prstGeom prst="rect">
            <a:avLst/>
          </a:prstGeom>
        </p:spPr>
        <p:txBody>
          <a:bodyPr wrap="square">
            <a:spAutoFit/>
          </a:bodyPr>
          <a:lstStyle/>
          <a:p>
            <a:pPr algn="ctr"/>
            <a:r>
              <a:rPr lang="en-GB" sz="4400" b="1" dirty="0">
                <a:solidFill>
                  <a:srgbClr val="CC0000"/>
                </a:solidFill>
                <a:latin typeface="Montserrat"/>
                <a:sym typeface="Montserrat"/>
              </a:rPr>
              <a:t>Thank You.</a:t>
            </a:r>
            <a:endParaRPr lang="en-IN"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0668-3D92-4D2E-AA7F-6E72F548BED4}"/>
              </a:ext>
            </a:extLst>
          </p:cNvPr>
          <p:cNvSpPr>
            <a:spLocks noGrp="1"/>
          </p:cNvSpPr>
          <p:nvPr>
            <p:ph type="title"/>
          </p:nvPr>
        </p:nvSpPr>
        <p:spPr>
          <a:xfrm>
            <a:off x="0" y="1925"/>
            <a:ext cx="8520600" cy="572700"/>
          </a:xfrm>
        </p:spPr>
        <p:txBody>
          <a:bodyPr/>
          <a:lstStyle/>
          <a:p>
            <a:r>
              <a:rPr lang="en-US" b="1" dirty="0"/>
              <a:t>Problem Statement:</a:t>
            </a:r>
            <a:endParaRPr lang="en-IN" b="1" dirty="0"/>
          </a:p>
        </p:txBody>
      </p:sp>
      <p:sp>
        <p:nvSpPr>
          <p:cNvPr id="3" name="Text Placeholder 2">
            <a:extLst>
              <a:ext uri="{FF2B5EF4-FFF2-40B4-BE49-F238E27FC236}">
                <a16:creationId xmlns:a16="http://schemas.microsoft.com/office/drawing/2014/main" id="{5329E1AA-160B-4CDB-A420-54F4644A5016}"/>
              </a:ext>
            </a:extLst>
          </p:cNvPr>
          <p:cNvSpPr>
            <a:spLocks noGrp="1"/>
          </p:cNvSpPr>
          <p:nvPr>
            <p:ph type="body" idx="1"/>
          </p:nvPr>
        </p:nvSpPr>
        <p:spPr>
          <a:xfrm>
            <a:off x="0" y="574625"/>
            <a:ext cx="9144000" cy="4566950"/>
          </a:xfrm>
        </p:spPr>
        <p:txBody>
          <a:bodyPr/>
          <a:lstStyle/>
          <a:p>
            <a:pPr marL="114300" indent="0">
              <a:lnSpc>
                <a:spcPct val="100000"/>
              </a:lnSpc>
              <a:buNone/>
            </a:pPr>
            <a:r>
              <a:rPr lang="en-US" sz="1300" dirty="0">
                <a:solidFill>
                  <a:srgbClr val="000000"/>
                </a:solidFill>
              </a:rPr>
              <a:t>Zomato is an Indian restaurant aggregator and food delivery start-up founded by Deepinder Goyal and Pankaj Chaddah in 2008. Zomato provides information, menus, and user reviews of restaurants, and also has food delivery options from partner restaurants in select cities.</a:t>
            </a:r>
          </a:p>
          <a:p>
            <a:pPr marL="114300" indent="0">
              <a:lnSpc>
                <a:spcPct val="100000"/>
              </a:lnSpc>
              <a:buNone/>
            </a:pPr>
            <a:endParaRPr lang="en-US" sz="1300" dirty="0">
              <a:solidFill>
                <a:srgbClr val="000000"/>
              </a:solidFill>
            </a:endParaRPr>
          </a:p>
          <a:p>
            <a:pPr marL="114300" indent="0">
              <a:lnSpc>
                <a:spcPct val="100000"/>
              </a:lnSpc>
              <a:buNone/>
            </a:pPr>
            <a:r>
              <a:rPr lang="en-US" sz="1300" dirty="0">
                <a:solidFill>
                  <a:srgbClr val="000000"/>
                </a:solidFill>
              </a:rPr>
              <a:t>India is quite famous for its diverse multi-cuisine available in a large number of restaurants and hotel resorts, which is reminiscent of unity in diversity. The restaurant business in India is always evolving. More Indians are warming up to the idea of eating restaurant food whether by dining outside or getting food delivered. The growing number of restaurants in every state of India has been a motivation to inspect the data to get some insights, interesting facts, and figures about the Indian food industry in each city. So, this project focuses on analyzing the Zomato restaurant data for each city in India.</a:t>
            </a:r>
          </a:p>
          <a:p>
            <a:pPr marL="114300" indent="0">
              <a:lnSpc>
                <a:spcPct val="100000"/>
              </a:lnSpc>
              <a:buNone/>
            </a:pPr>
            <a:endParaRPr lang="en-US" sz="1300" dirty="0">
              <a:solidFill>
                <a:srgbClr val="000000"/>
              </a:solidFill>
            </a:endParaRPr>
          </a:p>
          <a:p>
            <a:pPr marL="114300" indent="0">
              <a:lnSpc>
                <a:spcPct val="100000"/>
              </a:lnSpc>
              <a:buNone/>
            </a:pPr>
            <a:r>
              <a:rPr lang="en-US" sz="1300" dirty="0">
                <a:solidFill>
                  <a:srgbClr val="000000"/>
                </a:solidFill>
              </a:rPr>
              <a:t>The Project focuses on Customers and companies, you have to analyze the sentiments of the reviews given by the customer in the data and made some useful conclusions in the form of Visualizations. Also, cluster the Zomato restaurants into different segments. The data is visualized as it becomes easy to analyze data in an instant. The Analysis also solve some of the business cases that can directly help the customers find the Best restaurant in their locality and for the company to grow up and work in the fields they are currently lagging in.</a:t>
            </a:r>
          </a:p>
          <a:p>
            <a:pPr marL="114300" indent="0">
              <a:lnSpc>
                <a:spcPct val="100000"/>
              </a:lnSpc>
              <a:buNone/>
            </a:pPr>
            <a:endParaRPr lang="en-US" sz="1300" dirty="0">
              <a:solidFill>
                <a:srgbClr val="000000"/>
              </a:solidFill>
            </a:endParaRPr>
          </a:p>
          <a:p>
            <a:pPr marL="114300" indent="0">
              <a:lnSpc>
                <a:spcPct val="100000"/>
              </a:lnSpc>
              <a:buNone/>
            </a:pPr>
            <a:r>
              <a:rPr lang="en-US" sz="1300" dirty="0">
                <a:solidFill>
                  <a:srgbClr val="000000"/>
                </a:solidFill>
              </a:rPr>
              <a:t>This could help in clustering the restaurants into segments. Also, the data has valuable information about cuisine and cost which can be used in cost vs. benefit analysis</a:t>
            </a:r>
          </a:p>
          <a:p>
            <a:pPr marL="114300" indent="0">
              <a:lnSpc>
                <a:spcPct val="100000"/>
              </a:lnSpc>
              <a:buNone/>
            </a:pPr>
            <a:endParaRPr lang="en-US" sz="1300" dirty="0">
              <a:solidFill>
                <a:srgbClr val="000000"/>
              </a:solidFill>
            </a:endParaRPr>
          </a:p>
          <a:p>
            <a:pPr marL="114300" indent="0">
              <a:lnSpc>
                <a:spcPct val="100000"/>
              </a:lnSpc>
              <a:buNone/>
            </a:pPr>
            <a:r>
              <a:rPr lang="en-US" sz="1300" dirty="0">
                <a:solidFill>
                  <a:srgbClr val="000000"/>
                </a:solidFill>
              </a:rPr>
              <a:t>Data could be used for sentiment analysis. Also, the metadata of reviewers can be used for identifying the critics in the industry.</a:t>
            </a:r>
          </a:p>
        </p:txBody>
      </p:sp>
    </p:spTree>
    <p:extLst>
      <p:ext uri="{BB962C8B-B14F-4D97-AF65-F5344CB8AC3E}">
        <p14:creationId xmlns:p14="http://schemas.microsoft.com/office/powerpoint/2010/main" val="389756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0B5D-B5A7-42E6-B633-7A2552419060}"/>
              </a:ext>
            </a:extLst>
          </p:cNvPr>
          <p:cNvSpPr>
            <a:spLocks noGrp="1"/>
          </p:cNvSpPr>
          <p:nvPr>
            <p:ph type="title"/>
          </p:nvPr>
        </p:nvSpPr>
        <p:spPr>
          <a:xfrm>
            <a:off x="0" y="0"/>
            <a:ext cx="8520600" cy="572700"/>
          </a:xfrm>
        </p:spPr>
        <p:txBody>
          <a:bodyPr/>
          <a:lstStyle/>
          <a:p>
            <a:r>
              <a:rPr lang="en-IN" b="1" dirty="0"/>
              <a:t>DATA DESCRIPTION:</a:t>
            </a:r>
          </a:p>
        </p:txBody>
      </p:sp>
      <p:sp>
        <p:nvSpPr>
          <p:cNvPr id="3" name="Text Placeholder 2">
            <a:extLst>
              <a:ext uri="{FF2B5EF4-FFF2-40B4-BE49-F238E27FC236}">
                <a16:creationId xmlns:a16="http://schemas.microsoft.com/office/drawing/2014/main" id="{A3691EC8-8391-4992-BF7F-54E61366F750}"/>
              </a:ext>
            </a:extLst>
          </p:cNvPr>
          <p:cNvSpPr>
            <a:spLocks noGrp="1"/>
          </p:cNvSpPr>
          <p:nvPr>
            <p:ph type="body" idx="1"/>
          </p:nvPr>
        </p:nvSpPr>
        <p:spPr>
          <a:xfrm>
            <a:off x="0" y="572700"/>
            <a:ext cx="8520600" cy="4240676"/>
          </a:xfrm>
        </p:spPr>
        <p:txBody>
          <a:bodyPr/>
          <a:lstStyle/>
          <a:p>
            <a:pPr>
              <a:buClrTx/>
              <a:buFont typeface="Wingdings" panose="05000000000000000000" pitchFamily="2" charset="2"/>
              <a:buChar char="q"/>
            </a:pPr>
            <a:r>
              <a:rPr lang="en-IN" b="1" dirty="0">
                <a:solidFill>
                  <a:srgbClr val="000000"/>
                </a:solidFill>
              </a:rPr>
              <a:t>Zomato Restaurant names and Metadata:</a:t>
            </a:r>
          </a:p>
          <a:p>
            <a:pPr marL="114300" indent="0">
              <a:buClrTx/>
              <a:buNone/>
            </a:pPr>
            <a:endParaRPr lang="en-IN" b="1" dirty="0">
              <a:solidFill>
                <a:srgbClr val="000000"/>
              </a:solidFill>
            </a:endParaRPr>
          </a:p>
          <a:p>
            <a:pPr marL="114300" indent="0">
              <a:buClrTx/>
              <a:buNone/>
            </a:pPr>
            <a:r>
              <a:rPr lang="en-US" sz="1600" dirty="0">
                <a:solidFill>
                  <a:srgbClr val="000000"/>
                </a:solidFill>
              </a:rPr>
              <a:t>Use this dataset for the clustering part.</a:t>
            </a:r>
          </a:p>
          <a:p>
            <a:pPr marL="114300" indent="0">
              <a:buClrTx/>
              <a:buNone/>
            </a:pPr>
            <a:endParaRPr lang="en-US" dirty="0">
              <a:solidFill>
                <a:srgbClr val="000000"/>
              </a:solidFill>
            </a:endParaRPr>
          </a:p>
          <a:p>
            <a:pPr>
              <a:lnSpc>
                <a:spcPct val="200000"/>
              </a:lnSpc>
              <a:buClrTx/>
              <a:buFont typeface="Arial" panose="020B0604020202020204" pitchFamily="34" charset="0"/>
              <a:buChar char="•"/>
            </a:pPr>
            <a:r>
              <a:rPr lang="en-US" sz="1400" b="1" dirty="0">
                <a:solidFill>
                  <a:srgbClr val="000000"/>
                </a:solidFill>
              </a:rPr>
              <a:t>Name:</a:t>
            </a:r>
            <a:r>
              <a:rPr lang="en-US" sz="1400" dirty="0">
                <a:solidFill>
                  <a:srgbClr val="000000"/>
                </a:solidFill>
              </a:rPr>
              <a:t> Name of Restaurants</a:t>
            </a:r>
          </a:p>
          <a:p>
            <a:pPr>
              <a:lnSpc>
                <a:spcPct val="200000"/>
              </a:lnSpc>
              <a:buClrTx/>
              <a:buFont typeface="Arial" panose="020B0604020202020204" pitchFamily="34" charset="0"/>
              <a:buChar char="•"/>
            </a:pPr>
            <a:r>
              <a:rPr lang="en-US" sz="1400" b="1" dirty="0">
                <a:solidFill>
                  <a:srgbClr val="000000"/>
                </a:solidFill>
              </a:rPr>
              <a:t>Links:</a:t>
            </a:r>
            <a:r>
              <a:rPr lang="en-US" sz="1400" dirty="0">
                <a:solidFill>
                  <a:srgbClr val="000000"/>
                </a:solidFill>
              </a:rPr>
              <a:t> URL Links of Restaurants</a:t>
            </a:r>
          </a:p>
          <a:p>
            <a:pPr>
              <a:lnSpc>
                <a:spcPct val="200000"/>
              </a:lnSpc>
              <a:buClrTx/>
              <a:buFont typeface="Arial" panose="020B0604020202020204" pitchFamily="34" charset="0"/>
              <a:buChar char="•"/>
            </a:pPr>
            <a:r>
              <a:rPr lang="en-US" sz="1400" b="1" dirty="0">
                <a:solidFill>
                  <a:srgbClr val="000000"/>
                </a:solidFill>
              </a:rPr>
              <a:t>Cost:</a:t>
            </a:r>
            <a:r>
              <a:rPr lang="en-US" sz="1400" dirty="0">
                <a:solidFill>
                  <a:srgbClr val="000000"/>
                </a:solidFill>
              </a:rPr>
              <a:t> Per person estimated Cost of dining</a:t>
            </a:r>
          </a:p>
          <a:p>
            <a:pPr>
              <a:lnSpc>
                <a:spcPct val="200000"/>
              </a:lnSpc>
              <a:buClrTx/>
              <a:buFont typeface="Arial" panose="020B0604020202020204" pitchFamily="34" charset="0"/>
              <a:buChar char="•"/>
            </a:pPr>
            <a:r>
              <a:rPr lang="en-US" sz="1400" b="1" dirty="0">
                <a:solidFill>
                  <a:srgbClr val="000000"/>
                </a:solidFill>
              </a:rPr>
              <a:t>Collection:</a:t>
            </a:r>
            <a:r>
              <a:rPr lang="en-US" sz="1400" dirty="0">
                <a:solidFill>
                  <a:srgbClr val="000000"/>
                </a:solidFill>
              </a:rPr>
              <a:t> Tagging of Restaurants </a:t>
            </a:r>
            <a:r>
              <a:rPr lang="en-US" sz="1400" dirty="0" err="1">
                <a:solidFill>
                  <a:srgbClr val="000000"/>
                </a:solidFill>
              </a:rPr>
              <a:t>w.r.t.</a:t>
            </a:r>
            <a:r>
              <a:rPr lang="en-US" sz="1400" dirty="0">
                <a:solidFill>
                  <a:srgbClr val="000000"/>
                </a:solidFill>
              </a:rPr>
              <a:t> Zomato categories</a:t>
            </a:r>
          </a:p>
          <a:p>
            <a:pPr>
              <a:lnSpc>
                <a:spcPct val="200000"/>
              </a:lnSpc>
              <a:buClrTx/>
              <a:buFont typeface="Arial" panose="020B0604020202020204" pitchFamily="34" charset="0"/>
              <a:buChar char="•"/>
            </a:pPr>
            <a:r>
              <a:rPr lang="en-US" sz="1400" b="1" dirty="0">
                <a:solidFill>
                  <a:srgbClr val="000000"/>
                </a:solidFill>
              </a:rPr>
              <a:t>Cuisines:</a:t>
            </a:r>
            <a:r>
              <a:rPr lang="en-US" sz="1400" dirty="0">
                <a:solidFill>
                  <a:srgbClr val="000000"/>
                </a:solidFill>
              </a:rPr>
              <a:t> Cuisines served by Restaurants</a:t>
            </a:r>
          </a:p>
          <a:p>
            <a:pPr>
              <a:lnSpc>
                <a:spcPct val="200000"/>
              </a:lnSpc>
              <a:buClrTx/>
              <a:buFont typeface="Arial" panose="020B0604020202020204" pitchFamily="34" charset="0"/>
              <a:buChar char="•"/>
            </a:pPr>
            <a:r>
              <a:rPr lang="en-US" sz="1400" b="1" dirty="0">
                <a:solidFill>
                  <a:srgbClr val="000000"/>
                </a:solidFill>
              </a:rPr>
              <a:t>Timings:</a:t>
            </a:r>
            <a:r>
              <a:rPr lang="en-US" sz="1400" dirty="0">
                <a:solidFill>
                  <a:srgbClr val="000000"/>
                </a:solidFill>
              </a:rPr>
              <a:t> Restaurant Timings</a:t>
            </a:r>
          </a:p>
          <a:p>
            <a:pPr>
              <a:buClrTx/>
              <a:buFont typeface="Arial" panose="020B0604020202020204" pitchFamily="34" charset="0"/>
              <a:buChar char="•"/>
            </a:pPr>
            <a:endParaRPr lang="en-IN" dirty="0">
              <a:solidFill>
                <a:srgbClr val="000000"/>
              </a:solidFill>
            </a:endParaRPr>
          </a:p>
        </p:txBody>
      </p:sp>
    </p:spTree>
    <p:extLst>
      <p:ext uri="{BB962C8B-B14F-4D97-AF65-F5344CB8AC3E}">
        <p14:creationId xmlns:p14="http://schemas.microsoft.com/office/powerpoint/2010/main" val="43980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12F4-A6AB-47ED-A8F0-4A425F1D7146}"/>
              </a:ext>
            </a:extLst>
          </p:cNvPr>
          <p:cNvSpPr>
            <a:spLocks noGrp="1"/>
          </p:cNvSpPr>
          <p:nvPr>
            <p:ph type="title"/>
          </p:nvPr>
        </p:nvSpPr>
        <p:spPr>
          <a:xfrm>
            <a:off x="0" y="1925"/>
            <a:ext cx="8520600" cy="572700"/>
          </a:xfrm>
        </p:spPr>
        <p:txBody>
          <a:bodyPr/>
          <a:lstStyle/>
          <a:p>
            <a:r>
              <a:rPr lang="en-IN" b="1" dirty="0"/>
              <a:t>DATA DESCRIPTION(Contd.):</a:t>
            </a:r>
            <a:endParaRPr lang="en-IN" dirty="0"/>
          </a:p>
        </p:txBody>
      </p:sp>
      <p:sp>
        <p:nvSpPr>
          <p:cNvPr id="3" name="Text Placeholder 2">
            <a:extLst>
              <a:ext uri="{FF2B5EF4-FFF2-40B4-BE49-F238E27FC236}">
                <a16:creationId xmlns:a16="http://schemas.microsoft.com/office/drawing/2014/main" id="{B1C033BA-CE03-43DE-8B3A-7A04C3845C97}"/>
              </a:ext>
            </a:extLst>
          </p:cNvPr>
          <p:cNvSpPr>
            <a:spLocks noGrp="1"/>
          </p:cNvSpPr>
          <p:nvPr>
            <p:ph type="body" idx="1"/>
          </p:nvPr>
        </p:nvSpPr>
        <p:spPr>
          <a:xfrm>
            <a:off x="0" y="574625"/>
            <a:ext cx="9144000" cy="4566950"/>
          </a:xfrm>
        </p:spPr>
        <p:txBody>
          <a:bodyPr/>
          <a:lstStyle/>
          <a:p>
            <a:pPr>
              <a:buClrTx/>
              <a:buFont typeface="Wingdings" panose="05000000000000000000" pitchFamily="2" charset="2"/>
              <a:buChar char="q"/>
            </a:pPr>
            <a:r>
              <a:rPr lang="en-IN" b="1" dirty="0">
                <a:solidFill>
                  <a:srgbClr val="000000"/>
                </a:solidFill>
              </a:rPr>
              <a:t>Zomato Restaurant reviews</a:t>
            </a:r>
            <a:r>
              <a:rPr lang="en-IN" sz="1600" b="1" dirty="0">
                <a:solidFill>
                  <a:srgbClr val="000000"/>
                </a:solidFill>
                <a:latin typeface="+mn-lt"/>
              </a:rPr>
              <a:t>:</a:t>
            </a:r>
          </a:p>
          <a:p>
            <a:pPr>
              <a:buClrTx/>
              <a:buFont typeface="Wingdings" panose="05000000000000000000" pitchFamily="2" charset="2"/>
              <a:buChar char="q"/>
            </a:pPr>
            <a:endParaRPr lang="en-US" sz="1600" b="1" dirty="0">
              <a:solidFill>
                <a:srgbClr val="000000"/>
              </a:solidFill>
              <a:latin typeface="+mn-lt"/>
            </a:endParaRPr>
          </a:p>
          <a:p>
            <a:pPr marL="114300" indent="0">
              <a:buClrTx/>
              <a:buNone/>
            </a:pPr>
            <a:r>
              <a:rPr lang="en-US" sz="1600" dirty="0">
                <a:solidFill>
                  <a:srgbClr val="000000"/>
                </a:solidFill>
              </a:rPr>
              <a:t>Merge this dataset with Names and Metadata and then use it for the sentiment analysis part.</a:t>
            </a:r>
          </a:p>
          <a:p>
            <a:pPr>
              <a:buClrTx/>
              <a:buFont typeface="Arial" panose="020B0604020202020204" pitchFamily="34" charset="0"/>
              <a:buChar char="•"/>
            </a:pPr>
            <a:endParaRPr lang="en-US" sz="1600" dirty="0">
              <a:solidFill>
                <a:srgbClr val="000000"/>
              </a:solidFill>
            </a:endParaRPr>
          </a:p>
          <a:p>
            <a:pPr>
              <a:lnSpc>
                <a:spcPct val="200000"/>
              </a:lnSpc>
              <a:buClrTx/>
              <a:buFont typeface="Arial" panose="020B0604020202020204" pitchFamily="34" charset="0"/>
              <a:buChar char="•"/>
            </a:pPr>
            <a:r>
              <a:rPr lang="en-US" sz="1400" b="1" dirty="0">
                <a:solidFill>
                  <a:srgbClr val="000000"/>
                </a:solidFill>
              </a:rPr>
              <a:t>Restaurant:</a:t>
            </a:r>
            <a:r>
              <a:rPr lang="en-US" sz="1400" dirty="0">
                <a:solidFill>
                  <a:srgbClr val="000000"/>
                </a:solidFill>
              </a:rPr>
              <a:t> Name of the Restaurant</a:t>
            </a:r>
          </a:p>
          <a:p>
            <a:pPr>
              <a:lnSpc>
                <a:spcPct val="200000"/>
              </a:lnSpc>
              <a:buClrTx/>
              <a:buFont typeface="Arial" panose="020B0604020202020204" pitchFamily="34" charset="0"/>
              <a:buChar char="•"/>
            </a:pPr>
            <a:r>
              <a:rPr lang="en-US" sz="1400" b="1" dirty="0">
                <a:solidFill>
                  <a:srgbClr val="000000"/>
                </a:solidFill>
              </a:rPr>
              <a:t>Reviewer:</a:t>
            </a:r>
            <a:r>
              <a:rPr lang="en-US" sz="1400" dirty="0">
                <a:solidFill>
                  <a:srgbClr val="000000"/>
                </a:solidFill>
              </a:rPr>
              <a:t> Name of the Reviewer</a:t>
            </a:r>
          </a:p>
          <a:p>
            <a:pPr>
              <a:lnSpc>
                <a:spcPct val="200000"/>
              </a:lnSpc>
              <a:buClrTx/>
              <a:buFont typeface="Arial" panose="020B0604020202020204" pitchFamily="34" charset="0"/>
              <a:buChar char="•"/>
            </a:pPr>
            <a:r>
              <a:rPr lang="en-US" sz="1400" b="1" dirty="0">
                <a:solidFill>
                  <a:srgbClr val="000000"/>
                </a:solidFill>
              </a:rPr>
              <a:t>Review:</a:t>
            </a:r>
            <a:r>
              <a:rPr lang="en-US" sz="1400" dirty="0">
                <a:solidFill>
                  <a:srgbClr val="000000"/>
                </a:solidFill>
              </a:rPr>
              <a:t> Review Text</a:t>
            </a:r>
          </a:p>
          <a:p>
            <a:pPr>
              <a:lnSpc>
                <a:spcPct val="200000"/>
              </a:lnSpc>
              <a:buClrTx/>
              <a:buFont typeface="Arial" panose="020B0604020202020204" pitchFamily="34" charset="0"/>
              <a:buChar char="•"/>
            </a:pPr>
            <a:r>
              <a:rPr lang="en-US" sz="1400" b="1" dirty="0">
                <a:solidFill>
                  <a:srgbClr val="000000"/>
                </a:solidFill>
              </a:rPr>
              <a:t>Rating:</a:t>
            </a:r>
            <a:r>
              <a:rPr lang="en-US" sz="1400" dirty="0">
                <a:solidFill>
                  <a:srgbClr val="000000"/>
                </a:solidFill>
              </a:rPr>
              <a:t> Rating Provided by the Reviewer</a:t>
            </a:r>
          </a:p>
          <a:p>
            <a:pPr>
              <a:lnSpc>
                <a:spcPct val="200000"/>
              </a:lnSpc>
              <a:buClrTx/>
              <a:buFont typeface="Arial" panose="020B0604020202020204" pitchFamily="34" charset="0"/>
              <a:buChar char="•"/>
            </a:pPr>
            <a:r>
              <a:rPr lang="en-US" sz="1400" b="1" dirty="0">
                <a:solidFill>
                  <a:srgbClr val="000000"/>
                </a:solidFill>
              </a:rPr>
              <a:t>Metadata:</a:t>
            </a:r>
            <a:r>
              <a:rPr lang="en-US" sz="1400" dirty="0">
                <a:solidFill>
                  <a:srgbClr val="000000"/>
                </a:solidFill>
              </a:rPr>
              <a:t> Reviewer Metadata - No. of Reviews and followers</a:t>
            </a:r>
          </a:p>
          <a:p>
            <a:pPr>
              <a:lnSpc>
                <a:spcPct val="200000"/>
              </a:lnSpc>
              <a:buClrTx/>
              <a:buFont typeface="Arial" panose="020B0604020202020204" pitchFamily="34" charset="0"/>
              <a:buChar char="•"/>
            </a:pPr>
            <a:r>
              <a:rPr lang="en-US" sz="1400" b="1" dirty="0">
                <a:solidFill>
                  <a:srgbClr val="000000"/>
                </a:solidFill>
              </a:rPr>
              <a:t>Time:</a:t>
            </a:r>
            <a:r>
              <a:rPr lang="en-US" sz="1400" dirty="0">
                <a:solidFill>
                  <a:srgbClr val="000000"/>
                </a:solidFill>
              </a:rPr>
              <a:t> Date and Time of Review</a:t>
            </a:r>
          </a:p>
          <a:p>
            <a:pPr>
              <a:lnSpc>
                <a:spcPct val="200000"/>
              </a:lnSpc>
              <a:buClrTx/>
              <a:buFont typeface="Arial" panose="020B0604020202020204" pitchFamily="34" charset="0"/>
              <a:buChar char="•"/>
            </a:pPr>
            <a:r>
              <a:rPr lang="en-US" sz="1400" b="1" dirty="0">
                <a:solidFill>
                  <a:srgbClr val="000000"/>
                </a:solidFill>
              </a:rPr>
              <a:t>Pictures:</a:t>
            </a:r>
            <a:r>
              <a:rPr lang="en-US" sz="1400" dirty="0">
                <a:solidFill>
                  <a:srgbClr val="000000"/>
                </a:solidFill>
              </a:rPr>
              <a:t> No. of pictures posted with review</a:t>
            </a:r>
          </a:p>
          <a:p>
            <a:pPr>
              <a:buClrTx/>
              <a:buFont typeface="Arial" panose="020B0604020202020204" pitchFamily="34" charset="0"/>
              <a:buChar char="•"/>
            </a:pPr>
            <a:endParaRPr lang="en-IN" sz="1600" dirty="0">
              <a:solidFill>
                <a:srgbClr val="000000"/>
              </a:solidFill>
            </a:endParaRPr>
          </a:p>
        </p:txBody>
      </p:sp>
    </p:spTree>
    <p:extLst>
      <p:ext uri="{BB962C8B-B14F-4D97-AF65-F5344CB8AC3E}">
        <p14:creationId xmlns:p14="http://schemas.microsoft.com/office/powerpoint/2010/main" val="383122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1D06-F77F-48C2-A97F-A83FA70E7BD9}"/>
              </a:ext>
            </a:extLst>
          </p:cNvPr>
          <p:cNvSpPr>
            <a:spLocks noGrp="1"/>
          </p:cNvSpPr>
          <p:nvPr>
            <p:ph type="title"/>
          </p:nvPr>
        </p:nvSpPr>
        <p:spPr>
          <a:xfrm>
            <a:off x="0" y="0"/>
            <a:ext cx="8520600" cy="572700"/>
          </a:xfrm>
        </p:spPr>
        <p:txBody>
          <a:bodyPr/>
          <a:lstStyle/>
          <a:p>
            <a:r>
              <a:rPr lang="en-US" b="1" dirty="0"/>
              <a:t>Dataset:</a:t>
            </a:r>
            <a:endParaRPr lang="en-IN" b="1" dirty="0"/>
          </a:p>
        </p:txBody>
      </p:sp>
      <p:sp>
        <p:nvSpPr>
          <p:cNvPr id="3" name="Text Placeholder 2">
            <a:extLst>
              <a:ext uri="{FF2B5EF4-FFF2-40B4-BE49-F238E27FC236}">
                <a16:creationId xmlns:a16="http://schemas.microsoft.com/office/drawing/2014/main" id="{757D4314-6AD7-47E6-9427-4E93948C6358}"/>
              </a:ext>
            </a:extLst>
          </p:cNvPr>
          <p:cNvSpPr>
            <a:spLocks noGrp="1"/>
          </p:cNvSpPr>
          <p:nvPr>
            <p:ph type="body" idx="1"/>
          </p:nvPr>
        </p:nvSpPr>
        <p:spPr>
          <a:xfrm>
            <a:off x="0" y="572700"/>
            <a:ext cx="9144000" cy="936786"/>
          </a:xfrm>
        </p:spPr>
        <p:txBody>
          <a:bodyPr/>
          <a:lstStyle/>
          <a:p>
            <a:pPr>
              <a:lnSpc>
                <a:spcPct val="150000"/>
              </a:lnSpc>
              <a:buClrTx/>
              <a:buFont typeface="Arial" panose="020B0604020202020204" pitchFamily="34" charset="0"/>
              <a:buChar char="•"/>
            </a:pPr>
            <a:r>
              <a:rPr lang="en-US" sz="1400" dirty="0">
                <a:solidFill>
                  <a:srgbClr val="000000"/>
                </a:solidFill>
              </a:rPr>
              <a:t>After Loading the Metadata dataset we can observe that it has : Rows: </a:t>
            </a:r>
            <a:r>
              <a:rPr lang="en-US" sz="1400" b="1" dirty="0">
                <a:solidFill>
                  <a:srgbClr val="000000"/>
                </a:solidFill>
              </a:rPr>
              <a:t>105, </a:t>
            </a:r>
            <a:r>
              <a:rPr lang="en-US" sz="1400" dirty="0">
                <a:solidFill>
                  <a:srgbClr val="000000"/>
                </a:solidFill>
              </a:rPr>
              <a:t>Columns: </a:t>
            </a:r>
            <a:r>
              <a:rPr lang="en-US" sz="1400" b="1" dirty="0">
                <a:solidFill>
                  <a:srgbClr val="000000"/>
                </a:solidFill>
              </a:rPr>
              <a:t>6</a:t>
            </a:r>
          </a:p>
          <a:p>
            <a:pPr>
              <a:lnSpc>
                <a:spcPct val="150000"/>
              </a:lnSpc>
              <a:buClrTx/>
              <a:buFont typeface="Arial" panose="020B0604020202020204" pitchFamily="34" charset="0"/>
              <a:buChar char="•"/>
            </a:pPr>
            <a:r>
              <a:rPr lang="en-US" sz="1400" dirty="0">
                <a:solidFill>
                  <a:srgbClr val="000000"/>
                </a:solidFill>
              </a:rPr>
              <a:t>After Loading the Reviews dataset we can observe that it has : Rows: </a:t>
            </a:r>
            <a:r>
              <a:rPr lang="en-US" sz="1400" b="1" dirty="0">
                <a:solidFill>
                  <a:srgbClr val="000000"/>
                </a:solidFill>
              </a:rPr>
              <a:t>10000, </a:t>
            </a:r>
            <a:r>
              <a:rPr lang="en-US" sz="1400" dirty="0">
                <a:solidFill>
                  <a:srgbClr val="000000"/>
                </a:solidFill>
              </a:rPr>
              <a:t>Columns: </a:t>
            </a:r>
            <a:r>
              <a:rPr lang="en-US" sz="1400" b="1" dirty="0">
                <a:solidFill>
                  <a:srgbClr val="000000"/>
                </a:solidFill>
              </a:rPr>
              <a:t>7</a:t>
            </a:r>
          </a:p>
          <a:p>
            <a:pPr marL="114300" indent="0">
              <a:buClrTx/>
              <a:buNone/>
            </a:pPr>
            <a:endParaRPr lang="en-US" sz="1400" b="1" dirty="0">
              <a:solidFill>
                <a:srgbClr val="000000"/>
              </a:solidFill>
            </a:endParaRPr>
          </a:p>
        </p:txBody>
      </p:sp>
      <p:pic>
        <p:nvPicPr>
          <p:cNvPr id="6" name="Picture 5">
            <a:extLst>
              <a:ext uri="{FF2B5EF4-FFF2-40B4-BE49-F238E27FC236}">
                <a16:creationId xmlns:a16="http://schemas.microsoft.com/office/drawing/2014/main" id="{A2EAA711-A1FD-4DBD-9562-3D548DBA0578}"/>
              </a:ext>
            </a:extLst>
          </p:cNvPr>
          <p:cNvPicPr>
            <a:picLocks noChangeAspect="1"/>
          </p:cNvPicPr>
          <p:nvPr/>
        </p:nvPicPr>
        <p:blipFill>
          <a:blip r:embed="rId2"/>
          <a:stretch>
            <a:fillRect/>
          </a:stretch>
        </p:blipFill>
        <p:spPr>
          <a:xfrm>
            <a:off x="0" y="1509486"/>
            <a:ext cx="9144000" cy="1727891"/>
          </a:xfrm>
          <a:prstGeom prst="rect">
            <a:avLst/>
          </a:prstGeom>
        </p:spPr>
      </p:pic>
      <p:pic>
        <p:nvPicPr>
          <p:cNvPr id="8" name="Picture 7">
            <a:extLst>
              <a:ext uri="{FF2B5EF4-FFF2-40B4-BE49-F238E27FC236}">
                <a16:creationId xmlns:a16="http://schemas.microsoft.com/office/drawing/2014/main" id="{6D80B5C1-E70C-457C-8948-4E1724EB80F2}"/>
              </a:ext>
            </a:extLst>
          </p:cNvPr>
          <p:cNvPicPr>
            <a:picLocks noChangeAspect="1"/>
          </p:cNvPicPr>
          <p:nvPr/>
        </p:nvPicPr>
        <p:blipFill>
          <a:blip r:embed="rId3"/>
          <a:stretch>
            <a:fillRect/>
          </a:stretch>
        </p:blipFill>
        <p:spPr>
          <a:xfrm>
            <a:off x="0" y="3261297"/>
            <a:ext cx="9144000" cy="1825732"/>
          </a:xfrm>
          <a:prstGeom prst="rect">
            <a:avLst/>
          </a:prstGeom>
        </p:spPr>
      </p:pic>
    </p:spTree>
    <p:extLst>
      <p:ext uri="{BB962C8B-B14F-4D97-AF65-F5344CB8AC3E}">
        <p14:creationId xmlns:p14="http://schemas.microsoft.com/office/powerpoint/2010/main" val="131985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F406-AD00-46F0-A9B0-ABD2FD4F842D}"/>
              </a:ext>
            </a:extLst>
          </p:cNvPr>
          <p:cNvSpPr>
            <a:spLocks noGrp="1"/>
          </p:cNvSpPr>
          <p:nvPr>
            <p:ph type="title"/>
          </p:nvPr>
        </p:nvSpPr>
        <p:spPr>
          <a:xfrm>
            <a:off x="-16680" y="0"/>
            <a:ext cx="8520600" cy="517597"/>
          </a:xfrm>
        </p:spPr>
        <p:txBody>
          <a:bodyPr/>
          <a:lstStyle/>
          <a:p>
            <a:r>
              <a:rPr lang="en-US" b="1" dirty="0"/>
              <a:t>Handling Outliers:</a:t>
            </a:r>
            <a:endParaRPr lang="en-IN" b="1" dirty="0"/>
          </a:p>
        </p:txBody>
      </p:sp>
      <p:sp>
        <p:nvSpPr>
          <p:cNvPr id="11" name="Title 1">
            <a:extLst>
              <a:ext uri="{FF2B5EF4-FFF2-40B4-BE49-F238E27FC236}">
                <a16:creationId xmlns:a16="http://schemas.microsoft.com/office/drawing/2014/main" id="{4217AD04-8961-4754-A143-39AB7171641E}"/>
              </a:ext>
            </a:extLst>
          </p:cNvPr>
          <p:cNvSpPr txBox="1">
            <a:spLocks/>
          </p:cNvSpPr>
          <p:nvPr/>
        </p:nvSpPr>
        <p:spPr>
          <a:xfrm>
            <a:off x="0" y="4086531"/>
            <a:ext cx="9160680" cy="1078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5750" indent="-285750">
              <a:buClrTx/>
              <a:buSzPct val="100000"/>
              <a:buFont typeface="Arial" panose="020B0604020202020204" pitchFamily="34" charset="0"/>
              <a:buChar char="•"/>
            </a:pPr>
            <a:r>
              <a:rPr lang="en-US" sz="1400" dirty="0">
                <a:solidFill>
                  <a:srgbClr val="000000"/>
                </a:solidFill>
              </a:rPr>
              <a:t>As we can see from the metadata, the "Cost" Column includes outliers, but following treatment, the data is regularly distributed.</a:t>
            </a:r>
          </a:p>
          <a:p>
            <a:pPr marL="285750" indent="-285750">
              <a:buClrTx/>
              <a:buSzPct val="100000"/>
              <a:buFont typeface="Arial" panose="020B0604020202020204" pitchFamily="34" charset="0"/>
              <a:buChar char="•"/>
            </a:pPr>
            <a:r>
              <a:rPr lang="en-US" sz="1400" dirty="0">
                <a:solidFill>
                  <a:srgbClr val="000000"/>
                </a:solidFill>
              </a:rPr>
              <a:t>The "Pictures" column in the reviews data frame contains the majority of the outliers that have been well addressed, but some outliers are still visible.</a:t>
            </a:r>
            <a:endParaRPr lang="en-IN" sz="1400" dirty="0">
              <a:solidFill>
                <a:srgbClr val="000000"/>
              </a:solidFill>
            </a:endParaRPr>
          </a:p>
        </p:txBody>
      </p:sp>
      <p:pic>
        <p:nvPicPr>
          <p:cNvPr id="10" name="Picture 9">
            <a:extLst>
              <a:ext uri="{FF2B5EF4-FFF2-40B4-BE49-F238E27FC236}">
                <a16:creationId xmlns:a16="http://schemas.microsoft.com/office/drawing/2014/main" id="{66293A2B-4535-45B7-9F7E-E39DD3D395D3}"/>
              </a:ext>
            </a:extLst>
          </p:cNvPr>
          <p:cNvPicPr>
            <a:picLocks noChangeAspect="1"/>
          </p:cNvPicPr>
          <p:nvPr/>
        </p:nvPicPr>
        <p:blipFill>
          <a:blip r:embed="rId2"/>
          <a:stretch>
            <a:fillRect/>
          </a:stretch>
        </p:blipFill>
        <p:spPr>
          <a:xfrm>
            <a:off x="1" y="517598"/>
            <a:ext cx="4669436" cy="3530958"/>
          </a:xfrm>
          <a:prstGeom prst="rect">
            <a:avLst/>
          </a:prstGeom>
        </p:spPr>
      </p:pic>
      <p:pic>
        <p:nvPicPr>
          <p:cNvPr id="13" name="Picture 12">
            <a:extLst>
              <a:ext uri="{FF2B5EF4-FFF2-40B4-BE49-F238E27FC236}">
                <a16:creationId xmlns:a16="http://schemas.microsoft.com/office/drawing/2014/main" id="{3653B777-63A3-4AAC-B788-1FBD245F7E86}"/>
              </a:ext>
            </a:extLst>
          </p:cNvPr>
          <p:cNvPicPr>
            <a:picLocks noChangeAspect="1"/>
          </p:cNvPicPr>
          <p:nvPr/>
        </p:nvPicPr>
        <p:blipFill>
          <a:blip r:embed="rId3"/>
          <a:stretch>
            <a:fillRect/>
          </a:stretch>
        </p:blipFill>
        <p:spPr>
          <a:xfrm>
            <a:off x="4686118" y="517597"/>
            <a:ext cx="4457881" cy="3481708"/>
          </a:xfrm>
          <a:prstGeom prst="rect">
            <a:avLst/>
          </a:prstGeom>
        </p:spPr>
      </p:pic>
    </p:spTree>
    <p:extLst>
      <p:ext uri="{BB962C8B-B14F-4D97-AF65-F5344CB8AC3E}">
        <p14:creationId xmlns:p14="http://schemas.microsoft.com/office/powerpoint/2010/main" val="5665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B736-B955-42C7-A894-D52C1BFE5ABE}"/>
              </a:ext>
            </a:extLst>
          </p:cNvPr>
          <p:cNvSpPr>
            <a:spLocks noGrp="1"/>
          </p:cNvSpPr>
          <p:nvPr>
            <p:ph type="title"/>
          </p:nvPr>
        </p:nvSpPr>
        <p:spPr>
          <a:xfrm>
            <a:off x="0" y="1924"/>
            <a:ext cx="8520600" cy="572700"/>
          </a:xfrm>
        </p:spPr>
        <p:txBody>
          <a:bodyPr/>
          <a:lstStyle/>
          <a:p>
            <a:r>
              <a:rPr lang="en-GB" b="1" dirty="0"/>
              <a:t>Data Visualization &amp; EDA:</a:t>
            </a:r>
            <a:endParaRPr lang="en-IN" dirty="0"/>
          </a:p>
        </p:txBody>
      </p:sp>
      <p:pic>
        <p:nvPicPr>
          <p:cNvPr id="8" name="Picture 7">
            <a:extLst>
              <a:ext uri="{FF2B5EF4-FFF2-40B4-BE49-F238E27FC236}">
                <a16:creationId xmlns:a16="http://schemas.microsoft.com/office/drawing/2014/main" id="{A4051DC4-CE6F-4A5D-9369-9FE6B7B45FE2}"/>
              </a:ext>
            </a:extLst>
          </p:cNvPr>
          <p:cNvPicPr>
            <a:picLocks noChangeAspect="1"/>
          </p:cNvPicPr>
          <p:nvPr/>
        </p:nvPicPr>
        <p:blipFill>
          <a:blip r:embed="rId2"/>
          <a:stretch>
            <a:fillRect/>
          </a:stretch>
        </p:blipFill>
        <p:spPr>
          <a:xfrm>
            <a:off x="4347148" y="574625"/>
            <a:ext cx="4796852" cy="2903094"/>
          </a:xfrm>
          <a:prstGeom prst="rect">
            <a:avLst/>
          </a:prstGeom>
        </p:spPr>
      </p:pic>
      <p:pic>
        <p:nvPicPr>
          <p:cNvPr id="10" name="Picture 9">
            <a:extLst>
              <a:ext uri="{FF2B5EF4-FFF2-40B4-BE49-F238E27FC236}">
                <a16:creationId xmlns:a16="http://schemas.microsoft.com/office/drawing/2014/main" id="{C65262C9-2FF6-40F4-8B9E-2AB61381E9CD}"/>
              </a:ext>
            </a:extLst>
          </p:cNvPr>
          <p:cNvPicPr>
            <a:picLocks noChangeAspect="1"/>
          </p:cNvPicPr>
          <p:nvPr/>
        </p:nvPicPr>
        <p:blipFill>
          <a:blip r:embed="rId3"/>
          <a:stretch>
            <a:fillRect/>
          </a:stretch>
        </p:blipFill>
        <p:spPr>
          <a:xfrm>
            <a:off x="0" y="492063"/>
            <a:ext cx="4347148" cy="2985655"/>
          </a:xfrm>
          <a:prstGeom prst="rect">
            <a:avLst/>
          </a:prstGeom>
        </p:spPr>
      </p:pic>
      <p:sp>
        <p:nvSpPr>
          <p:cNvPr id="13" name="Text Placeholder 2">
            <a:extLst>
              <a:ext uri="{FF2B5EF4-FFF2-40B4-BE49-F238E27FC236}">
                <a16:creationId xmlns:a16="http://schemas.microsoft.com/office/drawing/2014/main" id="{2F681889-7D79-4FD7-902F-E9EEB3B35467}"/>
              </a:ext>
            </a:extLst>
          </p:cNvPr>
          <p:cNvSpPr>
            <a:spLocks noGrp="1"/>
          </p:cNvSpPr>
          <p:nvPr>
            <p:ph type="body" idx="1"/>
          </p:nvPr>
        </p:nvSpPr>
        <p:spPr>
          <a:xfrm>
            <a:off x="0" y="3555386"/>
            <a:ext cx="9144000" cy="1586190"/>
          </a:xfrm>
        </p:spPr>
        <p:txBody>
          <a:bodyPr/>
          <a:lstStyle/>
          <a:p>
            <a:pPr>
              <a:lnSpc>
                <a:spcPct val="150000"/>
              </a:lnSpc>
              <a:buClrTx/>
              <a:buSzPct val="100000"/>
              <a:buFont typeface="Arial" panose="020B0604020202020204" pitchFamily="34" charset="0"/>
              <a:buChar char="•"/>
            </a:pPr>
            <a:r>
              <a:rPr lang="en-US" sz="1400" dirty="0">
                <a:solidFill>
                  <a:srgbClr val="000000"/>
                </a:solidFill>
              </a:rPr>
              <a:t>The most expensive restaurant is Collage - Hyatt Hyderabad Gachibowli.</a:t>
            </a:r>
          </a:p>
          <a:p>
            <a:pPr>
              <a:lnSpc>
                <a:spcPct val="150000"/>
              </a:lnSpc>
              <a:buClrTx/>
              <a:buSzPct val="100000"/>
              <a:buFont typeface="Arial" panose="020B0604020202020204" pitchFamily="34" charset="0"/>
              <a:buChar char="•"/>
            </a:pPr>
            <a:r>
              <a:rPr lang="en-US" sz="1400" dirty="0">
                <a:solidFill>
                  <a:srgbClr val="000000"/>
                </a:solidFill>
              </a:rPr>
              <a:t>The price of the most expensive Restaurant is around Rs. 2800 approx.</a:t>
            </a:r>
          </a:p>
          <a:p>
            <a:pPr>
              <a:lnSpc>
                <a:spcPct val="150000"/>
              </a:lnSpc>
              <a:buClrTx/>
              <a:buSzPct val="100000"/>
              <a:buFont typeface="Arial" panose="020B0604020202020204" pitchFamily="34" charset="0"/>
              <a:buChar char="•"/>
            </a:pPr>
            <a:r>
              <a:rPr lang="en-US" sz="1400" dirty="0">
                <a:solidFill>
                  <a:srgbClr val="000000"/>
                </a:solidFill>
              </a:rPr>
              <a:t>The most economical dining establishments are </a:t>
            </a:r>
            <a:r>
              <a:rPr lang="en-US" sz="1400" dirty="0" err="1">
                <a:solidFill>
                  <a:srgbClr val="000000"/>
                </a:solidFill>
              </a:rPr>
              <a:t>Amul</a:t>
            </a:r>
            <a:r>
              <a:rPr lang="en-US" sz="1400" dirty="0">
                <a:solidFill>
                  <a:srgbClr val="000000"/>
                </a:solidFill>
              </a:rPr>
              <a:t> and </a:t>
            </a:r>
            <a:r>
              <a:rPr lang="en-US" sz="1400" dirty="0" err="1">
                <a:solidFill>
                  <a:srgbClr val="000000"/>
                </a:solidFill>
              </a:rPr>
              <a:t>Mohammedia</a:t>
            </a:r>
            <a:r>
              <a:rPr lang="en-US" sz="1400" dirty="0">
                <a:solidFill>
                  <a:srgbClr val="000000"/>
                </a:solidFill>
              </a:rPr>
              <a:t> Shawarma.</a:t>
            </a:r>
          </a:p>
          <a:p>
            <a:pPr>
              <a:lnSpc>
                <a:spcPct val="150000"/>
              </a:lnSpc>
              <a:buClrTx/>
              <a:buSzPct val="100000"/>
              <a:buFont typeface="Arial" panose="020B0604020202020204" pitchFamily="34" charset="0"/>
              <a:buChar char="•"/>
            </a:pPr>
            <a:r>
              <a:rPr lang="en-US" sz="1400" dirty="0">
                <a:solidFill>
                  <a:srgbClr val="000000"/>
                </a:solidFill>
              </a:rPr>
              <a:t>The price of the most Affordable Restaurant is around Rs. 150 approx.</a:t>
            </a:r>
          </a:p>
        </p:txBody>
      </p:sp>
    </p:spTree>
    <p:extLst>
      <p:ext uri="{BB962C8B-B14F-4D97-AF65-F5344CB8AC3E}">
        <p14:creationId xmlns:p14="http://schemas.microsoft.com/office/powerpoint/2010/main" val="80309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80EF-C4B7-44E6-A67E-96E228CEC15B}"/>
              </a:ext>
            </a:extLst>
          </p:cNvPr>
          <p:cNvSpPr>
            <a:spLocks noGrp="1"/>
          </p:cNvSpPr>
          <p:nvPr>
            <p:ph type="title"/>
          </p:nvPr>
        </p:nvSpPr>
        <p:spPr>
          <a:xfrm>
            <a:off x="0" y="0"/>
            <a:ext cx="8520600" cy="572700"/>
          </a:xfrm>
        </p:spPr>
        <p:txBody>
          <a:bodyPr/>
          <a:lstStyle/>
          <a:p>
            <a:r>
              <a:rPr lang="en-GB" b="1" dirty="0"/>
              <a:t>Data Visualization &amp; EDA(Contd.):</a:t>
            </a:r>
            <a:endParaRPr lang="en-IN" dirty="0"/>
          </a:p>
        </p:txBody>
      </p:sp>
      <p:sp>
        <p:nvSpPr>
          <p:cNvPr id="3" name="Text Placeholder 2">
            <a:extLst>
              <a:ext uri="{FF2B5EF4-FFF2-40B4-BE49-F238E27FC236}">
                <a16:creationId xmlns:a16="http://schemas.microsoft.com/office/drawing/2014/main" id="{DCED7687-9177-4517-9A01-592123E87ED2}"/>
              </a:ext>
            </a:extLst>
          </p:cNvPr>
          <p:cNvSpPr>
            <a:spLocks noGrp="1"/>
          </p:cNvSpPr>
          <p:nvPr>
            <p:ph type="body" idx="1"/>
          </p:nvPr>
        </p:nvSpPr>
        <p:spPr>
          <a:xfrm>
            <a:off x="1" y="3352800"/>
            <a:ext cx="9144000" cy="1790700"/>
          </a:xfrm>
        </p:spPr>
        <p:txBody>
          <a:bodyPr/>
          <a:lstStyle/>
          <a:p>
            <a:pPr>
              <a:lnSpc>
                <a:spcPct val="150000"/>
              </a:lnSpc>
              <a:buClrTx/>
              <a:buFont typeface="Arial" panose="020B0604020202020204" pitchFamily="34" charset="0"/>
              <a:buChar char="•"/>
            </a:pPr>
            <a:r>
              <a:rPr lang="en-US" sz="1400" dirty="0">
                <a:solidFill>
                  <a:srgbClr val="000000"/>
                </a:solidFill>
              </a:rPr>
              <a:t>The top eateries include Bar &amp; BBQ, B-Dubs, and </a:t>
            </a:r>
            <a:r>
              <a:rPr lang="en-US" sz="1400" b="1" dirty="0">
                <a:solidFill>
                  <a:srgbClr val="000000"/>
                </a:solidFill>
              </a:rPr>
              <a:t>AB's - Absolute Barbecues</a:t>
            </a:r>
            <a:r>
              <a:rPr lang="en-US" sz="1400" dirty="0">
                <a:solidFill>
                  <a:srgbClr val="000000"/>
                </a:solidFill>
              </a:rPr>
              <a:t>.</a:t>
            </a:r>
          </a:p>
          <a:p>
            <a:pPr>
              <a:lnSpc>
                <a:spcPct val="150000"/>
              </a:lnSpc>
              <a:buClrTx/>
              <a:buFont typeface="Arial" panose="020B0604020202020204" pitchFamily="34" charset="0"/>
              <a:buChar char="•"/>
            </a:pPr>
            <a:r>
              <a:rPr lang="en-US" sz="1400" dirty="0">
                <a:solidFill>
                  <a:srgbClr val="000000"/>
                </a:solidFill>
              </a:rPr>
              <a:t>According to ratings, the top-rated restaurants are highly recommended and have ratings of more than 4.8 on average.</a:t>
            </a:r>
          </a:p>
          <a:p>
            <a:pPr>
              <a:lnSpc>
                <a:spcPct val="150000"/>
              </a:lnSpc>
              <a:buClrTx/>
              <a:buFont typeface="Arial" panose="020B0604020202020204" pitchFamily="34" charset="0"/>
              <a:buChar char="•"/>
            </a:pPr>
            <a:r>
              <a:rPr lang="en-US" sz="1400" dirty="0">
                <a:solidFill>
                  <a:srgbClr val="000000"/>
                </a:solidFill>
              </a:rPr>
              <a:t>The pie chart of ratings shows that restaurants with 4.5 and 5 stars have the highest percentage of ratings.</a:t>
            </a:r>
            <a:endParaRPr lang="en-IN" sz="1400" dirty="0">
              <a:solidFill>
                <a:srgbClr val="000000"/>
              </a:solidFill>
            </a:endParaRPr>
          </a:p>
        </p:txBody>
      </p:sp>
      <p:pic>
        <p:nvPicPr>
          <p:cNvPr id="6" name="Picture 5">
            <a:extLst>
              <a:ext uri="{FF2B5EF4-FFF2-40B4-BE49-F238E27FC236}">
                <a16:creationId xmlns:a16="http://schemas.microsoft.com/office/drawing/2014/main" id="{AD3E6CCA-2D57-42C2-B01E-F1D377D60CF1}"/>
              </a:ext>
            </a:extLst>
          </p:cNvPr>
          <p:cNvPicPr>
            <a:picLocks noChangeAspect="1"/>
          </p:cNvPicPr>
          <p:nvPr/>
        </p:nvPicPr>
        <p:blipFill>
          <a:blip r:embed="rId3"/>
          <a:stretch>
            <a:fillRect/>
          </a:stretch>
        </p:blipFill>
        <p:spPr>
          <a:xfrm>
            <a:off x="-1" y="464501"/>
            <a:ext cx="4782457" cy="2830782"/>
          </a:xfrm>
          <a:prstGeom prst="rect">
            <a:avLst/>
          </a:prstGeom>
        </p:spPr>
      </p:pic>
      <p:pic>
        <p:nvPicPr>
          <p:cNvPr id="8" name="Picture 7">
            <a:extLst>
              <a:ext uri="{FF2B5EF4-FFF2-40B4-BE49-F238E27FC236}">
                <a16:creationId xmlns:a16="http://schemas.microsoft.com/office/drawing/2014/main" id="{FD42A92A-DAE9-4C53-870E-2B656335E0B8}"/>
              </a:ext>
            </a:extLst>
          </p:cNvPr>
          <p:cNvPicPr>
            <a:picLocks noChangeAspect="1"/>
          </p:cNvPicPr>
          <p:nvPr/>
        </p:nvPicPr>
        <p:blipFill>
          <a:blip r:embed="rId4"/>
          <a:stretch>
            <a:fillRect/>
          </a:stretch>
        </p:blipFill>
        <p:spPr>
          <a:xfrm>
            <a:off x="4725493" y="460681"/>
            <a:ext cx="4133571" cy="2830782"/>
          </a:xfrm>
          <a:prstGeom prst="rect">
            <a:avLst/>
          </a:prstGeom>
        </p:spPr>
      </p:pic>
    </p:spTree>
    <p:extLst>
      <p:ext uri="{BB962C8B-B14F-4D97-AF65-F5344CB8AC3E}">
        <p14:creationId xmlns:p14="http://schemas.microsoft.com/office/powerpoint/2010/main" val="211563289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TotalTime>
  <Words>1864</Words>
  <Application>Microsoft Office PowerPoint</Application>
  <PresentationFormat>On-screen Show (16:9)</PresentationFormat>
  <Paragraphs>124</Paragraphs>
  <Slides>23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Montserrat</vt:lpstr>
      <vt:lpstr>Arial</vt:lpstr>
      <vt:lpstr>Wingdings</vt:lpstr>
      <vt:lpstr>Simple Light</vt:lpstr>
      <vt:lpstr>           Capstone Project Zomato Restaurant Clustering and Sentiment Analysis  Anuj Menaria </vt:lpstr>
      <vt:lpstr>Points to Discuss:</vt:lpstr>
      <vt:lpstr>Problem Statement:</vt:lpstr>
      <vt:lpstr>DATA DESCRIPTION:</vt:lpstr>
      <vt:lpstr>DATA DESCRIPTION(Contd.):</vt:lpstr>
      <vt:lpstr>Dataset:</vt:lpstr>
      <vt:lpstr>Handling Outliers:</vt:lpstr>
      <vt:lpstr>Data Visualization &amp; EDA:</vt:lpstr>
      <vt:lpstr>Data Visualization &amp; EDA(Contd.):</vt:lpstr>
      <vt:lpstr>Data Visualization &amp; EDA(Contd.):</vt:lpstr>
      <vt:lpstr>Text Preprocessing:</vt:lpstr>
      <vt:lpstr>Data Visualization &amp; EDA(Contd.):</vt:lpstr>
      <vt:lpstr>Handling Outliers:</vt:lpstr>
      <vt:lpstr>K-Means Clustering: </vt:lpstr>
      <vt:lpstr>K-Means Clustering (Contd.):</vt:lpstr>
      <vt:lpstr>Hierarchical Clustering:</vt:lpstr>
      <vt:lpstr>Dbscan Clustering:</vt:lpstr>
      <vt:lpstr>ROC Curve &amp; Accuracy Score:</vt:lpstr>
      <vt:lpstr>Accuracy Comparison:</vt:lpstr>
      <vt:lpstr>Confusion Matrix:</vt:lpstr>
      <vt:lpstr>Conclusion: </vt:lpstr>
      <vt:lpstr>Conclusion(Contd.):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Cardiovascular Risk Prediction  Anuj Menaria</dc:title>
  <dc:creator>Anuj Menaria</dc:creator>
  <cp:lastModifiedBy>91978</cp:lastModifiedBy>
  <cp:revision>54</cp:revision>
  <dcterms:modified xsi:type="dcterms:W3CDTF">2022-12-30T07:33:28Z</dcterms:modified>
</cp:coreProperties>
</file>