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58" r:id="rId9"/>
    <p:sldId id="259"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2961FD-B851-4532-98C5-D41094D542E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354844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961FD-B851-4532-98C5-D41094D542E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390367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961FD-B851-4532-98C5-D41094D542E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255022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961FD-B851-4532-98C5-D41094D542E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31780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2961FD-B851-4532-98C5-D41094D542E8}"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256874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961FD-B851-4532-98C5-D41094D542E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68901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961FD-B851-4532-98C5-D41094D542E8}"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258293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961FD-B851-4532-98C5-D41094D542E8}"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121273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961FD-B851-4532-98C5-D41094D542E8}"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2333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2961FD-B851-4532-98C5-D41094D542E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404881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2961FD-B851-4532-98C5-D41094D542E8}"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04DC0-3745-4A30-B30B-F115DBF743F4}" type="slidenum">
              <a:rPr lang="en-US" smtClean="0"/>
              <a:t>‹#›</a:t>
            </a:fld>
            <a:endParaRPr lang="en-US"/>
          </a:p>
        </p:txBody>
      </p:sp>
    </p:spTree>
    <p:extLst>
      <p:ext uri="{BB962C8B-B14F-4D97-AF65-F5344CB8AC3E}">
        <p14:creationId xmlns:p14="http://schemas.microsoft.com/office/powerpoint/2010/main" val="3029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961FD-B851-4532-98C5-D41094D542E8}" type="datetimeFigureOut">
              <a:rPr lang="en-US" smtClean="0"/>
              <a:t>8/12/2021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04DC0-3745-4A30-B30B-F115DBF743F4}" type="slidenum">
              <a:rPr lang="en-US" smtClean="0"/>
              <a:t>‹#›</a:t>
            </a:fld>
            <a:endParaRPr lang="en-US"/>
          </a:p>
        </p:txBody>
      </p:sp>
    </p:spTree>
    <p:extLst>
      <p:ext uri="{BB962C8B-B14F-4D97-AF65-F5344CB8AC3E}">
        <p14:creationId xmlns:p14="http://schemas.microsoft.com/office/powerpoint/2010/main" val="1170000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 LP1</a:t>
            </a:r>
            <a:br>
              <a:rPr lang="en-US" dirty="0"/>
            </a:br>
            <a:r>
              <a:rPr lang="en-US" dirty="0"/>
              <a:t>Assignment 1 </a:t>
            </a:r>
            <a:br>
              <a:rPr lang="en-US" dirty="0"/>
            </a:br>
            <a:endParaRPr lang="en-US" dirty="0"/>
          </a:p>
        </p:txBody>
      </p:sp>
      <p:sp>
        <p:nvSpPr>
          <p:cNvPr id="3" name="Subtitle 2"/>
          <p:cNvSpPr>
            <a:spLocks noGrp="1"/>
          </p:cNvSpPr>
          <p:nvPr>
            <p:ph type="subTitle" idx="1"/>
          </p:nvPr>
        </p:nvSpPr>
        <p:spPr>
          <a:xfrm>
            <a:off x="1524000" y="3084394"/>
            <a:ext cx="9144000" cy="2173406"/>
          </a:xfrm>
        </p:spPr>
        <p:txBody>
          <a:bodyPr>
            <a:normAutofit/>
          </a:bodyPr>
          <a:lstStyle/>
          <a:p>
            <a:r>
              <a:rPr lang="en-US" sz="2800" dirty="0"/>
              <a:t>Process Synchronization using Semaphores and </a:t>
            </a:r>
            <a:r>
              <a:rPr lang="en-US" sz="2800" dirty="0" err="1"/>
              <a:t>Mutex</a:t>
            </a:r>
            <a:endParaRPr lang="en-US" sz="2800" dirty="0"/>
          </a:p>
        </p:txBody>
      </p:sp>
    </p:spTree>
    <p:extLst>
      <p:ext uri="{BB962C8B-B14F-4D97-AF65-F5344CB8AC3E}">
        <p14:creationId xmlns:p14="http://schemas.microsoft.com/office/powerpoint/2010/main" val="37753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Semaphores</a:t>
            </a:r>
          </a:p>
        </p:txBody>
      </p:sp>
      <p:sp>
        <p:nvSpPr>
          <p:cNvPr id="3" name="Content Placeholder 2"/>
          <p:cNvSpPr>
            <a:spLocks noGrp="1"/>
          </p:cNvSpPr>
          <p:nvPr>
            <p:ph idx="1"/>
          </p:nvPr>
        </p:nvSpPr>
        <p:spPr/>
        <p:txBody>
          <a:bodyPr/>
          <a:lstStyle/>
          <a:p>
            <a:r>
              <a:rPr lang="en-US" dirty="0"/>
              <a:t>Binary Semaphore</a:t>
            </a:r>
          </a:p>
          <a:p>
            <a:pPr lvl="1"/>
            <a:r>
              <a:rPr lang="en-US" dirty="0"/>
              <a:t>It can have only two values – 0 and 1. Its value is initialized to 1. It is used to implement the solution of critical section problem with multiple processes. Also called </a:t>
            </a:r>
            <a:r>
              <a:rPr lang="en-US" dirty="0" err="1"/>
              <a:t>mutex</a:t>
            </a:r>
            <a:r>
              <a:rPr lang="en-US" dirty="0"/>
              <a:t> locks.</a:t>
            </a:r>
          </a:p>
          <a:p>
            <a:r>
              <a:rPr lang="en-US" dirty="0"/>
              <a:t>Counting Semaphore</a:t>
            </a:r>
          </a:p>
          <a:p>
            <a:pPr lvl="1"/>
            <a:r>
              <a:rPr lang="en-US" dirty="0"/>
              <a:t> Its value can range over an unrestricted domain. It is used to control access to a resource that has multiple instances.</a:t>
            </a:r>
          </a:p>
        </p:txBody>
      </p:sp>
    </p:spTree>
    <p:extLst>
      <p:ext uri="{BB962C8B-B14F-4D97-AF65-F5344CB8AC3E}">
        <p14:creationId xmlns:p14="http://schemas.microsoft.com/office/powerpoint/2010/main" val="347291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for mutual exclusion</a:t>
            </a:r>
          </a:p>
        </p:txBody>
      </p:sp>
      <p:pic>
        <p:nvPicPr>
          <p:cNvPr id="4" name="Content Placeholder 3"/>
          <p:cNvPicPr>
            <a:picLocks noGrp="1" noChangeAspect="1"/>
          </p:cNvPicPr>
          <p:nvPr>
            <p:ph idx="1"/>
          </p:nvPr>
        </p:nvPicPr>
        <p:blipFill>
          <a:blip r:embed="rId2"/>
          <a:stretch>
            <a:fillRect/>
          </a:stretch>
        </p:blipFill>
        <p:spPr>
          <a:xfrm>
            <a:off x="2797007" y="1690688"/>
            <a:ext cx="6597985" cy="3791602"/>
          </a:xfrm>
          <a:prstGeom prst="rect">
            <a:avLst/>
          </a:prstGeom>
        </p:spPr>
      </p:pic>
    </p:spTree>
    <p:extLst>
      <p:ext uri="{BB962C8B-B14F-4D97-AF65-F5344CB8AC3E}">
        <p14:creationId xmlns:p14="http://schemas.microsoft.com/office/powerpoint/2010/main" val="21382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implementation</a:t>
            </a:r>
          </a:p>
        </p:txBody>
      </p:sp>
      <p:pic>
        <p:nvPicPr>
          <p:cNvPr id="5" name="Content Placeholder 4"/>
          <p:cNvPicPr>
            <a:picLocks noGrp="1" noChangeAspect="1"/>
          </p:cNvPicPr>
          <p:nvPr>
            <p:ph idx="1"/>
          </p:nvPr>
        </p:nvPicPr>
        <p:blipFill>
          <a:blip r:embed="rId2"/>
          <a:stretch>
            <a:fillRect/>
          </a:stretch>
        </p:blipFill>
        <p:spPr>
          <a:xfrm>
            <a:off x="2820250" y="4198847"/>
            <a:ext cx="6551499" cy="2406187"/>
          </a:xfrm>
          <a:prstGeom prst="rect">
            <a:avLst/>
          </a:prstGeom>
        </p:spPr>
      </p:pic>
      <p:pic>
        <p:nvPicPr>
          <p:cNvPr id="4" name="Picture 3"/>
          <p:cNvPicPr>
            <a:picLocks noChangeAspect="1"/>
          </p:cNvPicPr>
          <p:nvPr/>
        </p:nvPicPr>
        <p:blipFill>
          <a:blip r:embed="rId3"/>
          <a:stretch>
            <a:fillRect/>
          </a:stretch>
        </p:blipFill>
        <p:spPr>
          <a:xfrm>
            <a:off x="3098041" y="1569153"/>
            <a:ext cx="7082995" cy="2629694"/>
          </a:xfrm>
          <a:prstGeom prst="rect">
            <a:avLst/>
          </a:prstGeom>
        </p:spPr>
      </p:pic>
    </p:spTree>
    <p:extLst>
      <p:ext uri="{BB962C8B-B14F-4D97-AF65-F5344CB8AC3E}">
        <p14:creationId xmlns:p14="http://schemas.microsoft.com/office/powerpoint/2010/main" val="205212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a:xfrm>
            <a:off x="838200" y="1405719"/>
            <a:ext cx="10515600" cy="4771244"/>
          </a:xfrm>
        </p:spPr>
        <p:txBody>
          <a:bodyPr/>
          <a:lstStyle/>
          <a:p>
            <a:r>
              <a:rPr lang="en-US" dirty="0"/>
              <a:t>A Consumer must wait for the buffer to be non-empty</a:t>
            </a:r>
          </a:p>
          <a:p>
            <a:r>
              <a:rPr lang="en-US" dirty="0"/>
              <a:t>A Producer must wait for the buffer to be non-full</a:t>
            </a:r>
          </a:p>
          <a:p>
            <a:r>
              <a:rPr lang="en-US" dirty="0"/>
              <a:t>Only one process or thread can fiddle with buffer list at a time</a:t>
            </a:r>
          </a:p>
          <a:p>
            <a:r>
              <a:rPr lang="en-US" dirty="0"/>
              <a:t>3 semaphores, 2 counting and 1 </a:t>
            </a:r>
            <a:r>
              <a:rPr lang="en-US" dirty="0" err="1"/>
              <a:t>mutex</a:t>
            </a:r>
            <a:r>
              <a:rPr lang="en-US" dirty="0"/>
              <a:t> used. empty = n, full = 0</a:t>
            </a:r>
          </a:p>
          <a:p>
            <a:pPr marL="0" indent="0">
              <a:buNone/>
            </a:pPr>
            <a:endParaRPr lang="en-US" dirty="0"/>
          </a:p>
        </p:txBody>
      </p:sp>
      <p:pic>
        <p:nvPicPr>
          <p:cNvPr id="4" name="Picture 3"/>
          <p:cNvPicPr>
            <a:picLocks noChangeAspect="1"/>
          </p:cNvPicPr>
          <p:nvPr/>
        </p:nvPicPr>
        <p:blipFill>
          <a:blip r:embed="rId2"/>
          <a:stretch>
            <a:fillRect/>
          </a:stretch>
        </p:blipFill>
        <p:spPr>
          <a:xfrm>
            <a:off x="1090684" y="3515241"/>
            <a:ext cx="4114800" cy="2981325"/>
          </a:xfrm>
          <a:prstGeom prst="rect">
            <a:avLst/>
          </a:prstGeom>
        </p:spPr>
      </p:pic>
      <p:sp>
        <p:nvSpPr>
          <p:cNvPr id="5" name="TextBox 4"/>
          <p:cNvSpPr txBox="1"/>
          <p:nvPr/>
        </p:nvSpPr>
        <p:spPr>
          <a:xfrm>
            <a:off x="1588826" y="6262688"/>
            <a:ext cx="2628331" cy="369332"/>
          </a:xfrm>
          <a:prstGeom prst="rect">
            <a:avLst/>
          </a:prstGeom>
          <a:noFill/>
        </p:spPr>
        <p:txBody>
          <a:bodyPr wrap="square" rtlCol="0">
            <a:spAutoFit/>
          </a:bodyPr>
          <a:lstStyle/>
          <a:p>
            <a:r>
              <a:rPr lang="en-US" dirty="0"/>
              <a:t>Producer</a:t>
            </a:r>
          </a:p>
        </p:txBody>
      </p:sp>
      <p:pic>
        <p:nvPicPr>
          <p:cNvPr id="6" name="Picture 5"/>
          <p:cNvPicPr>
            <a:picLocks noChangeAspect="1"/>
          </p:cNvPicPr>
          <p:nvPr/>
        </p:nvPicPr>
        <p:blipFill>
          <a:blip r:embed="rId3"/>
          <a:stretch>
            <a:fillRect/>
          </a:stretch>
        </p:blipFill>
        <p:spPr>
          <a:xfrm>
            <a:off x="6200775" y="3441165"/>
            <a:ext cx="5153025" cy="2895600"/>
          </a:xfrm>
          <a:prstGeom prst="rect">
            <a:avLst/>
          </a:prstGeom>
        </p:spPr>
      </p:pic>
      <p:sp>
        <p:nvSpPr>
          <p:cNvPr id="7" name="TextBox 6"/>
          <p:cNvSpPr txBox="1"/>
          <p:nvPr/>
        </p:nvSpPr>
        <p:spPr>
          <a:xfrm>
            <a:off x="6428096" y="6311900"/>
            <a:ext cx="1419367" cy="369332"/>
          </a:xfrm>
          <a:prstGeom prst="rect">
            <a:avLst/>
          </a:prstGeom>
          <a:noFill/>
        </p:spPr>
        <p:txBody>
          <a:bodyPr wrap="square" rtlCol="0">
            <a:spAutoFit/>
          </a:bodyPr>
          <a:lstStyle/>
          <a:p>
            <a:r>
              <a:rPr lang="en-US" dirty="0"/>
              <a:t>Consumer</a:t>
            </a:r>
          </a:p>
        </p:txBody>
      </p:sp>
    </p:spTree>
    <p:extLst>
      <p:ext uri="{BB962C8B-B14F-4D97-AF65-F5344CB8AC3E}">
        <p14:creationId xmlns:p14="http://schemas.microsoft.com/office/powerpoint/2010/main" val="50319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Operating System Principles”, Abraham </a:t>
            </a:r>
            <a:r>
              <a:rPr lang="en-US" dirty="0" err="1"/>
              <a:t>Silberschatz</a:t>
            </a:r>
            <a:r>
              <a:rPr lang="en-US" dirty="0"/>
              <a:t>, Peter Baer Galvin, Greg Gagne, 7</a:t>
            </a:r>
            <a:r>
              <a:rPr lang="en-US" baseline="30000" dirty="0"/>
              <a:t>th</a:t>
            </a:r>
            <a:r>
              <a:rPr lang="en-US" dirty="0"/>
              <a:t> edition.</a:t>
            </a:r>
          </a:p>
        </p:txBody>
      </p:sp>
    </p:spTree>
    <p:extLst>
      <p:ext uri="{BB962C8B-B14F-4D97-AF65-F5344CB8AC3E}">
        <p14:creationId xmlns:p14="http://schemas.microsoft.com/office/powerpoint/2010/main" val="83092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24588" y="1825625"/>
            <a:ext cx="5486899" cy="3849782"/>
          </a:xfrm>
          <a:prstGeom prst="rect">
            <a:avLst/>
          </a:prstGeom>
        </p:spPr>
      </p:pic>
      <p:sp>
        <p:nvSpPr>
          <p:cNvPr id="5" name="TextBox 4"/>
          <p:cNvSpPr txBox="1"/>
          <p:nvPr/>
        </p:nvSpPr>
        <p:spPr>
          <a:xfrm>
            <a:off x="289197" y="2797791"/>
            <a:ext cx="3084394" cy="369332"/>
          </a:xfrm>
          <a:prstGeom prst="rect">
            <a:avLst/>
          </a:prstGeom>
          <a:noFill/>
        </p:spPr>
        <p:txBody>
          <a:bodyPr wrap="square" rtlCol="0">
            <a:spAutoFit/>
          </a:bodyPr>
          <a:lstStyle/>
          <a:p>
            <a:r>
              <a:rPr lang="en-US" dirty="0"/>
              <a:t>Producer produces an item</a:t>
            </a:r>
          </a:p>
        </p:txBody>
      </p:sp>
      <p:sp>
        <p:nvSpPr>
          <p:cNvPr id="6" name="TextBox 5"/>
          <p:cNvSpPr txBox="1"/>
          <p:nvPr/>
        </p:nvSpPr>
        <p:spPr>
          <a:xfrm>
            <a:off x="8311487" y="4874526"/>
            <a:ext cx="3084394" cy="369332"/>
          </a:xfrm>
          <a:prstGeom prst="rect">
            <a:avLst/>
          </a:prstGeom>
          <a:noFill/>
        </p:spPr>
        <p:txBody>
          <a:bodyPr wrap="square" rtlCol="0">
            <a:spAutoFit/>
          </a:bodyPr>
          <a:lstStyle/>
          <a:p>
            <a:r>
              <a:rPr lang="en-US" dirty="0"/>
              <a:t>Consumer consumes an item</a:t>
            </a:r>
          </a:p>
        </p:txBody>
      </p:sp>
      <p:sp>
        <p:nvSpPr>
          <p:cNvPr id="7" name="TextBox 6"/>
          <p:cNvSpPr txBox="1"/>
          <p:nvPr/>
        </p:nvSpPr>
        <p:spPr>
          <a:xfrm>
            <a:off x="7137779" y="1951630"/>
            <a:ext cx="3466531" cy="646331"/>
          </a:xfrm>
          <a:prstGeom prst="rect">
            <a:avLst/>
          </a:prstGeom>
          <a:noFill/>
        </p:spPr>
        <p:txBody>
          <a:bodyPr wrap="square" rtlCol="0">
            <a:spAutoFit/>
          </a:bodyPr>
          <a:lstStyle/>
          <a:p>
            <a:r>
              <a:rPr lang="en-US" dirty="0"/>
              <a:t>Multiple producers and consumers can be present</a:t>
            </a:r>
          </a:p>
        </p:txBody>
      </p:sp>
      <p:sp>
        <p:nvSpPr>
          <p:cNvPr id="8" name="TextBox 7"/>
          <p:cNvSpPr txBox="1"/>
          <p:nvPr/>
        </p:nvSpPr>
        <p:spPr>
          <a:xfrm>
            <a:off x="3867185" y="4874526"/>
            <a:ext cx="3084394" cy="646331"/>
          </a:xfrm>
          <a:prstGeom prst="rect">
            <a:avLst/>
          </a:prstGeom>
          <a:noFill/>
        </p:spPr>
        <p:txBody>
          <a:bodyPr wrap="square" rtlCol="0">
            <a:spAutoFit/>
          </a:bodyPr>
          <a:lstStyle/>
          <a:p>
            <a:r>
              <a:rPr lang="en-US" dirty="0"/>
              <a:t>Buffer shared between consumer and producer</a:t>
            </a:r>
          </a:p>
        </p:txBody>
      </p:sp>
      <p:cxnSp>
        <p:nvCxnSpPr>
          <p:cNvPr id="10" name="Straight Arrow Connector 9"/>
          <p:cNvCxnSpPr/>
          <p:nvPr/>
        </p:nvCxnSpPr>
        <p:spPr>
          <a:xfrm flipV="1">
            <a:off x="5268036" y="4121624"/>
            <a:ext cx="0" cy="75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38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7" name="TextBox 6"/>
          <p:cNvSpPr txBox="1"/>
          <p:nvPr/>
        </p:nvSpPr>
        <p:spPr>
          <a:xfrm>
            <a:off x="982639" y="1908204"/>
            <a:ext cx="3411940" cy="461665"/>
          </a:xfrm>
          <a:prstGeom prst="rect">
            <a:avLst/>
          </a:prstGeom>
          <a:noFill/>
        </p:spPr>
        <p:txBody>
          <a:bodyPr wrap="square" rtlCol="0">
            <a:spAutoFit/>
          </a:bodyPr>
          <a:lstStyle/>
          <a:p>
            <a:r>
              <a:rPr lang="en-US" sz="2400" dirty="0"/>
              <a:t>Producer</a:t>
            </a:r>
          </a:p>
        </p:txBody>
      </p:sp>
      <p:sp>
        <p:nvSpPr>
          <p:cNvPr id="8" name="TextBox 7"/>
          <p:cNvSpPr txBox="1"/>
          <p:nvPr/>
        </p:nvSpPr>
        <p:spPr>
          <a:xfrm>
            <a:off x="6697098" y="1908204"/>
            <a:ext cx="3411940" cy="461665"/>
          </a:xfrm>
          <a:prstGeom prst="rect">
            <a:avLst/>
          </a:prstGeom>
          <a:noFill/>
        </p:spPr>
        <p:txBody>
          <a:bodyPr wrap="square" rtlCol="0">
            <a:spAutoFit/>
          </a:bodyPr>
          <a:lstStyle/>
          <a:p>
            <a:r>
              <a:rPr lang="en-US" sz="2400" dirty="0"/>
              <a:t>Consumer</a:t>
            </a:r>
          </a:p>
        </p:txBody>
      </p:sp>
      <p:pic>
        <p:nvPicPr>
          <p:cNvPr id="11" name="Content Placeholder 10"/>
          <p:cNvPicPr>
            <a:picLocks noGrp="1" noChangeAspect="1"/>
          </p:cNvPicPr>
          <p:nvPr>
            <p:ph idx="1"/>
          </p:nvPr>
        </p:nvPicPr>
        <p:blipFill>
          <a:blip r:embed="rId2"/>
          <a:stretch>
            <a:fillRect/>
          </a:stretch>
        </p:blipFill>
        <p:spPr>
          <a:xfrm>
            <a:off x="5967033" y="2495052"/>
            <a:ext cx="6224967" cy="2292528"/>
          </a:xfrm>
          <a:prstGeom prst="rect">
            <a:avLst/>
          </a:prstGeom>
        </p:spPr>
      </p:pic>
      <p:pic>
        <p:nvPicPr>
          <p:cNvPr id="10" name="Picture 9"/>
          <p:cNvPicPr>
            <a:picLocks noChangeAspect="1"/>
          </p:cNvPicPr>
          <p:nvPr/>
        </p:nvPicPr>
        <p:blipFill>
          <a:blip r:embed="rId3"/>
          <a:stretch>
            <a:fillRect/>
          </a:stretch>
        </p:blipFill>
        <p:spPr>
          <a:xfrm>
            <a:off x="411004" y="2495052"/>
            <a:ext cx="5583325" cy="2196211"/>
          </a:xfrm>
          <a:prstGeom prst="rect">
            <a:avLst/>
          </a:prstGeom>
        </p:spPr>
      </p:pic>
      <p:sp>
        <p:nvSpPr>
          <p:cNvPr id="12" name="TextBox 11"/>
          <p:cNvSpPr txBox="1"/>
          <p:nvPr/>
        </p:nvSpPr>
        <p:spPr>
          <a:xfrm>
            <a:off x="586854" y="4981433"/>
            <a:ext cx="11000095" cy="646331"/>
          </a:xfrm>
          <a:prstGeom prst="rect">
            <a:avLst/>
          </a:prstGeom>
          <a:noFill/>
        </p:spPr>
        <p:txBody>
          <a:bodyPr wrap="square" rtlCol="0">
            <a:spAutoFit/>
          </a:bodyPr>
          <a:lstStyle/>
          <a:p>
            <a:r>
              <a:rPr lang="en-US" dirty="0"/>
              <a:t>Although producer and consumer routines are correct separately they may not function correctly when executed concurrently.</a:t>
            </a:r>
          </a:p>
        </p:txBody>
      </p:sp>
    </p:spTree>
    <p:extLst>
      <p:ext uri="{BB962C8B-B14F-4D97-AF65-F5344CB8AC3E}">
        <p14:creationId xmlns:p14="http://schemas.microsoft.com/office/powerpoint/2010/main" val="180630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a:t>
            </a:r>
          </a:p>
        </p:txBody>
      </p:sp>
      <p:sp>
        <p:nvSpPr>
          <p:cNvPr id="3" name="Content Placeholder 2"/>
          <p:cNvSpPr>
            <a:spLocks noGrp="1"/>
          </p:cNvSpPr>
          <p:nvPr>
            <p:ph idx="1"/>
          </p:nvPr>
        </p:nvSpPr>
        <p:spPr/>
        <p:txBody>
          <a:bodyPr/>
          <a:lstStyle/>
          <a:p>
            <a:r>
              <a:rPr lang="en-US" dirty="0"/>
              <a:t>Consider code at producer side: counter++ and code at consumer side as counter--.</a:t>
            </a:r>
          </a:p>
          <a:p>
            <a:pPr marL="0" indent="0">
              <a:buNone/>
            </a:pPr>
            <a:endParaRPr lang="en-US" dirty="0"/>
          </a:p>
        </p:txBody>
      </p:sp>
      <p:pic>
        <p:nvPicPr>
          <p:cNvPr id="4" name="Picture 3"/>
          <p:cNvPicPr>
            <a:picLocks noChangeAspect="1"/>
          </p:cNvPicPr>
          <p:nvPr/>
        </p:nvPicPr>
        <p:blipFill>
          <a:blip r:embed="rId2"/>
          <a:stretch>
            <a:fillRect/>
          </a:stretch>
        </p:blipFill>
        <p:spPr>
          <a:xfrm>
            <a:off x="371901" y="2650650"/>
            <a:ext cx="4796051" cy="1798519"/>
          </a:xfrm>
          <a:prstGeom prst="rect">
            <a:avLst/>
          </a:prstGeom>
        </p:spPr>
      </p:pic>
      <p:pic>
        <p:nvPicPr>
          <p:cNvPr id="5" name="Picture 4"/>
          <p:cNvPicPr>
            <a:picLocks noChangeAspect="1"/>
          </p:cNvPicPr>
          <p:nvPr/>
        </p:nvPicPr>
        <p:blipFill>
          <a:blip r:embed="rId3"/>
          <a:stretch>
            <a:fillRect/>
          </a:stretch>
        </p:blipFill>
        <p:spPr>
          <a:xfrm>
            <a:off x="5835768" y="2650650"/>
            <a:ext cx="4639884" cy="1908981"/>
          </a:xfrm>
          <a:prstGeom prst="rect">
            <a:avLst/>
          </a:prstGeom>
        </p:spPr>
      </p:pic>
      <p:sp>
        <p:nvSpPr>
          <p:cNvPr id="6" name="TextBox 5"/>
          <p:cNvSpPr txBox="1"/>
          <p:nvPr/>
        </p:nvSpPr>
        <p:spPr>
          <a:xfrm>
            <a:off x="1501254" y="4449169"/>
            <a:ext cx="2183642" cy="461665"/>
          </a:xfrm>
          <a:prstGeom prst="rect">
            <a:avLst/>
          </a:prstGeom>
          <a:noFill/>
        </p:spPr>
        <p:txBody>
          <a:bodyPr wrap="square" rtlCol="0">
            <a:spAutoFit/>
          </a:bodyPr>
          <a:lstStyle/>
          <a:p>
            <a:r>
              <a:rPr lang="en-US" sz="2400" dirty="0"/>
              <a:t>Producer</a:t>
            </a:r>
          </a:p>
        </p:txBody>
      </p:sp>
      <p:sp>
        <p:nvSpPr>
          <p:cNvPr id="7" name="TextBox 6"/>
          <p:cNvSpPr txBox="1"/>
          <p:nvPr/>
        </p:nvSpPr>
        <p:spPr>
          <a:xfrm>
            <a:off x="6264322" y="4449169"/>
            <a:ext cx="2224585" cy="461665"/>
          </a:xfrm>
          <a:prstGeom prst="rect">
            <a:avLst/>
          </a:prstGeom>
          <a:noFill/>
        </p:spPr>
        <p:txBody>
          <a:bodyPr wrap="square" rtlCol="0">
            <a:spAutoFit/>
          </a:bodyPr>
          <a:lstStyle/>
          <a:p>
            <a:r>
              <a:rPr lang="en-US" sz="2400" dirty="0"/>
              <a:t>Consumer</a:t>
            </a:r>
          </a:p>
        </p:txBody>
      </p:sp>
      <p:sp>
        <p:nvSpPr>
          <p:cNvPr id="8" name="TextBox 7"/>
          <p:cNvSpPr txBox="1"/>
          <p:nvPr/>
        </p:nvSpPr>
        <p:spPr>
          <a:xfrm>
            <a:off x="838200" y="5158854"/>
            <a:ext cx="8783472" cy="954107"/>
          </a:xfrm>
          <a:prstGeom prst="rect">
            <a:avLst/>
          </a:prstGeom>
          <a:noFill/>
        </p:spPr>
        <p:txBody>
          <a:bodyPr wrap="square" rtlCol="0">
            <a:spAutoFit/>
          </a:bodyPr>
          <a:lstStyle/>
          <a:p>
            <a:r>
              <a:rPr lang="en-US" sz="2800" dirty="0"/>
              <a:t>Suppose counter = 5 and producer and consumer execute instruction of updating counter.</a:t>
            </a:r>
          </a:p>
        </p:txBody>
      </p:sp>
    </p:spTree>
    <p:extLst>
      <p:ext uri="{BB962C8B-B14F-4D97-AF65-F5344CB8AC3E}">
        <p14:creationId xmlns:p14="http://schemas.microsoft.com/office/powerpoint/2010/main" val="104182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a:t>
            </a:r>
          </a:p>
        </p:txBody>
      </p:sp>
      <p:sp>
        <p:nvSpPr>
          <p:cNvPr id="3" name="Content Placeholder 2"/>
          <p:cNvSpPr>
            <a:spLocks noGrp="1"/>
          </p:cNvSpPr>
          <p:nvPr>
            <p:ph idx="1"/>
          </p:nvPr>
        </p:nvSpPr>
        <p:spPr>
          <a:xfrm>
            <a:off x="838200" y="1347601"/>
            <a:ext cx="10515600" cy="4351338"/>
          </a:xfrm>
        </p:spPr>
        <p:txBody>
          <a:bodyPr/>
          <a:lstStyle/>
          <a:p>
            <a:pPr marL="0" indent="0">
              <a:buNone/>
            </a:pPr>
            <a:r>
              <a:rPr lang="en-US" dirty="0"/>
              <a:t>Suppose lower level statements are interleaved as:</a:t>
            </a:r>
          </a:p>
          <a:p>
            <a:pPr marL="0" indent="0">
              <a:buNone/>
            </a:pPr>
            <a:endParaRPr lang="en-US" dirty="0"/>
          </a:p>
        </p:txBody>
      </p:sp>
      <p:pic>
        <p:nvPicPr>
          <p:cNvPr id="4" name="Picture 3"/>
          <p:cNvPicPr>
            <a:picLocks noChangeAspect="1"/>
          </p:cNvPicPr>
          <p:nvPr/>
        </p:nvPicPr>
        <p:blipFill>
          <a:blip r:embed="rId2"/>
          <a:stretch>
            <a:fillRect/>
          </a:stretch>
        </p:blipFill>
        <p:spPr>
          <a:xfrm>
            <a:off x="838200" y="1880903"/>
            <a:ext cx="9068653" cy="2350362"/>
          </a:xfrm>
          <a:prstGeom prst="rect">
            <a:avLst/>
          </a:prstGeom>
        </p:spPr>
      </p:pic>
      <p:sp>
        <p:nvSpPr>
          <p:cNvPr id="5" name="TextBox 4"/>
          <p:cNvSpPr txBox="1"/>
          <p:nvPr/>
        </p:nvSpPr>
        <p:spPr>
          <a:xfrm>
            <a:off x="1087269" y="4421480"/>
            <a:ext cx="9471547" cy="2462213"/>
          </a:xfrm>
          <a:prstGeom prst="rect">
            <a:avLst/>
          </a:prstGeom>
          <a:noFill/>
        </p:spPr>
        <p:txBody>
          <a:bodyPr wrap="square" rtlCol="0">
            <a:spAutoFit/>
          </a:bodyPr>
          <a:lstStyle/>
          <a:p>
            <a:r>
              <a:rPr lang="en-US" sz="2200" b="1" dirty="0"/>
              <a:t>Incorrect state of counter reached as 4.</a:t>
            </a:r>
          </a:p>
          <a:p>
            <a:r>
              <a:rPr lang="en-US" sz="2200" dirty="0"/>
              <a:t>Situations like this in which several processes access and manipulate same data concurrently and outcome of execution depends on particular order in which access takes place is called </a:t>
            </a:r>
            <a:r>
              <a:rPr lang="en-US" sz="2200" b="1" dirty="0"/>
              <a:t>race condition.</a:t>
            </a:r>
          </a:p>
          <a:p>
            <a:r>
              <a:rPr lang="en-US" sz="2200" dirty="0"/>
              <a:t>Thus we need to ensure that only one process is manipulating the variable counter. Hence process synchronization is necessary.</a:t>
            </a:r>
          </a:p>
          <a:p>
            <a:endParaRPr lang="en-US" sz="2200" dirty="0"/>
          </a:p>
        </p:txBody>
      </p:sp>
    </p:spTree>
    <p:extLst>
      <p:ext uri="{BB962C8B-B14F-4D97-AF65-F5344CB8AC3E}">
        <p14:creationId xmlns:p14="http://schemas.microsoft.com/office/powerpoint/2010/main" val="10835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Problem.</a:t>
            </a:r>
          </a:p>
        </p:txBody>
      </p:sp>
      <p:sp>
        <p:nvSpPr>
          <p:cNvPr id="3" name="Content Placeholder 2"/>
          <p:cNvSpPr>
            <a:spLocks noGrp="1"/>
          </p:cNvSpPr>
          <p:nvPr>
            <p:ph idx="1"/>
          </p:nvPr>
        </p:nvSpPr>
        <p:spPr/>
        <p:txBody>
          <a:bodyPr>
            <a:normAutofit/>
          </a:bodyPr>
          <a:lstStyle/>
          <a:p>
            <a:r>
              <a:rPr lang="en-US" dirty="0"/>
              <a:t>Consider a system consisting of </a:t>
            </a:r>
            <a:r>
              <a:rPr lang="en-US" i="1" dirty="0"/>
              <a:t>n </a:t>
            </a:r>
            <a:r>
              <a:rPr lang="en-US" dirty="0"/>
              <a:t>processes {Po, P1 , ... , </a:t>
            </a:r>
            <a:r>
              <a:rPr lang="en-US" i="1" dirty="0"/>
              <a:t>P11 _ </a:t>
            </a:r>
            <a:r>
              <a:rPr lang="en-US" dirty="0"/>
              <a:t>I}. Each process has a segment of code, called a critical section in which the process may be changing common variables, updating a table, writing a file, and so on.</a:t>
            </a:r>
          </a:p>
          <a:p>
            <a:r>
              <a:rPr lang="en-US" dirty="0"/>
              <a:t>When one process is executing in its critical section, no other process is to be allowed to execute in its critical section. That is, no two processes are executing in their critical sections at the same time.</a:t>
            </a:r>
          </a:p>
          <a:p>
            <a:r>
              <a:rPr lang="en-US" dirty="0"/>
              <a:t>Each process must request permission to enter critical section.</a:t>
            </a:r>
          </a:p>
        </p:txBody>
      </p:sp>
    </p:spTree>
    <p:extLst>
      <p:ext uri="{BB962C8B-B14F-4D97-AF65-F5344CB8AC3E}">
        <p14:creationId xmlns:p14="http://schemas.microsoft.com/office/powerpoint/2010/main" val="260146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 of process pi</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67112" y="2035505"/>
            <a:ext cx="4151782" cy="3478189"/>
          </a:xfrm>
          <a:prstGeom prst="rect">
            <a:avLst/>
          </a:prstGeom>
        </p:spPr>
      </p:pic>
    </p:spTree>
    <p:extLst>
      <p:ext uri="{BB962C8B-B14F-4D97-AF65-F5344CB8AC3E}">
        <p14:creationId xmlns:p14="http://schemas.microsoft.com/office/powerpoint/2010/main" val="301666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required in producer-consumer</a:t>
            </a:r>
          </a:p>
        </p:txBody>
      </p:sp>
      <p:sp>
        <p:nvSpPr>
          <p:cNvPr id="3" name="Content Placeholder 2"/>
          <p:cNvSpPr>
            <a:spLocks noGrp="1"/>
          </p:cNvSpPr>
          <p:nvPr>
            <p:ph idx="1"/>
          </p:nvPr>
        </p:nvSpPr>
        <p:spPr/>
        <p:txBody>
          <a:bodyPr/>
          <a:lstStyle/>
          <a:p>
            <a:r>
              <a:rPr lang="en-US" dirty="0"/>
              <a:t> When a producer is placing an item in the buffer, then at the same time consumer should not consume any item.</a:t>
            </a:r>
          </a:p>
          <a:p>
            <a:r>
              <a:rPr lang="en-US" dirty="0"/>
              <a:t>Producer should wait if buffer is full.</a:t>
            </a:r>
          </a:p>
          <a:p>
            <a:r>
              <a:rPr lang="en-US" dirty="0"/>
              <a:t>Consumer should wait if buffer is empty.</a:t>
            </a:r>
          </a:p>
        </p:txBody>
      </p:sp>
    </p:spTree>
    <p:extLst>
      <p:ext uri="{BB962C8B-B14F-4D97-AF65-F5344CB8AC3E}">
        <p14:creationId xmlns:p14="http://schemas.microsoft.com/office/powerpoint/2010/main" val="9821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a:xfrm>
            <a:off x="838200" y="1525374"/>
            <a:ext cx="10515600" cy="4351338"/>
          </a:xfrm>
        </p:spPr>
        <p:txBody>
          <a:bodyPr/>
          <a:lstStyle/>
          <a:p>
            <a:r>
              <a:rPr lang="en-US" dirty="0"/>
              <a:t>A semaphore S is an integer variable that can be accessed only through two standard operations : wait() and signal().</a:t>
            </a:r>
          </a:p>
          <a:p>
            <a:pPr marL="0" indent="0">
              <a:buNone/>
            </a:pPr>
            <a:endParaRPr lang="en-US" dirty="0"/>
          </a:p>
        </p:txBody>
      </p:sp>
      <p:pic>
        <p:nvPicPr>
          <p:cNvPr id="4" name="Picture 3"/>
          <p:cNvPicPr>
            <a:picLocks noChangeAspect="1"/>
          </p:cNvPicPr>
          <p:nvPr/>
        </p:nvPicPr>
        <p:blipFill>
          <a:blip r:embed="rId2"/>
          <a:stretch>
            <a:fillRect/>
          </a:stretch>
        </p:blipFill>
        <p:spPr>
          <a:xfrm>
            <a:off x="1230216" y="2778953"/>
            <a:ext cx="4875695" cy="3307948"/>
          </a:xfrm>
          <a:prstGeom prst="rect">
            <a:avLst/>
          </a:prstGeom>
        </p:spPr>
      </p:pic>
      <p:pic>
        <p:nvPicPr>
          <p:cNvPr id="5" name="Picture 4"/>
          <p:cNvPicPr>
            <a:picLocks noChangeAspect="1"/>
          </p:cNvPicPr>
          <p:nvPr/>
        </p:nvPicPr>
        <p:blipFill>
          <a:blip r:embed="rId3"/>
          <a:stretch>
            <a:fillRect/>
          </a:stretch>
        </p:blipFill>
        <p:spPr>
          <a:xfrm>
            <a:off x="7154128" y="3742471"/>
            <a:ext cx="3447794" cy="1056081"/>
          </a:xfrm>
          <a:prstGeom prst="rect">
            <a:avLst/>
          </a:prstGeom>
        </p:spPr>
      </p:pic>
      <p:pic>
        <p:nvPicPr>
          <p:cNvPr id="6" name="Picture 5"/>
          <p:cNvPicPr>
            <a:picLocks noChangeAspect="1"/>
          </p:cNvPicPr>
          <p:nvPr/>
        </p:nvPicPr>
        <p:blipFill>
          <a:blip r:embed="rId4"/>
          <a:stretch>
            <a:fillRect/>
          </a:stretch>
        </p:blipFill>
        <p:spPr>
          <a:xfrm>
            <a:off x="7342352" y="4859973"/>
            <a:ext cx="3782397" cy="1078160"/>
          </a:xfrm>
          <a:prstGeom prst="rect">
            <a:avLst/>
          </a:prstGeom>
        </p:spPr>
      </p:pic>
      <p:sp>
        <p:nvSpPr>
          <p:cNvPr id="7" name="TextBox 6"/>
          <p:cNvSpPr txBox="1"/>
          <p:nvPr/>
        </p:nvSpPr>
        <p:spPr>
          <a:xfrm>
            <a:off x="7462937" y="3065429"/>
            <a:ext cx="3138985" cy="646331"/>
          </a:xfrm>
          <a:prstGeom prst="rect">
            <a:avLst/>
          </a:prstGeom>
          <a:noFill/>
        </p:spPr>
        <p:txBody>
          <a:bodyPr wrap="square" rtlCol="0">
            <a:spAutoFit/>
          </a:bodyPr>
          <a:lstStyle/>
          <a:p>
            <a:r>
              <a:rPr lang="en-US" dirty="0"/>
              <a:t>Semaphores  can be used to solve synchronization problem</a:t>
            </a:r>
          </a:p>
        </p:txBody>
      </p:sp>
    </p:spTree>
    <p:extLst>
      <p:ext uri="{BB962C8B-B14F-4D97-AF65-F5344CB8AC3E}">
        <p14:creationId xmlns:p14="http://schemas.microsoft.com/office/powerpoint/2010/main" val="145264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413</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 LP1 Assignment 1  </vt:lpstr>
      <vt:lpstr>Producer Consumer Problem</vt:lpstr>
      <vt:lpstr>Producer Consumer Problem</vt:lpstr>
      <vt:lpstr>What is the problem?</vt:lpstr>
      <vt:lpstr>What is the problem?</vt:lpstr>
      <vt:lpstr>Critical Section Problem.</vt:lpstr>
      <vt:lpstr>General structure of process pi</vt:lpstr>
      <vt:lpstr>Synchronization required in producer-consumer</vt:lpstr>
      <vt:lpstr>Semaphores</vt:lpstr>
      <vt:lpstr>Types of Semaphores</vt:lpstr>
      <vt:lpstr>Semaphores for mutual exclusion</vt:lpstr>
      <vt:lpstr>Semaphore implementation</vt:lpstr>
      <vt:lpstr>Producer-Consumer Problem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dc:creator>
  <cp:lastModifiedBy>Abhijeet</cp:lastModifiedBy>
  <cp:revision>124</cp:revision>
  <dcterms:created xsi:type="dcterms:W3CDTF">2021-08-10T05:44:44Z</dcterms:created>
  <dcterms:modified xsi:type="dcterms:W3CDTF">2021-08-12T03:44:16Z</dcterms:modified>
</cp:coreProperties>
</file>