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73" r:id="rId3"/>
    <p:sldId id="258" r:id="rId4"/>
    <p:sldId id="271" r:id="rId5"/>
    <p:sldId id="261" r:id="rId6"/>
    <p:sldId id="263" r:id="rId7"/>
    <p:sldId id="262" r:id="rId8"/>
    <p:sldId id="259" r:id="rId9"/>
    <p:sldId id="274" r:id="rId10"/>
    <p:sldId id="260" r:id="rId11"/>
    <p:sldId id="264" r:id="rId12"/>
    <p:sldId id="269" r:id="rId13"/>
    <p:sldId id="265" r:id="rId14"/>
    <p:sldId id="266" r:id="rId15"/>
    <p:sldId id="267" r:id="rId16"/>
    <p:sldId id="268"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7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2CF345-BB7B-43D7-A2D9-99B0BC2D0039}" type="datetimeFigureOut">
              <a:rPr lang="en-IN" smtClean="0"/>
              <a:t>10-02-2023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48A7B99-7078-4C92-A47C-CBB25251526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8424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CF345-BB7B-43D7-A2D9-99B0BC2D0039}"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A7B99-7078-4C92-A47C-CBB25251526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298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CF345-BB7B-43D7-A2D9-99B0BC2D0039}"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A7B99-7078-4C92-A47C-CBB25251526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022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CF345-BB7B-43D7-A2D9-99B0BC2D0039}"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A7B99-7078-4C92-A47C-CBB25251526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034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2CF345-BB7B-43D7-A2D9-99B0BC2D0039}"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A7B99-7078-4C92-A47C-CBB25251526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75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2CF345-BB7B-43D7-A2D9-99B0BC2D0039}"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8A7B99-7078-4C92-A47C-CBB25251526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432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2CF345-BB7B-43D7-A2D9-99B0BC2D0039}" type="datetimeFigureOut">
              <a:rPr lang="en-IN" smtClean="0"/>
              <a:t>10-02-2023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8A7B99-7078-4C92-A47C-CBB25251526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9258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2CF345-BB7B-43D7-A2D9-99B0BC2D0039}" type="datetimeFigureOut">
              <a:rPr lang="en-IN" smtClean="0"/>
              <a:t>10-02-2023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8A7B99-7078-4C92-A47C-CBB25251526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604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2CF345-BB7B-43D7-A2D9-99B0BC2D0039}" type="datetimeFigureOut">
              <a:rPr lang="en-IN" smtClean="0"/>
              <a:t>10-02-2023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8A7B99-7078-4C92-A47C-CBB25251526D}" type="slidenum">
              <a:rPr lang="en-IN" smtClean="0"/>
              <a:t>‹#›</a:t>
            </a:fld>
            <a:endParaRPr lang="en-IN"/>
          </a:p>
        </p:txBody>
      </p:sp>
    </p:spTree>
    <p:extLst>
      <p:ext uri="{BB962C8B-B14F-4D97-AF65-F5344CB8AC3E}">
        <p14:creationId xmlns:p14="http://schemas.microsoft.com/office/powerpoint/2010/main" val="260537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2CF345-BB7B-43D7-A2D9-99B0BC2D0039}"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8A7B99-7078-4C92-A47C-CBB25251526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318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52CF345-BB7B-43D7-A2D9-99B0BC2D0039}" type="datetimeFigureOut">
              <a:rPr lang="en-IN" smtClean="0"/>
              <a:t>10-02-2023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48A7B99-7078-4C92-A47C-CBB25251526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610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52CF345-BB7B-43D7-A2D9-99B0BC2D0039}" type="datetimeFigureOut">
              <a:rPr lang="en-IN" smtClean="0"/>
              <a:t>10-02-2023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48A7B99-7078-4C92-A47C-CBB25251526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932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docs.oracle.com/javafx/index.html3" TargetMode="External"/><Relationship Id="rId2" Type="http://schemas.openxmlformats.org/officeDocument/2006/relationships/hyperlink" Target="http://docs.oracle.com/cd/B12037_01/server.101/b10739/create.htm2" TargetMode="External"/><Relationship Id="rId1" Type="http://schemas.openxmlformats.org/officeDocument/2006/relationships/slideLayout" Target="../slideLayouts/slideLayout2.xml"/><Relationship Id="rId6" Type="http://schemas.openxmlformats.org/officeDocument/2006/relationships/hyperlink" Target="http://docs.oracle.com/cd/E17802_01/javafx/javafx/1.3/docs/api6" TargetMode="External"/><Relationship Id="rId5" Type="http://schemas.openxmlformats.org/officeDocument/2006/relationships/hyperlink" Target="http://stackoverflow.com/questions/8392119/javafx-1-3-crud-using-listview5" TargetMode="External"/><Relationship Id="rId4" Type="http://schemas.openxmlformats.org/officeDocument/2006/relationships/hyperlink" Target="http://stackoverflow.com/questions/15482623/javafx-1-3-listview4"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php/index.htm7" TargetMode="External"/><Relationship Id="rId2" Type="http://schemas.openxmlformats.org/officeDocument/2006/relationships/hyperlink" Target="http://docs.oracle.com/cd/E17802_01/javafx/javafx/1.3/docs/api6"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2F10-F7A8-B0E7-2DFF-2705DD7F36F0}"/>
              </a:ext>
            </a:extLst>
          </p:cNvPr>
          <p:cNvSpPr>
            <a:spLocks noGrp="1"/>
          </p:cNvSpPr>
          <p:nvPr>
            <p:ph type="title"/>
          </p:nvPr>
        </p:nvSpPr>
        <p:spPr/>
        <p:txBody>
          <a:bodyPr>
            <a:normAutofit/>
          </a:bodyPr>
          <a:lstStyle/>
          <a:p>
            <a:r>
              <a:rPr lang="en-IN" sz="5400" b="1" u="sng" dirty="0"/>
              <a:t>Title:</a:t>
            </a:r>
          </a:p>
        </p:txBody>
      </p:sp>
      <p:sp>
        <p:nvSpPr>
          <p:cNvPr id="3" name="Content Placeholder 2">
            <a:extLst>
              <a:ext uri="{FF2B5EF4-FFF2-40B4-BE49-F238E27FC236}">
                <a16:creationId xmlns:a16="http://schemas.microsoft.com/office/drawing/2014/main" id="{2D93AEAA-42C7-E1FA-95F7-08A5A05E7EDC}"/>
              </a:ext>
            </a:extLst>
          </p:cNvPr>
          <p:cNvSpPr>
            <a:spLocks noGrp="1"/>
          </p:cNvSpPr>
          <p:nvPr>
            <p:ph idx="1"/>
          </p:nvPr>
        </p:nvSpPr>
        <p:spPr>
          <a:xfrm>
            <a:off x="143435" y="2698376"/>
            <a:ext cx="11465859" cy="2767969"/>
          </a:xfrm>
        </p:spPr>
        <p:txBody>
          <a:bodyPr>
            <a:normAutofit/>
          </a:bodyPr>
          <a:lstStyle/>
          <a:p>
            <a:pPr marL="0" indent="0" algn="r">
              <a:buNone/>
            </a:pPr>
            <a:r>
              <a:rPr lang="en-IN" sz="4800" b="1" u="sng" dirty="0">
                <a:solidFill>
                  <a:srgbClr val="FF0000"/>
                </a:solidFill>
              </a:rPr>
              <a:t>AUTO-SPARE PART MANAGEMENT</a:t>
            </a:r>
          </a:p>
        </p:txBody>
      </p:sp>
    </p:spTree>
    <p:extLst>
      <p:ext uri="{BB962C8B-B14F-4D97-AF65-F5344CB8AC3E}">
        <p14:creationId xmlns:p14="http://schemas.microsoft.com/office/powerpoint/2010/main" val="2189272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3BD8-0B98-A538-82C1-96FCDB8062F2}"/>
              </a:ext>
            </a:extLst>
          </p:cNvPr>
          <p:cNvSpPr>
            <a:spLocks noGrp="1"/>
          </p:cNvSpPr>
          <p:nvPr>
            <p:ph type="title"/>
          </p:nvPr>
        </p:nvSpPr>
        <p:spPr/>
        <p:txBody>
          <a:bodyPr/>
          <a:lstStyle/>
          <a:p>
            <a:endParaRPr lang="en-IN" dirty="0"/>
          </a:p>
        </p:txBody>
      </p:sp>
      <p:pic>
        <p:nvPicPr>
          <p:cNvPr id="5" name="Content Placeholder 4" descr="A picture containing wall, indoor, projector, cluttered&#10;&#10;Description automatically generated">
            <a:extLst>
              <a:ext uri="{FF2B5EF4-FFF2-40B4-BE49-F238E27FC236}">
                <a16:creationId xmlns:a16="http://schemas.microsoft.com/office/drawing/2014/main" id="{727B17B4-09C5-A2F2-69DD-A98F5E6C43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1784450" cy="6858000"/>
          </a:xfrm>
        </p:spPr>
      </p:pic>
    </p:spTree>
    <p:extLst>
      <p:ext uri="{BB962C8B-B14F-4D97-AF65-F5344CB8AC3E}">
        <p14:creationId xmlns:p14="http://schemas.microsoft.com/office/powerpoint/2010/main" val="342650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C7AA-9F75-7D9C-E653-A7BE60FCF61A}"/>
              </a:ext>
            </a:extLst>
          </p:cNvPr>
          <p:cNvSpPr>
            <a:spLocks noGrp="1"/>
          </p:cNvSpPr>
          <p:nvPr>
            <p:ph type="title"/>
          </p:nvPr>
        </p:nvSpPr>
        <p:spPr/>
        <p:txBody>
          <a:bodyPr/>
          <a:lstStyle/>
          <a:p>
            <a:r>
              <a:rPr lang="en-IN" b="1" u="sng" dirty="0"/>
              <a:t>SCOPE</a:t>
            </a:r>
          </a:p>
        </p:txBody>
      </p:sp>
      <p:sp>
        <p:nvSpPr>
          <p:cNvPr id="3" name="Content Placeholder 2">
            <a:extLst>
              <a:ext uri="{FF2B5EF4-FFF2-40B4-BE49-F238E27FC236}">
                <a16:creationId xmlns:a16="http://schemas.microsoft.com/office/drawing/2014/main" id="{B5204C7E-9BF6-65C1-7926-33265DD0B087}"/>
              </a:ext>
            </a:extLst>
          </p:cNvPr>
          <p:cNvSpPr>
            <a:spLocks noGrp="1"/>
          </p:cNvSpPr>
          <p:nvPr>
            <p:ph idx="1"/>
          </p:nvPr>
        </p:nvSpPr>
        <p:spPr/>
        <p:txBody>
          <a:bodyPr/>
          <a:lstStyle/>
          <a:p>
            <a:pPr marL="0" indent="0">
              <a:buNone/>
            </a:pPr>
            <a:r>
              <a:rPr lang="en-US" dirty="0"/>
              <a:t>Scope of Auto-Spare Part Management:</a:t>
            </a:r>
          </a:p>
          <a:p>
            <a:pPr marL="0" indent="0">
              <a:buNone/>
            </a:pPr>
            <a:r>
              <a:rPr lang="en-US" dirty="0"/>
              <a:t>•Admin can store all customer and dealer record.</a:t>
            </a:r>
          </a:p>
          <a:p>
            <a:pPr marL="0" indent="0">
              <a:buNone/>
            </a:pPr>
            <a:r>
              <a:rPr lang="en-US" dirty="0"/>
              <a:t>•This application keeps tracks of all the products being sold in the organization.</a:t>
            </a:r>
          </a:p>
          <a:p>
            <a:pPr marL="0" indent="0">
              <a:buNone/>
            </a:pPr>
            <a:r>
              <a:rPr lang="en-US" dirty="0"/>
              <a:t>•This system provides facility of making sales and purchase order.</a:t>
            </a:r>
          </a:p>
          <a:p>
            <a:pPr marL="0" indent="0">
              <a:buNone/>
            </a:pPr>
            <a:r>
              <a:rPr lang="en-US" dirty="0"/>
              <a:t>•All products, customer and dealer record is maintained as master data. User can selected these from display list while making sales order and purchase order</a:t>
            </a:r>
            <a:endParaRPr lang="en-IN" dirty="0"/>
          </a:p>
          <a:p>
            <a:endParaRPr lang="en-IN" dirty="0"/>
          </a:p>
        </p:txBody>
      </p:sp>
    </p:spTree>
    <p:extLst>
      <p:ext uri="{BB962C8B-B14F-4D97-AF65-F5344CB8AC3E}">
        <p14:creationId xmlns:p14="http://schemas.microsoft.com/office/powerpoint/2010/main" val="1542618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589C-1993-F9E8-6D91-245B3A10460E}"/>
              </a:ext>
            </a:extLst>
          </p:cNvPr>
          <p:cNvSpPr>
            <a:spLocks noGrp="1"/>
          </p:cNvSpPr>
          <p:nvPr>
            <p:ph type="title"/>
          </p:nvPr>
        </p:nvSpPr>
        <p:spPr/>
        <p:txBody>
          <a:bodyPr/>
          <a:lstStyle/>
          <a:p>
            <a:r>
              <a:rPr lang="en-IN" b="1" u="sng" dirty="0"/>
              <a:t>limitation</a:t>
            </a:r>
          </a:p>
        </p:txBody>
      </p:sp>
      <p:sp>
        <p:nvSpPr>
          <p:cNvPr id="3" name="Content Placeholder 2">
            <a:extLst>
              <a:ext uri="{FF2B5EF4-FFF2-40B4-BE49-F238E27FC236}">
                <a16:creationId xmlns:a16="http://schemas.microsoft.com/office/drawing/2014/main" id="{317D7265-07EB-1FF8-0AF3-583B5A5F51F0}"/>
              </a:ext>
            </a:extLst>
          </p:cNvPr>
          <p:cNvSpPr>
            <a:spLocks noGrp="1"/>
          </p:cNvSpPr>
          <p:nvPr>
            <p:ph idx="1"/>
          </p:nvPr>
        </p:nvSpPr>
        <p:spPr/>
        <p:txBody>
          <a:bodyPr>
            <a:normAutofit/>
          </a:bodyPr>
          <a:lstStyle/>
          <a:p>
            <a:r>
              <a:rPr lang="en-US" sz="2400" dirty="0"/>
              <a:t>The process of gathering information and the record is time consuming. Since the system, response time is high.</a:t>
            </a:r>
          </a:p>
          <a:p>
            <a:r>
              <a:rPr lang="en-US" sz="2400" dirty="0"/>
              <a:t>Only the person who manages it regularly can handle it in proper direction.</a:t>
            </a:r>
          </a:p>
          <a:p>
            <a:r>
              <a:rPr lang="en-US" sz="2400" dirty="0"/>
              <a:t>The system allows one participant to register for only one event. </a:t>
            </a:r>
          </a:p>
          <a:p>
            <a:r>
              <a:rPr lang="en-US" sz="2400" dirty="0"/>
              <a:t>A single user can’t get registered for more than one event</a:t>
            </a:r>
            <a:endParaRPr lang="en-IN" sz="2400" dirty="0"/>
          </a:p>
        </p:txBody>
      </p:sp>
    </p:spTree>
    <p:extLst>
      <p:ext uri="{BB962C8B-B14F-4D97-AF65-F5344CB8AC3E}">
        <p14:creationId xmlns:p14="http://schemas.microsoft.com/office/powerpoint/2010/main" val="284185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7B7A8-E6D0-9689-9342-6AB70537B457}"/>
              </a:ext>
            </a:extLst>
          </p:cNvPr>
          <p:cNvSpPr>
            <a:spLocks noGrp="1"/>
          </p:cNvSpPr>
          <p:nvPr>
            <p:ph type="title"/>
          </p:nvPr>
        </p:nvSpPr>
        <p:spPr/>
        <p:txBody>
          <a:bodyPr/>
          <a:lstStyle/>
          <a:p>
            <a:r>
              <a:rPr lang="en-IN" b="1" u="sng" dirty="0" err="1"/>
              <a:t>USEcase</a:t>
            </a:r>
            <a:r>
              <a:rPr lang="en-IN" b="1" u="sng" dirty="0"/>
              <a:t> diagram</a:t>
            </a:r>
          </a:p>
        </p:txBody>
      </p:sp>
      <p:pic>
        <p:nvPicPr>
          <p:cNvPr id="5" name="Content Placeholder 4" descr="Diagram&#10;&#10;Description automatically generated">
            <a:extLst>
              <a:ext uri="{FF2B5EF4-FFF2-40B4-BE49-F238E27FC236}">
                <a16:creationId xmlns:a16="http://schemas.microsoft.com/office/drawing/2014/main" id="{5C002EC6-DEEB-349C-F3B8-3AAC292B3B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799" y="1853754"/>
            <a:ext cx="5316071" cy="4106629"/>
          </a:xfrm>
        </p:spPr>
      </p:pic>
    </p:spTree>
    <p:extLst>
      <p:ext uri="{BB962C8B-B14F-4D97-AF65-F5344CB8AC3E}">
        <p14:creationId xmlns:p14="http://schemas.microsoft.com/office/powerpoint/2010/main" val="1776575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84BE4-D4B7-C8B8-C2B7-CDF015B85DAF}"/>
              </a:ext>
            </a:extLst>
          </p:cNvPr>
          <p:cNvSpPr>
            <a:spLocks noGrp="1"/>
          </p:cNvSpPr>
          <p:nvPr>
            <p:ph type="title"/>
          </p:nvPr>
        </p:nvSpPr>
        <p:spPr/>
        <p:txBody>
          <a:bodyPr/>
          <a:lstStyle/>
          <a:p>
            <a:r>
              <a:rPr lang="en-IN" b="1" u="sng" dirty="0"/>
              <a:t>ER-diagram</a:t>
            </a:r>
          </a:p>
        </p:txBody>
      </p:sp>
      <p:pic>
        <p:nvPicPr>
          <p:cNvPr id="5" name="Content Placeholder 4" descr="Diagram&#10;&#10;Description automatically generated">
            <a:extLst>
              <a:ext uri="{FF2B5EF4-FFF2-40B4-BE49-F238E27FC236}">
                <a16:creationId xmlns:a16="http://schemas.microsoft.com/office/drawing/2014/main" id="{DBCB0D22-F32E-BA23-07D4-75E8462F02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906" y="1640542"/>
            <a:ext cx="11501718" cy="5091952"/>
          </a:xfrm>
        </p:spPr>
      </p:pic>
    </p:spTree>
    <p:extLst>
      <p:ext uri="{BB962C8B-B14F-4D97-AF65-F5344CB8AC3E}">
        <p14:creationId xmlns:p14="http://schemas.microsoft.com/office/powerpoint/2010/main" val="332348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24452-1C43-3D84-6180-197D2B014ED3}"/>
              </a:ext>
            </a:extLst>
          </p:cNvPr>
          <p:cNvSpPr>
            <a:spLocks noGrp="1"/>
          </p:cNvSpPr>
          <p:nvPr>
            <p:ph type="title"/>
          </p:nvPr>
        </p:nvSpPr>
        <p:spPr/>
        <p:txBody>
          <a:bodyPr/>
          <a:lstStyle/>
          <a:p>
            <a:r>
              <a:rPr lang="en-IN" b="1" u="sng" dirty="0"/>
              <a:t>References</a:t>
            </a:r>
          </a:p>
        </p:txBody>
      </p:sp>
      <p:sp>
        <p:nvSpPr>
          <p:cNvPr id="3" name="Content Placeholder 2">
            <a:extLst>
              <a:ext uri="{FF2B5EF4-FFF2-40B4-BE49-F238E27FC236}">
                <a16:creationId xmlns:a16="http://schemas.microsoft.com/office/drawing/2014/main" id="{AF8C999C-872C-3B0C-3427-3EF4130FB935}"/>
              </a:ext>
            </a:extLst>
          </p:cNvPr>
          <p:cNvSpPr>
            <a:spLocks noGrp="1"/>
          </p:cNvSpPr>
          <p:nvPr>
            <p:ph idx="1"/>
          </p:nvPr>
        </p:nvSpPr>
        <p:spPr>
          <a:xfrm>
            <a:off x="1294362" y="2006768"/>
            <a:ext cx="9603275" cy="3450613"/>
          </a:xfrm>
        </p:spPr>
        <p:txBody>
          <a:bodyPr>
            <a:normAutofit/>
          </a:bodyPr>
          <a:lstStyle/>
          <a:p>
            <a:r>
              <a:rPr lang="en-US" sz="2400" dirty="0">
                <a:hlinkClick r:id="rId2"/>
              </a:rPr>
              <a:t>http://docs.oracle.com/cd/B12037_01/server.101/b10739/create.htm2</a:t>
            </a:r>
            <a:r>
              <a:rPr lang="en-US" sz="2400" dirty="0"/>
              <a:t>.</a:t>
            </a:r>
          </a:p>
          <a:p>
            <a:r>
              <a:rPr lang="en-US" sz="2400" dirty="0">
                <a:hlinkClick r:id="rId3"/>
              </a:rPr>
              <a:t>http://docs.oracle.com/javafx/index.html3</a:t>
            </a:r>
            <a:r>
              <a:rPr lang="en-US" sz="2400" dirty="0"/>
              <a:t>.</a:t>
            </a:r>
          </a:p>
          <a:p>
            <a:r>
              <a:rPr lang="en-US" sz="2400" dirty="0">
                <a:hlinkClick r:id="rId4"/>
              </a:rPr>
              <a:t>http://stackoverflow.com/questions/15482623/javafx-1-3-listview4</a:t>
            </a:r>
            <a:r>
              <a:rPr lang="en-US" sz="2400" dirty="0"/>
              <a:t>.</a:t>
            </a:r>
          </a:p>
          <a:p>
            <a:r>
              <a:rPr lang="en-US" sz="2400" dirty="0">
                <a:hlinkClick r:id="rId5"/>
              </a:rPr>
              <a:t>http://stackoverflow.com/questions/8392119/javafx-1-3-crud-using-listview5</a:t>
            </a:r>
            <a:r>
              <a:rPr lang="en-US" sz="2400" dirty="0"/>
              <a:t>.</a:t>
            </a:r>
          </a:p>
          <a:p>
            <a:r>
              <a:rPr lang="en-US" sz="2400" dirty="0">
                <a:hlinkClick r:id="rId6"/>
              </a:rPr>
              <a:t>http://docs.oracle.com/cd/E17802_01/javafx/javafx/1.3/docs/api6</a:t>
            </a:r>
            <a:r>
              <a:rPr lang="en-US" sz="2400" dirty="0"/>
              <a:t>.</a:t>
            </a:r>
          </a:p>
        </p:txBody>
      </p:sp>
    </p:spTree>
    <p:extLst>
      <p:ext uri="{BB962C8B-B14F-4D97-AF65-F5344CB8AC3E}">
        <p14:creationId xmlns:p14="http://schemas.microsoft.com/office/powerpoint/2010/main" val="1928912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F48E-93FB-F16C-8673-4E3D7F38E17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7F9782C-0052-1E68-2059-23CEF1920C86}"/>
              </a:ext>
            </a:extLst>
          </p:cNvPr>
          <p:cNvSpPr>
            <a:spLocks noGrp="1"/>
          </p:cNvSpPr>
          <p:nvPr>
            <p:ph idx="1"/>
          </p:nvPr>
        </p:nvSpPr>
        <p:spPr/>
        <p:txBody>
          <a:bodyPr/>
          <a:lstStyle/>
          <a:p>
            <a:r>
              <a:rPr lang="en-US" sz="2400" dirty="0">
                <a:hlinkClick r:id="rId2"/>
              </a:rPr>
              <a:t>http://docs.oracle.com/cd/E17802_01/javafx/javafx/1.3/docs/api6</a:t>
            </a:r>
            <a:r>
              <a:rPr lang="en-US" sz="2400" dirty="0"/>
              <a:t>.</a:t>
            </a:r>
          </a:p>
          <a:p>
            <a:r>
              <a:rPr lang="en-US" sz="2400" dirty="0">
                <a:hlinkClick r:id="rId3"/>
              </a:rPr>
              <a:t>https://www.tutorialspoint.com/php/index.htm7</a:t>
            </a:r>
            <a:r>
              <a:rPr lang="en-US" sz="2400" dirty="0"/>
              <a:t>.</a:t>
            </a:r>
          </a:p>
          <a:p>
            <a:r>
              <a:rPr lang="en-US" sz="2400" dirty="0"/>
              <a:t>https://www.w3schools.com/php/DEFAULT.asp8.	</a:t>
            </a:r>
          </a:p>
          <a:p>
            <a:r>
              <a:rPr lang="en-US" sz="2400" dirty="0"/>
              <a:t>“Database System Concepts” by Henry Korth.9.	 </a:t>
            </a:r>
          </a:p>
          <a:p>
            <a:r>
              <a:rPr lang="en-US" sz="2400" dirty="0"/>
              <a:t>“</a:t>
            </a:r>
            <a:r>
              <a:rPr lang="en-US" sz="2400" dirty="0" err="1"/>
              <a:t>Mysql</a:t>
            </a:r>
            <a:r>
              <a:rPr lang="en-US" sz="2400" dirty="0"/>
              <a:t>” by Paul Dubois.</a:t>
            </a:r>
            <a:endParaRPr lang="en-IN" sz="2400" dirty="0"/>
          </a:p>
          <a:p>
            <a:endParaRPr lang="en-IN" dirty="0"/>
          </a:p>
        </p:txBody>
      </p:sp>
    </p:spTree>
    <p:extLst>
      <p:ext uri="{BB962C8B-B14F-4D97-AF65-F5344CB8AC3E}">
        <p14:creationId xmlns:p14="http://schemas.microsoft.com/office/powerpoint/2010/main" val="4235001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1497F-1802-F4DE-F0E0-608C3C28AD0D}"/>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298F3EEA-1ED6-AD5E-5A18-618984E7A8B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91090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6F8CE-FF53-3C89-77BD-63F061BDEB5A}"/>
              </a:ext>
            </a:extLst>
          </p:cNvPr>
          <p:cNvSpPr>
            <a:spLocks noGrp="1"/>
          </p:cNvSpPr>
          <p:nvPr>
            <p:ph type="title"/>
          </p:nvPr>
        </p:nvSpPr>
        <p:spPr/>
        <p:txBody>
          <a:bodyPr/>
          <a:lstStyle/>
          <a:p>
            <a:r>
              <a:rPr lang="en-IN" b="1" u="sng" dirty="0"/>
              <a:t>TEAM MEMBERS</a:t>
            </a:r>
          </a:p>
        </p:txBody>
      </p:sp>
      <p:sp>
        <p:nvSpPr>
          <p:cNvPr id="3" name="Content Placeholder 2">
            <a:extLst>
              <a:ext uri="{FF2B5EF4-FFF2-40B4-BE49-F238E27FC236}">
                <a16:creationId xmlns:a16="http://schemas.microsoft.com/office/drawing/2014/main" id="{A947BCAA-E727-5DAB-403C-57E62AEECFF5}"/>
              </a:ext>
            </a:extLst>
          </p:cNvPr>
          <p:cNvSpPr>
            <a:spLocks noGrp="1"/>
          </p:cNvSpPr>
          <p:nvPr>
            <p:ph idx="1"/>
          </p:nvPr>
        </p:nvSpPr>
        <p:spPr/>
        <p:txBody>
          <a:bodyPr/>
          <a:lstStyle/>
          <a:p>
            <a:pPr marL="0" indent="0">
              <a:buNone/>
            </a:pPr>
            <a:r>
              <a:rPr lang="en-IN" sz="2400" dirty="0"/>
              <a:t>ANUJ                       -                             RA2011003010910</a:t>
            </a:r>
          </a:p>
          <a:p>
            <a:pPr marL="0" indent="0">
              <a:buNone/>
            </a:pPr>
            <a:r>
              <a:rPr lang="en-IN" sz="2400" dirty="0"/>
              <a:t>BASIM AHAMED       -		        RA2011003010925</a:t>
            </a:r>
          </a:p>
          <a:p>
            <a:pPr marL="0" indent="0">
              <a:buNone/>
            </a:pPr>
            <a:r>
              <a:rPr lang="en-IN" sz="2400" dirty="0"/>
              <a:t>Rhythm Pahwa           -                             RA2011003010936</a:t>
            </a:r>
          </a:p>
        </p:txBody>
      </p:sp>
    </p:spTree>
    <p:extLst>
      <p:ext uri="{BB962C8B-B14F-4D97-AF65-F5344CB8AC3E}">
        <p14:creationId xmlns:p14="http://schemas.microsoft.com/office/powerpoint/2010/main" val="181225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AD-3019-C9FC-DECB-F8A05EAD3EF1}"/>
              </a:ext>
            </a:extLst>
          </p:cNvPr>
          <p:cNvSpPr>
            <a:spLocks noGrp="1"/>
          </p:cNvSpPr>
          <p:nvPr>
            <p:ph type="title"/>
          </p:nvPr>
        </p:nvSpPr>
        <p:spPr/>
        <p:txBody>
          <a:bodyPr/>
          <a:lstStyle/>
          <a:p>
            <a:r>
              <a:rPr lang="en-IN" b="1" u="sng" dirty="0"/>
              <a:t>ABSTRACT</a:t>
            </a:r>
          </a:p>
        </p:txBody>
      </p:sp>
      <p:sp>
        <p:nvSpPr>
          <p:cNvPr id="3" name="Content Placeholder 2">
            <a:extLst>
              <a:ext uri="{FF2B5EF4-FFF2-40B4-BE49-F238E27FC236}">
                <a16:creationId xmlns:a16="http://schemas.microsoft.com/office/drawing/2014/main" id="{0211650F-9030-E317-D939-60126C1728FE}"/>
              </a:ext>
            </a:extLst>
          </p:cNvPr>
          <p:cNvSpPr>
            <a:spLocks noGrp="1"/>
          </p:cNvSpPr>
          <p:nvPr>
            <p:ph idx="1"/>
          </p:nvPr>
        </p:nvSpPr>
        <p:spPr/>
        <p:txBody>
          <a:bodyPr>
            <a:normAutofit/>
          </a:bodyPr>
          <a:lstStyle/>
          <a:p>
            <a:r>
              <a:rPr lang="en-US" sz="2400" dirty="0"/>
              <a:t>The Auto-Spare Part Management is developed for sale/purchase organization. This system manages customer, product, sales order, and dealer and purchase order. </a:t>
            </a:r>
          </a:p>
          <a:p>
            <a:r>
              <a:rPr lang="en-US" sz="2400" dirty="0"/>
              <a:t>It provides a platform to the trader to automate their record keeping. </a:t>
            </a:r>
          </a:p>
          <a:p>
            <a:r>
              <a:rPr lang="en-US" sz="2400" dirty="0"/>
              <a:t>The purpose of this project is to develop an application program to reduce the manual work for managing inventory, product, customer, dealer and orders. </a:t>
            </a:r>
          </a:p>
        </p:txBody>
      </p:sp>
    </p:spTree>
    <p:extLst>
      <p:ext uri="{BB962C8B-B14F-4D97-AF65-F5344CB8AC3E}">
        <p14:creationId xmlns:p14="http://schemas.microsoft.com/office/powerpoint/2010/main" val="1831340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7717-6FA3-2CEE-B81A-B082E460F5D0}"/>
              </a:ext>
            </a:extLst>
          </p:cNvPr>
          <p:cNvSpPr>
            <a:spLocks noGrp="1"/>
          </p:cNvSpPr>
          <p:nvPr>
            <p:ph type="title"/>
          </p:nvPr>
        </p:nvSpPr>
        <p:spPr/>
        <p:txBody>
          <a:bodyPr/>
          <a:lstStyle/>
          <a:p>
            <a:r>
              <a:rPr lang="en-IN" b="1" u="sng" dirty="0"/>
              <a:t>ABSTRACT</a:t>
            </a:r>
            <a:endParaRPr lang="en-IN" dirty="0"/>
          </a:p>
        </p:txBody>
      </p:sp>
      <p:sp>
        <p:nvSpPr>
          <p:cNvPr id="3" name="Content Placeholder 2">
            <a:extLst>
              <a:ext uri="{FF2B5EF4-FFF2-40B4-BE49-F238E27FC236}">
                <a16:creationId xmlns:a16="http://schemas.microsoft.com/office/drawing/2014/main" id="{A136BB0D-E676-E74D-FE1C-B472EF48B884}"/>
              </a:ext>
            </a:extLst>
          </p:cNvPr>
          <p:cNvSpPr>
            <a:spLocks noGrp="1"/>
          </p:cNvSpPr>
          <p:nvPr>
            <p:ph idx="1"/>
          </p:nvPr>
        </p:nvSpPr>
        <p:spPr/>
        <p:txBody>
          <a:bodyPr/>
          <a:lstStyle/>
          <a:p>
            <a:r>
              <a:rPr lang="en-US" sz="2400" dirty="0"/>
              <a:t>This project is built to help admin in managing his organization. Admin can store customer details in the database. </a:t>
            </a:r>
          </a:p>
          <a:p>
            <a:r>
              <a:rPr lang="en-US" sz="2400" dirty="0"/>
              <a:t>Next time when customer comes in then there is no need to enter his details again. It can selected from the list displaying all customer.</a:t>
            </a:r>
          </a:p>
          <a:p>
            <a:r>
              <a:rPr lang="en-US" sz="2400" dirty="0"/>
              <a:t>The traditional approach to be replaced by centralized monitoring database by maintaining records.</a:t>
            </a:r>
          </a:p>
          <a:p>
            <a:endParaRPr lang="en-IN" dirty="0"/>
          </a:p>
        </p:txBody>
      </p:sp>
    </p:spTree>
    <p:extLst>
      <p:ext uri="{BB962C8B-B14F-4D97-AF65-F5344CB8AC3E}">
        <p14:creationId xmlns:p14="http://schemas.microsoft.com/office/powerpoint/2010/main" val="691496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D20E-0A5F-59AA-E6A4-596CC4270002}"/>
              </a:ext>
            </a:extLst>
          </p:cNvPr>
          <p:cNvSpPr>
            <a:spLocks noGrp="1"/>
          </p:cNvSpPr>
          <p:nvPr>
            <p:ph type="title"/>
          </p:nvPr>
        </p:nvSpPr>
        <p:spPr/>
        <p:txBody>
          <a:bodyPr/>
          <a:lstStyle/>
          <a:p>
            <a:r>
              <a:rPr lang="en-IN" b="1" u="sng" dirty="0"/>
              <a:t>Problem statement</a:t>
            </a:r>
          </a:p>
        </p:txBody>
      </p:sp>
      <p:sp>
        <p:nvSpPr>
          <p:cNvPr id="3" name="Content Placeholder 2">
            <a:extLst>
              <a:ext uri="{FF2B5EF4-FFF2-40B4-BE49-F238E27FC236}">
                <a16:creationId xmlns:a16="http://schemas.microsoft.com/office/drawing/2014/main" id="{2632B8F4-6E89-180C-9702-AC53A8777674}"/>
              </a:ext>
            </a:extLst>
          </p:cNvPr>
          <p:cNvSpPr>
            <a:spLocks noGrp="1"/>
          </p:cNvSpPr>
          <p:nvPr>
            <p:ph idx="1"/>
          </p:nvPr>
        </p:nvSpPr>
        <p:spPr/>
        <p:txBody>
          <a:bodyPr>
            <a:normAutofit/>
          </a:bodyPr>
          <a:lstStyle/>
          <a:p>
            <a:r>
              <a:rPr lang="en-US" dirty="0"/>
              <a:t>The main reason to build this project is to provide the seller a in-look of the shop. </a:t>
            </a:r>
          </a:p>
          <a:p>
            <a:r>
              <a:rPr lang="en-US" dirty="0"/>
              <a:t>This project wills the guide owner to the products available in the shop and which are required to order from the sellers. </a:t>
            </a:r>
          </a:p>
          <a:p>
            <a:r>
              <a:rPr lang="en-US" dirty="0"/>
              <a:t>By this, shopkeeper doesn’t have to keep track of the records manually. </a:t>
            </a:r>
          </a:p>
          <a:p>
            <a:r>
              <a:rPr lang="en-US" dirty="0"/>
              <a:t>The more comfortable users of computerized systems were mostly users with a fair accounting knowledge. In some cases business owners left the entire system to the accountant who was more familiar with the system, a situation some said possess a business risk. </a:t>
            </a:r>
          </a:p>
        </p:txBody>
      </p:sp>
    </p:spTree>
    <p:extLst>
      <p:ext uri="{BB962C8B-B14F-4D97-AF65-F5344CB8AC3E}">
        <p14:creationId xmlns:p14="http://schemas.microsoft.com/office/powerpoint/2010/main" val="350538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F2387-EDBA-1FEA-5F7C-9BB7CD962E80}"/>
              </a:ext>
            </a:extLst>
          </p:cNvPr>
          <p:cNvSpPr>
            <a:spLocks noGrp="1"/>
          </p:cNvSpPr>
          <p:nvPr>
            <p:ph type="title"/>
          </p:nvPr>
        </p:nvSpPr>
        <p:spPr/>
        <p:txBody>
          <a:bodyPr/>
          <a:lstStyle/>
          <a:p>
            <a:r>
              <a:rPr lang="en-IN" b="1" u="sng" dirty="0"/>
              <a:t>Problem statement</a:t>
            </a:r>
          </a:p>
        </p:txBody>
      </p:sp>
      <p:sp>
        <p:nvSpPr>
          <p:cNvPr id="3" name="Content Placeholder 2">
            <a:extLst>
              <a:ext uri="{FF2B5EF4-FFF2-40B4-BE49-F238E27FC236}">
                <a16:creationId xmlns:a16="http://schemas.microsoft.com/office/drawing/2014/main" id="{16FDD487-EC79-0F0A-48FC-2857680B86E9}"/>
              </a:ext>
            </a:extLst>
          </p:cNvPr>
          <p:cNvSpPr>
            <a:spLocks noGrp="1"/>
          </p:cNvSpPr>
          <p:nvPr>
            <p:ph idx="1"/>
          </p:nvPr>
        </p:nvSpPr>
        <p:spPr/>
        <p:txBody>
          <a:bodyPr/>
          <a:lstStyle/>
          <a:p>
            <a:r>
              <a:rPr lang="en-US" dirty="0"/>
              <a:t>Deductions from the requirements analysis show that ease of use and knowledge prerequisite are the main reasons why most SMEs are not able to adopt computerized systems fully for tracking and managing their sales processes. </a:t>
            </a:r>
          </a:p>
          <a:p>
            <a:r>
              <a:rPr lang="en-US" dirty="0"/>
              <a:t>This situation makes them stick to old and sometimes wasteful methods of tracking sales. The effect of this is loss of profits due to poor record keeping. </a:t>
            </a:r>
          </a:p>
          <a:p>
            <a:r>
              <a:rPr lang="en-US" dirty="0"/>
              <a:t>Project managers use feasibility studies to discern the pros and cons of undertaking a project before they invest a lot of time and money into it.</a:t>
            </a:r>
            <a:endParaRPr lang="en-IN" dirty="0"/>
          </a:p>
          <a:p>
            <a:endParaRPr lang="en-IN" dirty="0"/>
          </a:p>
        </p:txBody>
      </p:sp>
    </p:spTree>
    <p:extLst>
      <p:ext uri="{BB962C8B-B14F-4D97-AF65-F5344CB8AC3E}">
        <p14:creationId xmlns:p14="http://schemas.microsoft.com/office/powerpoint/2010/main" val="365252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erson in a factory&#10;&#10;Description automatically generated with low confidence">
            <a:extLst>
              <a:ext uri="{FF2B5EF4-FFF2-40B4-BE49-F238E27FC236}">
                <a16:creationId xmlns:a16="http://schemas.microsoft.com/office/drawing/2014/main" id="{A1E6101A-CE77-EBB6-A0F7-D430EA5353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50480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CC1C4-9918-C50C-114A-2C3F641672E9}"/>
              </a:ext>
            </a:extLst>
          </p:cNvPr>
          <p:cNvSpPr>
            <a:spLocks noGrp="1"/>
          </p:cNvSpPr>
          <p:nvPr>
            <p:ph type="title"/>
          </p:nvPr>
        </p:nvSpPr>
        <p:spPr/>
        <p:txBody>
          <a:bodyPr/>
          <a:lstStyle/>
          <a:p>
            <a:r>
              <a:rPr lang="en-IN" b="1" u="sng" dirty="0" err="1"/>
              <a:t>ObJective</a:t>
            </a:r>
            <a:endParaRPr lang="en-IN" b="1" u="sng" dirty="0"/>
          </a:p>
        </p:txBody>
      </p:sp>
      <p:sp>
        <p:nvSpPr>
          <p:cNvPr id="3" name="Content Placeholder 2">
            <a:extLst>
              <a:ext uri="{FF2B5EF4-FFF2-40B4-BE49-F238E27FC236}">
                <a16:creationId xmlns:a16="http://schemas.microsoft.com/office/drawing/2014/main" id="{15FEA643-EB9C-FC69-7A30-C8AF900C28FF}"/>
              </a:ext>
            </a:extLst>
          </p:cNvPr>
          <p:cNvSpPr>
            <a:spLocks noGrp="1"/>
          </p:cNvSpPr>
          <p:nvPr>
            <p:ph idx="1"/>
          </p:nvPr>
        </p:nvSpPr>
        <p:spPr/>
        <p:txBody>
          <a:bodyPr>
            <a:normAutofit/>
          </a:bodyPr>
          <a:lstStyle/>
          <a:p>
            <a:r>
              <a:rPr lang="en-US" sz="2800" dirty="0"/>
              <a:t>Discuss the different classifications of service parts.</a:t>
            </a:r>
          </a:p>
          <a:p>
            <a:r>
              <a:rPr lang="en-US" sz="2800" dirty="0" err="1"/>
              <a:t>Analyse</a:t>
            </a:r>
            <a:r>
              <a:rPr lang="en-US" sz="2800" dirty="0"/>
              <a:t> the importance of spare part management.</a:t>
            </a:r>
          </a:p>
          <a:p>
            <a:r>
              <a:rPr lang="en-US" sz="2800" dirty="0"/>
              <a:t>Explain how maintenance policies impact maintenance economics.</a:t>
            </a:r>
          </a:p>
          <a:p>
            <a:r>
              <a:rPr lang="en-US" sz="2800" dirty="0" err="1"/>
              <a:t>Analyse</a:t>
            </a:r>
            <a:r>
              <a:rPr lang="en-US" sz="2800" dirty="0"/>
              <a:t> mathematical models for spare parts decision making.</a:t>
            </a:r>
          </a:p>
        </p:txBody>
      </p:sp>
    </p:spTree>
    <p:extLst>
      <p:ext uri="{BB962C8B-B14F-4D97-AF65-F5344CB8AC3E}">
        <p14:creationId xmlns:p14="http://schemas.microsoft.com/office/powerpoint/2010/main" val="400697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BE0D-B44C-1BF0-0985-D9C736349C46}"/>
              </a:ext>
            </a:extLst>
          </p:cNvPr>
          <p:cNvSpPr>
            <a:spLocks noGrp="1"/>
          </p:cNvSpPr>
          <p:nvPr>
            <p:ph type="title"/>
          </p:nvPr>
        </p:nvSpPr>
        <p:spPr/>
        <p:txBody>
          <a:bodyPr/>
          <a:lstStyle/>
          <a:p>
            <a:r>
              <a:rPr lang="en-IN" b="1" u="sng" dirty="0" err="1"/>
              <a:t>ObJective</a:t>
            </a:r>
            <a:endParaRPr lang="en-IN" dirty="0"/>
          </a:p>
        </p:txBody>
      </p:sp>
      <p:sp>
        <p:nvSpPr>
          <p:cNvPr id="3" name="Content Placeholder 2">
            <a:extLst>
              <a:ext uri="{FF2B5EF4-FFF2-40B4-BE49-F238E27FC236}">
                <a16:creationId xmlns:a16="http://schemas.microsoft.com/office/drawing/2014/main" id="{658681D9-5364-AB6A-52D2-2FC756337919}"/>
              </a:ext>
            </a:extLst>
          </p:cNvPr>
          <p:cNvSpPr>
            <a:spLocks noGrp="1"/>
          </p:cNvSpPr>
          <p:nvPr>
            <p:ph idx="1"/>
          </p:nvPr>
        </p:nvSpPr>
        <p:spPr/>
        <p:txBody>
          <a:bodyPr/>
          <a:lstStyle/>
          <a:p>
            <a:r>
              <a:rPr lang="en-US" sz="2800" dirty="0" err="1"/>
              <a:t>Analyse</a:t>
            </a:r>
            <a:r>
              <a:rPr lang="en-US" sz="2800" dirty="0"/>
              <a:t> mathematical models for spare parts decision making.</a:t>
            </a:r>
          </a:p>
          <a:p>
            <a:r>
              <a:rPr lang="en-US" sz="2800" dirty="0"/>
              <a:t>Define classification and other models for spare part decision making.</a:t>
            </a:r>
          </a:p>
          <a:p>
            <a:r>
              <a:rPr lang="en-US" sz="2800" dirty="0"/>
              <a:t>Discuss the major issues in optimally managing spare parts.</a:t>
            </a:r>
          </a:p>
          <a:p>
            <a:r>
              <a:rPr lang="en-US" sz="2800" dirty="0"/>
              <a:t>Assess the success factors of spare parts management.</a:t>
            </a:r>
          </a:p>
          <a:p>
            <a:endParaRPr lang="en-IN" dirty="0"/>
          </a:p>
        </p:txBody>
      </p:sp>
    </p:spTree>
    <p:extLst>
      <p:ext uri="{BB962C8B-B14F-4D97-AF65-F5344CB8AC3E}">
        <p14:creationId xmlns:p14="http://schemas.microsoft.com/office/powerpoint/2010/main" val="23318332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89</TotalTime>
  <Words>715</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Gallery</vt:lpstr>
      <vt:lpstr>Title:</vt:lpstr>
      <vt:lpstr>TEAM MEMBERS</vt:lpstr>
      <vt:lpstr>ABSTRACT</vt:lpstr>
      <vt:lpstr>ABSTRACT</vt:lpstr>
      <vt:lpstr>Problem statement</vt:lpstr>
      <vt:lpstr>Problem statement</vt:lpstr>
      <vt:lpstr>PowerPoint Presentation</vt:lpstr>
      <vt:lpstr>ObJective</vt:lpstr>
      <vt:lpstr>ObJective</vt:lpstr>
      <vt:lpstr>PowerPoint Presentation</vt:lpstr>
      <vt:lpstr>SCOPE</vt:lpstr>
      <vt:lpstr>limitation</vt:lpstr>
      <vt:lpstr>USEcase diagram</vt:lpstr>
      <vt:lpstr>ER-diagram</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Rhythm Pahwa</dc:creator>
  <cp:lastModifiedBy>Rhythm Pahwa</cp:lastModifiedBy>
  <cp:revision>4</cp:revision>
  <dcterms:created xsi:type="dcterms:W3CDTF">2023-02-09T15:33:26Z</dcterms:created>
  <dcterms:modified xsi:type="dcterms:W3CDTF">2023-02-10T09:10:17Z</dcterms:modified>
</cp:coreProperties>
</file>