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146847062" r:id="rId9"/>
    <p:sldId id="2146847068" r:id="rId10"/>
    <p:sldId id="265" r:id="rId11"/>
    <p:sldId id="266" r:id="rId12"/>
    <p:sldId id="2146847063" r:id="rId13"/>
    <p:sldId id="2146847066" r:id="rId14"/>
    <p:sldId id="2146847065" r:id="rId15"/>
    <p:sldId id="2146847067" r:id="rId16"/>
    <p:sldId id="267" r:id="rId17"/>
    <p:sldId id="2146847064" r:id="rId18"/>
    <p:sldId id="2146847069"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26553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bm.com/cloud/lite" TargetMode="External"/><Relationship Id="rId2" Type="http://schemas.openxmlformats.org/officeDocument/2006/relationships/hyperlink" Target="https://dataplatform.cloud.ibm.com/" TargetMode="External"/><Relationship Id="rId1" Type="http://schemas.openxmlformats.org/officeDocument/2006/relationships/slideLayout" Target="../slideLayouts/slideLayout2.xml"/><Relationship Id="rId4" Type="http://schemas.openxmlformats.org/officeDocument/2006/relationships/hyperlink" Target="https://www.kaggle.com/datasets/sampadab17/networkintrusion-detec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Anuj Rawat – Graphic Era Hill University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264E-9CEA-B394-4854-D0DDF336C49E}"/>
              </a:ext>
            </a:extLst>
          </p:cNvPr>
          <p:cNvSpPr>
            <a:spLocks noGrp="1"/>
          </p:cNvSpPr>
          <p:nvPr>
            <p:ph type="title"/>
          </p:nvPr>
        </p:nvSpPr>
        <p:spPr>
          <a:xfrm>
            <a:off x="581025" y="604007"/>
            <a:ext cx="11029950" cy="653612"/>
          </a:xfrm>
        </p:spPr>
        <p:txBody>
          <a:bodyPr>
            <a:noAutofit/>
          </a:bodyPr>
          <a:lstStyle/>
          <a:p>
            <a:r>
              <a:rPr lang="en-US" sz="3600" dirty="0">
                <a:solidFill>
                  <a:schemeClr val="accent1"/>
                </a:solidFill>
              </a:rPr>
              <a:t>Progress map</a:t>
            </a:r>
          </a:p>
        </p:txBody>
      </p:sp>
      <p:pic>
        <p:nvPicPr>
          <p:cNvPr id="5" name="Content Placeholder 4">
            <a:extLst>
              <a:ext uri="{FF2B5EF4-FFF2-40B4-BE49-F238E27FC236}">
                <a16:creationId xmlns:a16="http://schemas.microsoft.com/office/drawing/2014/main" id="{390C1763-C9F0-8FD8-DE78-D2724A075A5E}"/>
              </a:ext>
            </a:extLst>
          </p:cNvPr>
          <p:cNvPicPr>
            <a:picLocks noGrp="1" noChangeAspect="1"/>
          </p:cNvPicPr>
          <p:nvPr>
            <p:ph idx="1"/>
          </p:nvPr>
        </p:nvPicPr>
        <p:blipFill>
          <a:blip r:embed="rId2"/>
          <a:stretch>
            <a:fillRect/>
          </a:stretch>
        </p:blipFill>
        <p:spPr>
          <a:xfrm>
            <a:off x="581025" y="1325163"/>
            <a:ext cx="11029950" cy="4626773"/>
          </a:xfrm>
        </p:spPr>
      </p:pic>
    </p:spTree>
    <p:extLst>
      <p:ext uri="{BB962C8B-B14F-4D97-AF65-F5344CB8AC3E}">
        <p14:creationId xmlns:p14="http://schemas.microsoft.com/office/powerpoint/2010/main" val="23283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7590-2965-C2B0-8D95-A8EDD4DE16D2}"/>
              </a:ext>
            </a:extLst>
          </p:cNvPr>
          <p:cNvSpPr>
            <a:spLocks noGrp="1"/>
          </p:cNvSpPr>
          <p:nvPr>
            <p:ph type="title"/>
          </p:nvPr>
        </p:nvSpPr>
        <p:spPr/>
        <p:txBody>
          <a:bodyPr>
            <a:noAutofit/>
          </a:bodyPr>
          <a:lstStyle/>
          <a:p>
            <a:r>
              <a:rPr lang="en-US" sz="3200" dirty="0">
                <a:solidFill>
                  <a:schemeClr val="accent1"/>
                </a:solidFill>
              </a:rPr>
              <a:t>Pipeline leaderboard</a:t>
            </a:r>
          </a:p>
        </p:txBody>
      </p:sp>
      <p:pic>
        <p:nvPicPr>
          <p:cNvPr id="5" name="Content Placeholder 4">
            <a:extLst>
              <a:ext uri="{FF2B5EF4-FFF2-40B4-BE49-F238E27FC236}">
                <a16:creationId xmlns:a16="http://schemas.microsoft.com/office/drawing/2014/main" id="{FE137D9F-1690-32DC-7568-DFFBF3B5888D}"/>
              </a:ext>
            </a:extLst>
          </p:cNvPr>
          <p:cNvPicPr>
            <a:picLocks noGrp="1" noChangeAspect="1"/>
          </p:cNvPicPr>
          <p:nvPr>
            <p:ph idx="1"/>
          </p:nvPr>
        </p:nvPicPr>
        <p:blipFill>
          <a:blip r:embed="rId2"/>
          <a:stretch>
            <a:fillRect/>
          </a:stretch>
        </p:blipFill>
        <p:spPr>
          <a:xfrm>
            <a:off x="581025" y="2172469"/>
            <a:ext cx="11029950" cy="2932162"/>
          </a:xfrm>
        </p:spPr>
      </p:pic>
    </p:spTree>
    <p:extLst>
      <p:ext uri="{BB962C8B-B14F-4D97-AF65-F5344CB8AC3E}">
        <p14:creationId xmlns:p14="http://schemas.microsoft.com/office/powerpoint/2010/main" val="293134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6741-6302-8633-53E2-79C981BDD49E}"/>
              </a:ext>
            </a:extLst>
          </p:cNvPr>
          <p:cNvSpPr>
            <a:spLocks noGrp="1"/>
          </p:cNvSpPr>
          <p:nvPr>
            <p:ph type="title"/>
          </p:nvPr>
        </p:nvSpPr>
        <p:spPr/>
        <p:txBody>
          <a:bodyPr>
            <a:noAutofit/>
          </a:bodyPr>
          <a:lstStyle/>
          <a:p>
            <a:r>
              <a:rPr lang="en-US" sz="3600" dirty="0">
                <a:solidFill>
                  <a:schemeClr val="accent1"/>
                </a:solidFill>
              </a:rPr>
              <a:t>Metric chart</a:t>
            </a:r>
          </a:p>
        </p:txBody>
      </p:sp>
      <p:pic>
        <p:nvPicPr>
          <p:cNvPr id="5" name="Content Placeholder 4">
            <a:extLst>
              <a:ext uri="{FF2B5EF4-FFF2-40B4-BE49-F238E27FC236}">
                <a16:creationId xmlns:a16="http://schemas.microsoft.com/office/drawing/2014/main" id="{D2388CC2-E83B-4A76-E546-9F4F6AD1E0ED}"/>
              </a:ext>
            </a:extLst>
          </p:cNvPr>
          <p:cNvPicPr>
            <a:picLocks noGrp="1" noChangeAspect="1"/>
          </p:cNvPicPr>
          <p:nvPr>
            <p:ph idx="1"/>
          </p:nvPr>
        </p:nvPicPr>
        <p:blipFill>
          <a:blip r:embed="rId2"/>
          <a:stretch>
            <a:fillRect/>
          </a:stretch>
        </p:blipFill>
        <p:spPr>
          <a:xfrm>
            <a:off x="581025" y="1413362"/>
            <a:ext cx="11029950" cy="4450375"/>
          </a:xfrm>
        </p:spPr>
      </p:pic>
    </p:spTree>
    <p:extLst>
      <p:ext uri="{BB962C8B-B14F-4D97-AF65-F5344CB8AC3E}">
        <p14:creationId xmlns:p14="http://schemas.microsoft.com/office/powerpoint/2010/main" val="29726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buFont typeface="Wingdings" panose="05000000000000000000" pitchFamily="2" charset="2"/>
              <a:buChar char="§"/>
            </a:pPr>
            <a:r>
              <a:rPr lang="en-IN" sz="1800" b="1" dirty="0"/>
              <a:t>Best Model</a:t>
            </a:r>
            <a:r>
              <a:rPr lang="en-IN" sz="1800" dirty="0"/>
              <a:t>: Snap Decision Tree Classifier</a:t>
            </a:r>
          </a:p>
          <a:p>
            <a:pPr>
              <a:buFont typeface="Wingdings" panose="05000000000000000000" pitchFamily="2" charset="2"/>
              <a:buChar char="§"/>
            </a:pPr>
            <a:r>
              <a:rPr lang="en-IN" sz="1800" b="1" dirty="0"/>
              <a:t>Training Accuracy: </a:t>
            </a:r>
            <a:r>
              <a:rPr lang="en-IN" sz="1800" dirty="0"/>
              <a:t>99.5% (via cross-validation)</a:t>
            </a:r>
          </a:p>
          <a:p>
            <a:pPr>
              <a:buFont typeface="Wingdings" panose="05000000000000000000" pitchFamily="2" charset="2"/>
              <a:buChar char="§"/>
            </a:pPr>
            <a:r>
              <a:rPr lang="en-IN" sz="1800" b="1" dirty="0"/>
              <a:t>Prediction Results:</a:t>
            </a:r>
          </a:p>
          <a:p>
            <a:pPr lvl="1">
              <a:buFont typeface="Wingdings" panose="05000000000000000000" pitchFamily="2" charset="2"/>
              <a:buChar char="§"/>
            </a:pPr>
            <a:r>
              <a:rPr lang="en-IN" sz="1800" dirty="0"/>
              <a:t>Correctly classified "normal" and "anomaly" traffic</a:t>
            </a:r>
          </a:p>
          <a:p>
            <a:pPr lvl="1">
              <a:buFont typeface="Wingdings" panose="05000000000000000000" pitchFamily="2" charset="2"/>
              <a:buChar char="§"/>
            </a:pPr>
            <a:r>
              <a:rPr lang="en-IN" sz="1800" dirty="0"/>
              <a:t>Confidence scores up to 100% on holdout data</a:t>
            </a:r>
          </a:p>
          <a:p>
            <a:pPr>
              <a:buFont typeface="Wingdings" panose="05000000000000000000" pitchFamily="2" charset="2"/>
              <a:buChar char="§"/>
            </a:pPr>
            <a:r>
              <a:rPr lang="en-IN" sz="1800" b="1" dirty="0"/>
              <a:t>Visualization:</a:t>
            </a:r>
          </a:p>
          <a:p>
            <a:pPr lvl="1">
              <a:buFont typeface="Wingdings" panose="05000000000000000000" pitchFamily="2" charset="2"/>
              <a:buChar char="§"/>
            </a:pPr>
            <a:r>
              <a:rPr lang="en-IN" sz="1800" dirty="0"/>
              <a:t>Class distribution pie chart</a:t>
            </a:r>
          </a:p>
          <a:p>
            <a:pPr lvl="1">
              <a:buFont typeface="Wingdings" panose="05000000000000000000" pitchFamily="2" charset="2"/>
              <a:buChar char="§"/>
            </a:pPr>
            <a:r>
              <a:rPr lang="en-IN" sz="1800" dirty="0"/>
              <a:t>Leaderboard comparing multiple model pipelines☁️ </a:t>
            </a:r>
          </a:p>
          <a:p>
            <a:pPr>
              <a:buFont typeface="Wingdings" panose="05000000000000000000" pitchFamily="2" charset="2"/>
              <a:buChar char="§"/>
            </a:pPr>
            <a:r>
              <a:rPr lang="en-IN" sz="1800" b="1" dirty="0"/>
              <a:t>Deployment-Ready :</a:t>
            </a:r>
          </a:p>
          <a:p>
            <a:pPr lvl="1">
              <a:buFont typeface="Wingdings" panose="05000000000000000000" pitchFamily="2" charset="2"/>
              <a:buChar char="§"/>
            </a:pPr>
            <a:r>
              <a:rPr lang="en-IN" sz="1800" dirty="0"/>
              <a:t>Fast and accurate predictions through IBM Cloud Lite</a:t>
            </a: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7D0E-B2F0-8B22-25B3-DAF633EAEBF7}"/>
              </a:ext>
            </a:extLst>
          </p:cNvPr>
          <p:cNvSpPr>
            <a:spLocks noGrp="1"/>
          </p:cNvSpPr>
          <p:nvPr>
            <p:ph type="title"/>
          </p:nvPr>
        </p:nvSpPr>
        <p:spPr/>
        <p:txBody>
          <a:bodyPr>
            <a:noAutofit/>
          </a:bodyPr>
          <a:lstStyle/>
          <a:p>
            <a:r>
              <a:rPr lang="en-US" sz="3600" dirty="0">
                <a:solidFill>
                  <a:schemeClr val="accent1"/>
                </a:solidFill>
              </a:rPr>
              <a:t>Prediction results</a:t>
            </a:r>
          </a:p>
        </p:txBody>
      </p:sp>
      <p:pic>
        <p:nvPicPr>
          <p:cNvPr id="5" name="Content Placeholder 4">
            <a:extLst>
              <a:ext uri="{FF2B5EF4-FFF2-40B4-BE49-F238E27FC236}">
                <a16:creationId xmlns:a16="http://schemas.microsoft.com/office/drawing/2014/main" id="{6E718FB9-2E93-BC09-05E5-EF2F6FB7586F}"/>
              </a:ext>
            </a:extLst>
          </p:cNvPr>
          <p:cNvPicPr>
            <a:picLocks noGrp="1" noChangeAspect="1"/>
          </p:cNvPicPr>
          <p:nvPr>
            <p:ph idx="1"/>
          </p:nvPr>
        </p:nvPicPr>
        <p:blipFill>
          <a:blip r:embed="rId2"/>
          <a:stretch>
            <a:fillRect/>
          </a:stretch>
        </p:blipFill>
        <p:spPr>
          <a:xfrm>
            <a:off x="675365" y="1262674"/>
            <a:ext cx="10841270" cy="4893170"/>
          </a:xfrm>
        </p:spPr>
      </p:pic>
    </p:spTree>
    <p:extLst>
      <p:ext uri="{BB962C8B-B14F-4D97-AF65-F5344CB8AC3E}">
        <p14:creationId xmlns:p14="http://schemas.microsoft.com/office/powerpoint/2010/main" val="420084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AB4A-4BE2-9954-3E11-87AA9448D688}"/>
              </a:ext>
            </a:extLst>
          </p:cNvPr>
          <p:cNvSpPr>
            <a:spLocks noGrp="1"/>
          </p:cNvSpPr>
          <p:nvPr>
            <p:ph type="title"/>
          </p:nvPr>
        </p:nvSpPr>
        <p:spPr/>
        <p:txBody>
          <a:bodyPr>
            <a:noAutofit/>
          </a:bodyPr>
          <a:lstStyle/>
          <a:p>
            <a:r>
              <a:rPr lang="en-US" sz="3600" dirty="0">
                <a:solidFill>
                  <a:schemeClr val="accent1"/>
                </a:solidFill>
              </a:rPr>
              <a:t>API References</a:t>
            </a:r>
          </a:p>
        </p:txBody>
      </p:sp>
      <p:sp>
        <p:nvSpPr>
          <p:cNvPr id="4" name="Content Placeholder 3">
            <a:extLst>
              <a:ext uri="{FF2B5EF4-FFF2-40B4-BE49-F238E27FC236}">
                <a16:creationId xmlns:a16="http://schemas.microsoft.com/office/drawing/2014/main" id="{0AF852A2-9050-56B3-1CFB-DD868E59511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33A34C3-CB9B-4ED7-D3AE-08E6BB2AF1B2}"/>
              </a:ext>
            </a:extLst>
          </p:cNvPr>
          <p:cNvPicPr>
            <a:picLocks noChangeAspect="1"/>
          </p:cNvPicPr>
          <p:nvPr/>
        </p:nvPicPr>
        <p:blipFill>
          <a:blip r:embed="rId2"/>
          <a:stretch>
            <a:fillRect/>
          </a:stretch>
        </p:blipFill>
        <p:spPr>
          <a:xfrm>
            <a:off x="581192" y="1232452"/>
            <a:ext cx="11043004" cy="5008957"/>
          </a:xfrm>
          <a:prstGeom prst="rect">
            <a:avLst/>
          </a:prstGeom>
        </p:spPr>
      </p:pic>
    </p:spTree>
    <p:extLst>
      <p:ext uri="{BB962C8B-B14F-4D97-AF65-F5344CB8AC3E}">
        <p14:creationId xmlns:p14="http://schemas.microsoft.com/office/powerpoint/2010/main" val="3939479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ormAutofit/>
          </a:bodyPr>
          <a:lstStyle/>
          <a:p>
            <a:pPr marL="305435" indent="-305435"/>
            <a:r>
              <a:rPr lang="en-IN" sz="2000" dirty="0">
                <a:solidFill>
                  <a:srgbClr val="0F0F0F"/>
                </a:solidFill>
                <a:ea typeface="+mn-lt"/>
                <a:cs typeface="+mn-lt"/>
              </a:rPr>
              <a:t>The proposed ML-based system effectively detects anomalous network traffic, achieving 99.5% accuracy using a Snap Decision Tree Classifier.</a:t>
            </a:r>
          </a:p>
          <a:p>
            <a:pPr marL="305435" indent="-305435"/>
            <a:r>
              <a:rPr lang="en-IN" sz="2000" dirty="0">
                <a:solidFill>
                  <a:srgbClr val="0F0F0F"/>
                </a:solidFill>
                <a:ea typeface="+mn-lt"/>
                <a:cs typeface="+mn-lt"/>
              </a:rPr>
              <a:t>IBM Watsonx.ai </a:t>
            </a:r>
            <a:r>
              <a:rPr lang="en-IN" sz="2000" dirty="0" err="1">
                <a:solidFill>
                  <a:srgbClr val="0F0F0F"/>
                </a:solidFill>
                <a:ea typeface="+mn-lt"/>
                <a:cs typeface="+mn-lt"/>
              </a:rPr>
              <a:t>AutoAI</a:t>
            </a:r>
            <a:r>
              <a:rPr lang="en-IN" sz="2000" dirty="0">
                <a:solidFill>
                  <a:srgbClr val="0F0F0F"/>
                </a:solidFill>
                <a:ea typeface="+mn-lt"/>
                <a:cs typeface="+mn-lt"/>
              </a:rPr>
              <a:t> simplified model building with automated preprocessing, tuning, and evaluation.</a:t>
            </a:r>
          </a:p>
          <a:p>
            <a:pPr marL="305435" indent="-305435"/>
            <a:r>
              <a:rPr lang="en-IN" sz="2000" dirty="0">
                <a:solidFill>
                  <a:srgbClr val="0F0F0F"/>
                </a:solidFill>
                <a:ea typeface="+mn-lt"/>
                <a:cs typeface="+mn-lt"/>
              </a:rPr>
              <a:t>Deployment via IBM Cloud Lite enables real-time intrusion detection in scalable environments.</a:t>
            </a:r>
          </a:p>
          <a:p>
            <a:r>
              <a:rPr lang="en-US" sz="2000" b="1" dirty="0"/>
              <a:t>Challenges:</a:t>
            </a:r>
          </a:p>
          <a:p>
            <a:pPr lvl="1"/>
            <a:r>
              <a:rPr lang="en-US" sz="1700" dirty="0"/>
              <a:t>Handling categorical features and class imbalance during preprocessing.</a:t>
            </a:r>
          </a:p>
          <a:p>
            <a:pPr lvl="1"/>
            <a:r>
              <a:rPr lang="en-US" sz="1700" dirty="0"/>
              <a:t>Ensuring high accuracy without overfitting.</a:t>
            </a:r>
          </a:p>
          <a:p>
            <a:pPr marL="324000" lvl="1" indent="0">
              <a:buNone/>
            </a:pPr>
            <a:endParaRPr lang="en-US" sz="1700" dirty="0"/>
          </a:p>
          <a:p>
            <a:pPr marL="0" indent="0">
              <a:buNone/>
            </a:pPr>
            <a:r>
              <a:rPr lang="en-US" sz="2000" dirty="0"/>
              <a:t>Accurate anomaly detection is critical for maintaining </a:t>
            </a:r>
            <a:r>
              <a:rPr lang="en-US" sz="2000" b="1" dirty="0"/>
              <a:t>network security</a:t>
            </a:r>
            <a:r>
              <a:rPr lang="en-US" sz="2000" dirty="0"/>
              <a:t> and preventing unauthorized access in real-time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2000" b="1" dirty="0">
                <a:ea typeface="+mn-lt"/>
                <a:cs typeface="+mn-lt"/>
              </a:rPr>
              <a:t>Incorporate Additional Data Sources</a:t>
            </a:r>
          </a:p>
          <a:p>
            <a:pPr marL="629435" lvl="1" indent="-305435"/>
            <a:r>
              <a:rPr lang="en-US" sz="1700" dirty="0">
                <a:ea typeface="+mn-lt"/>
                <a:cs typeface="+mn-lt"/>
              </a:rPr>
              <a:t>Use real-time traffic logs, threat intelligence feeds, or system-level logs for deeper insights. </a:t>
            </a:r>
          </a:p>
          <a:p>
            <a:pPr marL="305435" indent="-305435"/>
            <a:r>
              <a:rPr lang="en-US" sz="2000" b="1" dirty="0">
                <a:ea typeface="+mn-lt"/>
                <a:cs typeface="+mn-lt"/>
              </a:rPr>
              <a:t>Algorithm Optimization</a:t>
            </a:r>
          </a:p>
          <a:p>
            <a:pPr marL="629435" lvl="1" indent="-305435"/>
            <a:r>
              <a:rPr lang="en-US" sz="1700" dirty="0">
                <a:ea typeface="+mn-lt"/>
                <a:cs typeface="+mn-lt"/>
              </a:rPr>
              <a:t>Explore advanced models like </a:t>
            </a:r>
            <a:r>
              <a:rPr lang="en-US" sz="1700" dirty="0" err="1">
                <a:ea typeface="+mn-lt"/>
                <a:cs typeface="+mn-lt"/>
              </a:rPr>
              <a:t>XGBoost</a:t>
            </a:r>
            <a:r>
              <a:rPr lang="en-US" sz="1700" dirty="0">
                <a:ea typeface="+mn-lt"/>
                <a:cs typeface="+mn-lt"/>
              </a:rPr>
              <a:t>, </a:t>
            </a:r>
            <a:r>
              <a:rPr lang="en-US" sz="1700" dirty="0" err="1">
                <a:ea typeface="+mn-lt"/>
                <a:cs typeface="+mn-lt"/>
              </a:rPr>
              <a:t>LightGBM</a:t>
            </a:r>
            <a:r>
              <a:rPr lang="en-US" sz="1700" dirty="0">
                <a:ea typeface="+mn-lt"/>
                <a:cs typeface="+mn-lt"/>
              </a:rPr>
              <a:t>, or deep learning for improved accuracy and adaptability.</a:t>
            </a:r>
          </a:p>
          <a:p>
            <a:pPr marL="305435" indent="-305435"/>
            <a:r>
              <a:rPr lang="en-US" sz="2000" b="1" dirty="0">
                <a:ea typeface="+mn-lt"/>
                <a:cs typeface="+mn-lt"/>
              </a:rPr>
              <a:t>Scalability</a:t>
            </a:r>
          </a:p>
          <a:p>
            <a:pPr marL="629435" lvl="1" indent="-305435"/>
            <a:r>
              <a:rPr lang="en-US" sz="1700" dirty="0">
                <a:ea typeface="+mn-lt"/>
                <a:cs typeface="+mn-lt"/>
              </a:rPr>
              <a:t>Expand deployment across multiple networks or geographic regions, including enterprise-scale systems.</a:t>
            </a:r>
          </a:p>
          <a:p>
            <a:pPr marL="305435" indent="-305435"/>
            <a:r>
              <a:rPr lang="en-US" sz="2000" b="1" dirty="0">
                <a:ea typeface="+mn-lt"/>
                <a:cs typeface="+mn-lt"/>
              </a:rPr>
              <a:t>Advanced ML Techniques</a:t>
            </a:r>
          </a:p>
          <a:p>
            <a:pPr marL="629435" lvl="1" indent="-305435"/>
            <a:r>
              <a:rPr lang="en-US" sz="1700" dirty="0">
                <a:ea typeface="+mn-lt"/>
                <a:cs typeface="+mn-lt"/>
              </a:rPr>
              <a:t>Use unsupervised learning (e.g., autoencoders, clustering) for zero-day attack detection.</a:t>
            </a:r>
          </a:p>
          <a:p>
            <a:pPr marL="305435" indent="-305435"/>
            <a:r>
              <a:rPr lang="en-US" sz="2000" b="1" dirty="0">
                <a:ea typeface="+mn-lt"/>
                <a:cs typeface="+mn-lt"/>
              </a:rPr>
              <a:t>Edge Computing Integration</a:t>
            </a:r>
          </a:p>
          <a:p>
            <a:pPr marL="629435" lvl="1" indent="-305435"/>
            <a:r>
              <a:rPr lang="en-US" sz="1700" dirty="0">
                <a:ea typeface="+mn-lt"/>
                <a:cs typeface="+mn-lt"/>
              </a:rPr>
              <a:t>Deploy lightweight versions of the model at network edges (routers/switches) for faster, decentralized detection.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300" b="1" dirty="0"/>
              <a:t>IBM Watsonx.ai Studio Documentation(</a:t>
            </a:r>
            <a:r>
              <a:rPr lang="en-IN" sz="2300" b="1" i="1" dirty="0" err="1"/>
              <a:t>AutoAI</a:t>
            </a:r>
            <a:r>
              <a:rPr lang="en-IN" sz="2300" b="1" i="1" dirty="0"/>
              <a:t> and Model Deployment on IBM Cloud</a:t>
            </a:r>
            <a:r>
              <a:rPr lang="en-IN" sz="2300" b="1" dirty="0"/>
              <a:t>)</a:t>
            </a:r>
          </a:p>
          <a:p>
            <a:pPr marL="629435" lvl="1" indent="-305435"/>
            <a:r>
              <a:rPr lang="en-IN" sz="2300" dirty="0">
                <a:hlinkClick r:id="rId2"/>
              </a:rPr>
              <a:t>https://dataplatform.cloud.ibm.com</a:t>
            </a:r>
            <a:endParaRPr lang="en-IN" sz="2300" dirty="0"/>
          </a:p>
          <a:p>
            <a:pPr marL="305435" indent="-305435"/>
            <a:r>
              <a:rPr lang="en-IN" sz="2300" b="1" dirty="0"/>
              <a:t>IBM Cloud Lite(</a:t>
            </a:r>
            <a:r>
              <a:rPr lang="en-IN" sz="2300" b="1" i="1" dirty="0"/>
              <a:t>Free-tier platform for deploying AI models and services</a:t>
            </a:r>
            <a:r>
              <a:rPr lang="en-IN" sz="2300" b="1" dirty="0"/>
              <a:t>)</a:t>
            </a:r>
          </a:p>
          <a:p>
            <a:pPr marL="629435" lvl="1" indent="-305435"/>
            <a:r>
              <a:rPr lang="en-IN" sz="2300" dirty="0">
                <a:hlinkClick r:id="rId3"/>
              </a:rPr>
              <a:t>https://www.ibm.com/cloud/lite</a:t>
            </a:r>
            <a:endParaRPr lang="en-IN" sz="2300" dirty="0"/>
          </a:p>
          <a:p>
            <a:pPr marL="305435" indent="-305435"/>
            <a:r>
              <a:rPr lang="en-IN" sz="2300" b="1" dirty="0"/>
              <a:t>Network Intrusion Detection Dataset – Kaggle</a:t>
            </a:r>
          </a:p>
          <a:p>
            <a:pPr marL="629435" lvl="1" indent="-305435"/>
            <a:r>
              <a:rPr lang="en-IN" sz="2300" dirty="0">
                <a:hlinkClick r:id="rId4"/>
              </a:rPr>
              <a:t>https://www.kaggle.com/datasets/sampadab17/networkintrusion-detection</a:t>
            </a:r>
            <a:endParaRPr lang="en-IN" sz="23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6FE1FCE-74EB-72E9-F3CF-D876817EAEBD}"/>
              </a:ext>
            </a:extLst>
          </p:cNvPr>
          <p:cNvPicPr>
            <a:picLocks noGrp="1" noChangeAspect="1"/>
          </p:cNvPicPr>
          <p:nvPr>
            <p:ph idx="1"/>
          </p:nvPr>
        </p:nvPicPr>
        <p:blipFill>
          <a:blip r:embed="rId2"/>
          <a:stretch>
            <a:fillRect/>
          </a:stretch>
        </p:blipFill>
        <p:spPr>
          <a:xfrm>
            <a:off x="3588158" y="1620531"/>
            <a:ext cx="5015684" cy="4673600"/>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8FB4625-DFDB-3186-4805-6D1AC18B4522}"/>
              </a:ext>
            </a:extLst>
          </p:cNvPr>
          <p:cNvPicPr>
            <a:picLocks noGrp="1" noChangeAspect="1"/>
          </p:cNvPicPr>
          <p:nvPr>
            <p:ph idx="1"/>
          </p:nvPr>
        </p:nvPicPr>
        <p:blipFill>
          <a:blip r:embed="rId2"/>
          <a:stretch>
            <a:fillRect/>
          </a:stretch>
        </p:blipFill>
        <p:spPr>
          <a:xfrm>
            <a:off x="3759200" y="1301750"/>
            <a:ext cx="4673600" cy="467360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F5983BB-80EB-FB5B-A9B6-20829E3B6EC1}"/>
              </a:ext>
            </a:extLst>
          </p:cNvPr>
          <p:cNvPicPr>
            <a:picLocks noGrp="1" noChangeAspect="1"/>
          </p:cNvPicPr>
          <p:nvPr>
            <p:ph idx="1"/>
          </p:nvPr>
        </p:nvPicPr>
        <p:blipFill>
          <a:blip r:embed="rId2"/>
          <a:stretch>
            <a:fillRect/>
          </a:stretch>
        </p:blipFill>
        <p:spPr>
          <a:xfrm>
            <a:off x="581192" y="1232452"/>
            <a:ext cx="9697674" cy="5243137"/>
          </a:xfr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1800" dirty="0"/>
              <a:t>In today's digital landscape, communication networks are constantly exposed to cyber threats that can compromise data integrity, confidentiality, and availability. Traditional intrusion detection systems, which rely on predefined rules, often fail to detect novel or evolving attacks in real time.</a:t>
            </a:r>
          </a:p>
          <a:p>
            <a:r>
              <a:rPr lang="en-US" sz="1800" dirty="0"/>
              <a:t>This project aims to design and implement a Machine Learning-based Network Intrusion Detection System (NIDS) that can automatically distinguish between normal and anomalous network traffic. The system will analyze a wide range of network features — such as protocol type, connection duration, and byte transfer statistics — to detect suspicious activity.</a:t>
            </a:r>
          </a:p>
          <a:p>
            <a:r>
              <a:rPr lang="en-US" sz="1800" dirty="0"/>
              <a:t>The model will be trained using a labeled dataset containing both normal and anomaly traffic patterns. The final system should be capable of accurately flagging potentially harmful activities, providing an early warning mechanism for network administrators. The solution will be developed and deployed using IBM Cloud Lite services to ensure scalability and accessibility.</a:t>
            </a:r>
          </a:p>
          <a:p>
            <a:pPr marL="305435" indent="-305435"/>
            <a:endParaRPr lang="en-IN" sz="1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805345"/>
            <a:ext cx="11297619" cy="5788402"/>
          </a:xfrm>
        </p:spPr>
        <p:txBody>
          <a:bodyPr vert="horz" lIns="91440" tIns="45720" rIns="91440" bIns="45720" rtlCol="0" anchor="ctr">
            <a:noAutofit/>
          </a:bodyPr>
          <a:lstStyle/>
          <a:p>
            <a:pPr marL="0" indent="0">
              <a:buNone/>
            </a:pPr>
            <a:r>
              <a:rPr lang="en-US" sz="1400" dirty="0">
                <a:ea typeface="Calibri" panose="020F0502020204030204" pitchFamily="34" charset="0"/>
                <a:cs typeface="Calibri" panose="020F0502020204030204" pitchFamily="34" charset="0"/>
              </a:rPr>
              <a:t>The proposed solution focuses on detecting anomalous network activity using a binary classification model developed in IBM Watsonx.ai Studio. The approach integrates automated pipeline generation, feature engineering, and hyperparameter optimization to deliver a scalable and accurate intrusion detection system. The steps are as follows:</a:t>
            </a:r>
          </a:p>
          <a:p>
            <a:pPr>
              <a:buFont typeface="Wingdings" panose="05000000000000000000" pitchFamily="2" charset="2"/>
              <a:buChar char="§"/>
            </a:pPr>
            <a:r>
              <a:rPr lang="en-US" sz="1400" b="1" dirty="0">
                <a:ea typeface="Calibri" panose="020F0502020204030204" pitchFamily="34" charset="0"/>
                <a:cs typeface="Calibri" panose="020F0502020204030204" pitchFamily="34" charset="0"/>
              </a:rPr>
              <a:t>Data Ingestion &amp; Preprocessing : </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The dataset was imported and split into training and holdout sets.</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Preprocessing steps included encoding categorical variables (</a:t>
            </a:r>
            <a:r>
              <a:rPr lang="en-US" dirty="0" err="1">
                <a:ea typeface="Calibri" panose="020F0502020204030204" pitchFamily="34" charset="0"/>
                <a:cs typeface="Calibri" panose="020F0502020204030204" pitchFamily="34" charset="0"/>
              </a:rPr>
              <a:t>protocol_type</a:t>
            </a:r>
            <a:r>
              <a:rPr lang="en-US" dirty="0">
                <a:ea typeface="Calibri" panose="020F0502020204030204" pitchFamily="34" charset="0"/>
                <a:cs typeface="Calibri" panose="020F0502020204030204" pitchFamily="34" charset="0"/>
              </a:rPr>
              <a:t>, service, flag), scaling numerical features, and cleaning the dataset for null or inconsistent values.</a:t>
            </a:r>
          </a:p>
          <a:p>
            <a:pPr>
              <a:buFont typeface="Wingdings" panose="05000000000000000000" pitchFamily="2" charset="2"/>
              <a:buChar char="§"/>
            </a:pPr>
            <a:r>
              <a:rPr lang="en-US" sz="1400" b="1" dirty="0">
                <a:ea typeface="Calibri" panose="020F0502020204030204" pitchFamily="34" charset="0"/>
                <a:cs typeface="Calibri" panose="020F0502020204030204" pitchFamily="34" charset="0"/>
              </a:rPr>
              <a:t>Model Selection:</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IBM Watsonx.ai </a:t>
            </a:r>
            <a:r>
              <a:rPr lang="en-US" dirty="0" err="1">
                <a:ea typeface="Calibri" panose="020F0502020204030204" pitchFamily="34" charset="0"/>
                <a:cs typeface="Calibri" panose="020F0502020204030204" pitchFamily="34" charset="0"/>
              </a:rPr>
              <a:t>AutoAI</a:t>
            </a:r>
            <a:r>
              <a:rPr lang="en-US" dirty="0">
                <a:ea typeface="Calibri" panose="020F0502020204030204" pitchFamily="34" charset="0"/>
                <a:cs typeface="Calibri" panose="020F0502020204030204" pitchFamily="34" charset="0"/>
              </a:rPr>
              <a:t> automatically selected and tested multiple algorithms.</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Models used include Snap Decision Tree Classifier and Decision Tree Classifier.</a:t>
            </a:r>
          </a:p>
          <a:p>
            <a:pPr>
              <a:buFont typeface="Wingdings" panose="05000000000000000000" pitchFamily="2" charset="2"/>
              <a:buChar char="§"/>
            </a:pPr>
            <a:r>
              <a:rPr lang="en-US" sz="1400" b="1" dirty="0">
                <a:ea typeface="Calibri" panose="020F0502020204030204" pitchFamily="34" charset="0"/>
                <a:cs typeface="Calibri" panose="020F0502020204030204" pitchFamily="34" charset="0"/>
              </a:rPr>
              <a:t>Pipeline Generation:</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A total of 8 pipelines were generated through:</a:t>
            </a:r>
          </a:p>
          <a:p>
            <a:pPr lvl="2">
              <a:buFont typeface="Wingdings" panose="05000000000000000000" pitchFamily="2" charset="2"/>
              <a:buChar char="§"/>
            </a:pPr>
            <a:r>
              <a:rPr lang="en-US" sz="1400" dirty="0">
                <a:ea typeface="Calibri" panose="020F0502020204030204" pitchFamily="34" charset="0"/>
                <a:cs typeface="Calibri" panose="020F0502020204030204" pitchFamily="34" charset="0"/>
              </a:rPr>
              <a:t>Hyperparameter Optimization (HPO)</a:t>
            </a:r>
          </a:p>
          <a:p>
            <a:pPr lvl="2">
              <a:buFont typeface="Wingdings" panose="05000000000000000000" pitchFamily="2" charset="2"/>
              <a:buChar char="§"/>
            </a:pPr>
            <a:r>
              <a:rPr lang="en-US" sz="1400" dirty="0">
                <a:ea typeface="Calibri" panose="020F0502020204030204" pitchFamily="34" charset="0"/>
                <a:cs typeface="Calibri" panose="020F0502020204030204" pitchFamily="34" charset="0"/>
              </a:rPr>
              <a:t>Feature Engineering</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The top-performing pipeline was Pipeline 2, which used a Snap Decision Tree Classifier with HPO and achieved the highest cross-validation accuracy of 99.5%.</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932A6-89E1-D90F-84D8-8197AD14D1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CEBE856-8689-2E3A-95FF-E15611F1F7B5}"/>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C70D07FB-43D3-79A1-EB0C-446B0F624880}"/>
              </a:ext>
            </a:extLst>
          </p:cNvPr>
          <p:cNvSpPr>
            <a:spLocks noGrp="1"/>
          </p:cNvSpPr>
          <p:nvPr>
            <p:ph idx="1"/>
          </p:nvPr>
        </p:nvSpPr>
        <p:spPr>
          <a:xfrm>
            <a:off x="581192" y="1333850"/>
            <a:ext cx="11610808" cy="3640822"/>
          </a:xfrm>
        </p:spPr>
        <p:txBody>
          <a:bodyPr vert="horz" lIns="91440" tIns="45720" rIns="91440" bIns="45720" rtlCol="0" anchor="ctr">
            <a:noAutofit/>
          </a:bodyPr>
          <a:lstStyle/>
          <a:p>
            <a:pPr>
              <a:buFont typeface="Wingdings" panose="05000000000000000000" pitchFamily="2" charset="2"/>
              <a:buChar char="§"/>
            </a:pPr>
            <a:r>
              <a:rPr lang="en-US" sz="1400" b="1" dirty="0">
                <a:ea typeface="Calibri" panose="020F0502020204030204" pitchFamily="34" charset="0"/>
                <a:cs typeface="Calibri" panose="020F0502020204030204" pitchFamily="34" charset="0"/>
              </a:rPr>
              <a:t>Deployment Setup:</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The final pipeline can be deployed via a REST API or application interface using IBM Cloud Lite, making it suitable for real-time intrusion detection.</a:t>
            </a:r>
          </a:p>
          <a:p>
            <a:pPr>
              <a:buFont typeface="Wingdings" panose="05000000000000000000" pitchFamily="2" charset="2"/>
              <a:buChar char="§"/>
            </a:pPr>
            <a:r>
              <a:rPr lang="en-US" sz="1400" b="1" dirty="0">
                <a:ea typeface="Calibri" panose="020F0502020204030204" pitchFamily="34" charset="0"/>
                <a:cs typeface="Calibri" panose="020F0502020204030204" pitchFamily="34" charset="0"/>
              </a:rPr>
              <a:t>Results : </a:t>
            </a:r>
          </a:p>
          <a:p>
            <a:pPr lvl="1">
              <a:buFont typeface="Wingdings" panose="05000000000000000000" pitchFamily="2" charset="2"/>
              <a:buChar char="§"/>
            </a:pPr>
            <a:r>
              <a:rPr lang="en-US" dirty="0">
                <a:ea typeface="Calibri" panose="020F0502020204030204" pitchFamily="34" charset="0"/>
                <a:cs typeface="Calibri" panose="020F0502020204030204" pitchFamily="34" charset="0"/>
              </a:rPr>
              <a:t>The best-performing model, Pipeline 2, achieved:</a:t>
            </a:r>
          </a:p>
          <a:p>
            <a:pPr lvl="2">
              <a:buFont typeface="Wingdings" panose="05000000000000000000" pitchFamily="2" charset="2"/>
              <a:buChar char="§"/>
            </a:pPr>
            <a:r>
              <a:rPr lang="en-US" sz="1400" dirty="0">
                <a:ea typeface="Calibri" panose="020F0502020204030204" pitchFamily="34" charset="0"/>
                <a:cs typeface="Calibri" panose="020F0502020204030204" pitchFamily="34" charset="0"/>
              </a:rPr>
              <a:t>Accuracy (CV): 99.5%</a:t>
            </a:r>
          </a:p>
          <a:p>
            <a:pPr lvl="2">
              <a:buFont typeface="Wingdings" panose="05000000000000000000" pitchFamily="2" charset="2"/>
              <a:buChar char="§"/>
            </a:pPr>
            <a:r>
              <a:rPr lang="en-US" sz="1400" dirty="0">
                <a:ea typeface="Calibri" panose="020F0502020204030204" pitchFamily="34" charset="0"/>
                <a:cs typeface="Calibri" panose="020F0502020204030204" pitchFamily="34" charset="0"/>
              </a:rPr>
              <a:t>Algorithm: Snap Decision Tree Classifier</a:t>
            </a:r>
          </a:p>
          <a:p>
            <a:pPr lvl="2">
              <a:buFont typeface="Wingdings" panose="05000000000000000000" pitchFamily="2" charset="2"/>
              <a:buChar char="§"/>
            </a:pPr>
            <a:r>
              <a:rPr lang="en-US" sz="1400" dirty="0">
                <a:ea typeface="Calibri" panose="020F0502020204030204" pitchFamily="34" charset="0"/>
                <a:cs typeface="Calibri" panose="020F0502020204030204" pitchFamily="34" charset="0"/>
              </a:rPr>
              <a:t>Enhancements: Hyperparameter Optimization</a:t>
            </a:r>
          </a:p>
          <a:p>
            <a:pPr lvl="2">
              <a:buFont typeface="Wingdings" panose="05000000000000000000" pitchFamily="2" charset="2"/>
              <a:buChar char="§"/>
            </a:pPr>
            <a:r>
              <a:rPr lang="en-US" sz="1400" dirty="0">
                <a:ea typeface="Calibri" panose="020F0502020204030204" pitchFamily="34" charset="0"/>
                <a:cs typeface="Calibri" panose="020F0502020204030204" pitchFamily="34" charset="0"/>
              </a:rPr>
              <a:t>Multiple pipelines with slightly lower accuracy (99.4%) were also considered for evaluation.</a:t>
            </a:r>
          </a:p>
        </p:txBody>
      </p:sp>
    </p:spTree>
    <p:extLst>
      <p:ext uri="{BB962C8B-B14F-4D97-AF65-F5344CB8AC3E}">
        <p14:creationId xmlns:p14="http://schemas.microsoft.com/office/powerpoint/2010/main" val="123501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4F99-FE0B-F637-B122-508EEDDADB55}"/>
              </a:ext>
            </a:extLst>
          </p:cNvPr>
          <p:cNvSpPr>
            <a:spLocks noGrp="1"/>
          </p:cNvSpPr>
          <p:nvPr>
            <p:ph type="title"/>
          </p:nvPr>
        </p:nvSpPr>
        <p:spPr/>
        <p:txBody>
          <a:bodyPr>
            <a:noAutofit/>
          </a:bodyPr>
          <a:lstStyle/>
          <a:p>
            <a:r>
              <a:rPr lang="en-US" sz="3600" dirty="0">
                <a:solidFill>
                  <a:schemeClr val="accent1"/>
                </a:solidFill>
              </a:rPr>
              <a:t>Confusion matrix</a:t>
            </a:r>
          </a:p>
        </p:txBody>
      </p:sp>
      <p:pic>
        <p:nvPicPr>
          <p:cNvPr id="5" name="Content Placeholder 4">
            <a:extLst>
              <a:ext uri="{FF2B5EF4-FFF2-40B4-BE49-F238E27FC236}">
                <a16:creationId xmlns:a16="http://schemas.microsoft.com/office/drawing/2014/main" id="{3E691710-977A-12F9-68C7-29AB92A15F1F}"/>
              </a:ext>
            </a:extLst>
          </p:cNvPr>
          <p:cNvPicPr>
            <a:picLocks noGrp="1" noChangeAspect="1"/>
          </p:cNvPicPr>
          <p:nvPr>
            <p:ph idx="1"/>
          </p:nvPr>
        </p:nvPicPr>
        <p:blipFill>
          <a:blip r:embed="rId2"/>
          <a:stretch>
            <a:fillRect/>
          </a:stretch>
        </p:blipFill>
        <p:spPr>
          <a:xfrm>
            <a:off x="581025" y="1447508"/>
            <a:ext cx="11029950" cy="4382083"/>
          </a:xfrm>
        </p:spPr>
      </p:pic>
    </p:spTree>
    <p:extLst>
      <p:ext uri="{BB962C8B-B14F-4D97-AF65-F5344CB8AC3E}">
        <p14:creationId xmlns:p14="http://schemas.microsoft.com/office/powerpoint/2010/main" val="120900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81996"/>
          </a:xfrm>
        </p:spPr>
        <p:txBody>
          <a:bodyPr>
            <a:normAutofit/>
          </a:bodyPr>
          <a:lstStyle/>
          <a:p>
            <a:pPr marL="0" indent="0">
              <a:buNone/>
            </a:pPr>
            <a:r>
              <a:rPr lang="en-US" sz="1600" dirty="0"/>
              <a:t>The </a:t>
            </a:r>
            <a:r>
              <a:rPr lang="en-US" sz="1600" i="1" dirty="0"/>
              <a:t>System Approach</a:t>
            </a:r>
            <a:r>
              <a:rPr lang="en-US" sz="1600" dirty="0"/>
              <a:t> section outlines the complete setup for building and deploying the Machine Learning-based </a:t>
            </a:r>
            <a:r>
              <a:rPr lang="en-US" sz="1600" b="1" dirty="0"/>
              <a:t>Network Intrusion Detection System (NIDS)</a:t>
            </a:r>
            <a:r>
              <a:rPr lang="en-US" sz="1600" dirty="0"/>
              <a:t> using IBM’s cloud ecosystem. This includes data handling, model development, and real-time deployment infrastructure.</a:t>
            </a:r>
            <a:endParaRPr lang="en-IN" sz="1600" b="1" dirty="0">
              <a:solidFill>
                <a:srgbClr val="0F0F0F"/>
              </a:solidFill>
            </a:endParaRPr>
          </a:p>
          <a:p>
            <a:pPr marL="305435" indent="-305435"/>
            <a:r>
              <a:rPr lang="en-IN" sz="1600" b="1" dirty="0">
                <a:solidFill>
                  <a:srgbClr val="0F0F0F"/>
                </a:solidFill>
              </a:rPr>
              <a:t>System requirements</a:t>
            </a:r>
          </a:p>
          <a:p>
            <a:pPr marL="629435" lvl="1" indent="-305435"/>
            <a:r>
              <a:rPr lang="en-IN" sz="1600" dirty="0">
                <a:solidFill>
                  <a:srgbClr val="0F0F0F"/>
                </a:solidFill>
              </a:rPr>
              <a:t>Platform: IBM Watsonx.ai Studio</a:t>
            </a:r>
          </a:p>
          <a:p>
            <a:pPr marL="629435" lvl="1" indent="-305435"/>
            <a:r>
              <a:rPr lang="en-IN" sz="1600" dirty="0">
                <a:solidFill>
                  <a:srgbClr val="0F0F0F"/>
                </a:solidFill>
              </a:rPr>
              <a:t>Deployment: IBM Cloud Lite</a:t>
            </a:r>
          </a:p>
          <a:p>
            <a:pPr marL="629435" lvl="1" indent="-305435"/>
            <a:r>
              <a:rPr lang="en-US" sz="1600" dirty="0"/>
              <a:t>IBM </a:t>
            </a:r>
            <a:r>
              <a:rPr lang="en-US" sz="1600" dirty="0" err="1"/>
              <a:t>Watsonx</a:t>
            </a:r>
            <a:r>
              <a:rPr lang="en-US" sz="1600" dirty="0"/>
              <a:t> Runtime</a:t>
            </a:r>
          </a:p>
          <a:p>
            <a:pPr marL="629435" lvl="1" indent="-305435"/>
            <a:r>
              <a:rPr lang="en-US" sz="1600" dirty="0"/>
              <a:t>IBM </a:t>
            </a:r>
            <a:r>
              <a:rPr lang="en-US" sz="1600" dirty="0" err="1"/>
              <a:t>Watsonx</a:t>
            </a:r>
            <a:r>
              <a:rPr lang="en-US" sz="1600" dirty="0"/>
              <a:t> Storage (Bucket)</a:t>
            </a:r>
            <a:endParaRPr lang="en-IN" sz="1600" dirty="0">
              <a:solidFill>
                <a:srgbClr val="0F0F0F"/>
              </a:solidFill>
            </a:endParaRPr>
          </a:p>
          <a:p>
            <a:pPr marL="629435" lvl="1" indent="-305435"/>
            <a:r>
              <a:rPr lang="en-IN" sz="1600" dirty="0">
                <a:solidFill>
                  <a:srgbClr val="0F0F0F"/>
                </a:solidFill>
              </a:rPr>
              <a:t>No local hardware needed (cloud-based)</a:t>
            </a:r>
          </a:p>
          <a:p>
            <a:pPr marL="305435" indent="-305435"/>
            <a:r>
              <a:rPr lang="en-IN" sz="1600" b="1" dirty="0">
                <a:solidFill>
                  <a:srgbClr val="0F0F0F"/>
                </a:solidFill>
              </a:rPr>
              <a:t>Library required to build the model</a:t>
            </a:r>
          </a:p>
          <a:p>
            <a:pPr marL="629435" lvl="1" indent="-305435"/>
            <a:r>
              <a:rPr lang="en-IN" sz="1600" dirty="0" err="1">
                <a:solidFill>
                  <a:srgbClr val="0F0F0F"/>
                </a:solidFill>
              </a:rPr>
              <a:t>AutoAI</a:t>
            </a:r>
            <a:r>
              <a:rPr lang="en-IN" sz="1600" dirty="0">
                <a:solidFill>
                  <a:srgbClr val="0F0F0F"/>
                </a:solidFill>
              </a:rPr>
              <a:t> (</a:t>
            </a:r>
            <a:r>
              <a:rPr lang="en-IN" sz="1600" dirty="0" err="1">
                <a:solidFill>
                  <a:srgbClr val="0F0F0F"/>
                </a:solidFill>
              </a:rPr>
              <a:t>Watsonx</a:t>
            </a:r>
            <a:r>
              <a:rPr lang="en-IN" sz="1600" dirty="0">
                <a:solidFill>
                  <a:srgbClr val="0F0F0F"/>
                </a:solidFill>
              </a:rPr>
              <a:t>)</a:t>
            </a:r>
          </a:p>
          <a:p>
            <a:pPr marL="629435" lvl="1" indent="-305435"/>
            <a:r>
              <a:rPr lang="en-IN" sz="1600" dirty="0">
                <a:solidFill>
                  <a:srgbClr val="0F0F0F"/>
                </a:solidFill>
              </a:rPr>
              <a:t>pandas, </a:t>
            </a:r>
            <a:r>
              <a:rPr lang="en-IN" sz="1600" dirty="0" err="1">
                <a:solidFill>
                  <a:srgbClr val="0F0F0F"/>
                </a:solidFill>
              </a:rPr>
              <a:t>numpy</a:t>
            </a:r>
            <a:r>
              <a:rPr lang="en-IN" sz="1600" dirty="0">
                <a:solidFill>
                  <a:srgbClr val="0F0F0F"/>
                </a:solidFill>
              </a:rPr>
              <a:t> – Data handling</a:t>
            </a:r>
          </a:p>
          <a:p>
            <a:pPr marL="629435" lvl="1" indent="-305435"/>
            <a:r>
              <a:rPr lang="en-IN" sz="1600" dirty="0">
                <a:solidFill>
                  <a:srgbClr val="0F0F0F"/>
                </a:solidFill>
              </a:rPr>
              <a:t>scikit-learn – Model training</a:t>
            </a:r>
          </a:p>
          <a:p>
            <a:pPr marL="629435" lvl="1" indent="-305435"/>
            <a:r>
              <a:rPr lang="en-IN" sz="1600" dirty="0">
                <a:solidFill>
                  <a:srgbClr val="0F0F0F"/>
                </a:solidFill>
              </a:rPr>
              <a:t>Watson Machine Learning – Model deployment (optional)</a:t>
            </a:r>
          </a:p>
          <a:p>
            <a:pPr marL="305435" indent="-305435"/>
            <a:endParaRPr lang="en-IN" sz="16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998106"/>
          </a:xfrm>
        </p:spPr>
        <p:txBody>
          <a:bodyPr>
            <a:normAutofit fontScale="92500" lnSpcReduction="20000"/>
          </a:bodyPr>
          <a:lstStyle/>
          <a:p>
            <a:pPr marL="305435" indent="-305435"/>
            <a:r>
              <a:rPr lang="en-US" sz="1400" dirty="0"/>
              <a:t>The machine learning algorithm selected for this project is the </a:t>
            </a:r>
            <a:r>
              <a:rPr lang="en-US" sz="1400" b="1" dirty="0"/>
              <a:t>Snap Decision Tree Classifier</a:t>
            </a:r>
            <a:r>
              <a:rPr lang="en-US" sz="1400" dirty="0"/>
              <a:t>, a variant of the standard Decision Tree optimized for faster training and better performance in binary classification tasks. This algorithm was selected automatically by </a:t>
            </a:r>
            <a:r>
              <a:rPr lang="en-US" sz="1400" b="1" dirty="0"/>
              <a:t>IBM Watsonx.ai Studio’s  </a:t>
            </a:r>
            <a:r>
              <a:rPr lang="en-US" sz="1400" b="1" dirty="0" err="1"/>
              <a:t>AutoAI</a:t>
            </a:r>
            <a:r>
              <a:rPr lang="en-US" sz="1400" dirty="0"/>
              <a:t>, which evaluated multiple models and pipelines.</a:t>
            </a:r>
          </a:p>
          <a:p>
            <a:pPr marL="305435" indent="-305435"/>
            <a:r>
              <a:rPr lang="en-IN" sz="1400" b="1" dirty="0">
                <a:ea typeface="+mn-lt"/>
                <a:cs typeface="+mn-lt"/>
              </a:rPr>
              <a:t>Algorithm Selection:</a:t>
            </a:r>
            <a:endParaRPr lang="en-IN" sz="1400" dirty="0"/>
          </a:p>
          <a:p>
            <a:pPr marL="629920" lvl="1" indent="-305435"/>
            <a:r>
              <a:rPr lang="en-US" dirty="0"/>
              <a:t>Decision Trees are highly interpretable and effective for tabular datasets with both categorical and numerical features—exactly the structure of our network intrusion dataset. Snap Decision Trees extend this by incorporating performance optimizations such as reduced overfitting, efficient feature handling, and faster computation.</a:t>
            </a:r>
          </a:p>
          <a:p>
            <a:pPr marL="305920" indent="-305435"/>
            <a:r>
              <a:rPr lang="en-IN" sz="1400" b="1" dirty="0">
                <a:ea typeface="+mn-lt"/>
                <a:cs typeface="+mn-lt"/>
              </a:rPr>
              <a:t>Data Input:</a:t>
            </a:r>
            <a:endParaRPr lang="en-IN" sz="1400" dirty="0"/>
          </a:p>
          <a:p>
            <a:pPr marL="629920" lvl="1" indent="-305435"/>
            <a:r>
              <a:rPr lang="en-US" dirty="0">
                <a:ea typeface="+mn-lt"/>
                <a:cs typeface="+mn-lt"/>
              </a:rPr>
              <a:t>The algorithm was trained on a wide range of features extracted from the network traffic dataset. These included:</a:t>
            </a:r>
          </a:p>
          <a:p>
            <a:pPr marL="629920" lvl="1" indent="-305435"/>
            <a:r>
              <a:rPr lang="en-US" dirty="0">
                <a:ea typeface="+mn-lt"/>
                <a:cs typeface="+mn-lt"/>
              </a:rPr>
              <a:t>Categorical features:</a:t>
            </a:r>
          </a:p>
          <a:p>
            <a:pPr marL="899920" lvl="2" indent="-305435"/>
            <a:r>
              <a:rPr lang="en-US" dirty="0" err="1">
                <a:ea typeface="+mn-lt"/>
                <a:cs typeface="+mn-lt"/>
              </a:rPr>
              <a:t>protocol_type</a:t>
            </a:r>
            <a:r>
              <a:rPr lang="en-US" dirty="0">
                <a:ea typeface="+mn-lt"/>
                <a:cs typeface="+mn-lt"/>
              </a:rPr>
              <a:t> (e.g., TCP, UDP, ICMP)</a:t>
            </a:r>
          </a:p>
          <a:p>
            <a:pPr marL="899920" lvl="2" indent="-305435"/>
            <a:r>
              <a:rPr lang="en-US" dirty="0">
                <a:ea typeface="+mn-lt"/>
                <a:cs typeface="+mn-lt"/>
              </a:rPr>
              <a:t>service (e.g., HTTP, FTP, Telnet)</a:t>
            </a:r>
          </a:p>
          <a:p>
            <a:pPr marL="899920" lvl="2" indent="-305435"/>
            <a:r>
              <a:rPr lang="en-US" dirty="0">
                <a:ea typeface="+mn-lt"/>
                <a:cs typeface="+mn-lt"/>
              </a:rPr>
              <a:t>flag (status of connection)</a:t>
            </a:r>
          </a:p>
          <a:p>
            <a:pPr marL="629920" lvl="1" indent="-305435"/>
            <a:r>
              <a:rPr lang="en-US" dirty="0">
                <a:ea typeface="+mn-lt"/>
                <a:cs typeface="+mn-lt"/>
              </a:rPr>
              <a:t>Numerical features:</a:t>
            </a:r>
          </a:p>
          <a:p>
            <a:pPr marL="899920" lvl="2" indent="-305435"/>
            <a:r>
              <a:rPr lang="en-US" dirty="0">
                <a:ea typeface="+mn-lt"/>
                <a:cs typeface="+mn-lt"/>
              </a:rPr>
              <a:t>Traffic characteristics like </a:t>
            </a:r>
            <a:r>
              <a:rPr lang="en-US" dirty="0" err="1">
                <a:ea typeface="+mn-lt"/>
                <a:cs typeface="+mn-lt"/>
              </a:rPr>
              <a:t>src_bytes</a:t>
            </a:r>
            <a:r>
              <a:rPr lang="en-US" dirty="0">
                <a:ea typeface="+mn-lt"/>
                <a:cs typeface="+mn-lt"/>
              </a:rPr>
              <a:t>, </a:t>
            </a:r>
            <a:r>
              <a:rPr lang="en-US" dirty="0" err="1">
                <a:ea typeface="+mn-lt"/>
                <a:cs typeface="+mn-lt"/>
              </a:rPr>
              <a:t>dst_bytes</a:t>
            </a:r>
            <a:r>
              <a:rPr lang="en-US" dirty="0">
                <a:ea typeface="+mn-lt"/>
                <a:cs typeface="+mn-lt"/>
              </a:rPr>
              <a:t>, count, </a:t>
            </a:r>
            <a:r>
              <a:rPr lang="en-US" dirty="0" err="1">
                <a:ea typeface="+mn-lt"/>
                <a:cs typeface="+mn-lt"/>
              </a:rPr>
              <a:t>srv_count</a:t>
            </a:r>
            <a:endParaRPr lang="en-US" dirty="0">
              <a:ea typeface="+mn-lt"/>
              <a:cs typeface="+mn-lt"/>
            </a:endParaRPr>
          </a:p>
          <a:p>
            <a:pPr marL="899920" lvl="2" indent="-305435"/>
            <a:r>
              <a:rPr lang="en-US" dirty="0">
                <a:ea typeface="+mn-lt"/>
                <a:cs typeface="+mn-lt"/>
              </a:rPr>
              <a:t>Error and rate metrics such as </a:t>
            </a:r>
            <a:r>
              <a:rPr lang="en-US" dirty="0" err="1">
                <a:ea typeface="+mn-lt"/>
                <a:cs typeface="+mn-lt"/>
              </a:rPr>
              <a:t>serror_rate</a:t>
            </a:r>
            <a:r>
              <a:rPr lang="en-US" dirty="0">
                <a:ea typeface="+mn-lt"/>
                <a:cs typeface="+mn-lt"/>
              </a:rPr>
              <a:t>, </a:t>
            </a:r>
            <a:r>
              <a:rPr lang="en-US" dirty="0" err="1">
                <a:ea typeface="+mn-lt"/>
                <a:cs typeface="+mn-lt"/>
              </a:rPr>
              <a:t>rerror_rate</a:t>
            </a:r>
            <a:r>
              <a:rPr lang="en-US" dirty="0">
                <a:ea typeface="+mn-lt"/>
                <a:cs typeface="+mn-lt"/>
              </a:rPr>
              <a:t>, </a:t>
            </a:r>
            <a:r>
              <a:rPr lang="en-US" dirty="0" err="1">
                <a:ea typeface="+mn-lt"/>
                <a:cs typeface="+mn-lt"/>
              </a:rPr>
              <a:t>same_srv_rate</a:t>
            </a:r>
            <a:r>
              <a:rPr lang="en-US" dirty="0">
                <a:ea typeface="+mn-lt"/>
                <a:cs typeface="+mn-lt"/>
              </a:rPr>
              <a:t>, etc.</a:t>
            </a:r>
          </a:p>
          <a:p>
            <a:pPr marL="629920" lvl="1" indent="-305435"/>
            <a:r>
              <a:rPr lang="en-US" dirty="0">
                <a:ea typeface="+mn-lt"/>
                <a:cs typeface="+mn-lt"/>
              </a:rPr>
              <a:t>Label (target variable):</a:t>
            </a:r>
          </a:p>
          <a:p>
            <a:pPr marL="899920" lvl="2" indent="-305435"/>
            <a:r>
              <a:rPr lang="en-US" dirty="0">
                <a:ea typeface="+mn-lt"/>
                <a:cs typeface="+mn-lt"/>
              </a:rPr>
              <a:t>class — indicating whether the traffic record is "normal" or an "anomaly“</a:t>
            </a:r>
          </a:p>
          <a:p>
            <a:pPr marL="324485" lvl="1" indent="0">
              <a:buNone/>
            </a:pPr>
            <a:r>
              <a:rPr lang="en-US" dirty="0">
                <a:ea typeface="+mn-lt"/>
                <a:cs typeface="+mn-lt"/>
              </a:rPr>
              <a:t>These features were selected based on their relevance to identifying patterns of legitimate versus malicious traffic. The combination of both protocol behavior and statistical metrics allows the model to effectively capture suspicious network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4B237-9A06-DD7A-8091-3B181ACDDC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499A228-DF31-8F35-9041-E0840A97096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D350F500-ED6D-AE89-946D-ABFC6F4B1621}"/>
              </a:ext>
            </a:extLst>
          </p:cNvPr>
          <p:cNvSpPr>
            <a:spLocks noGrp="1"/>
          </p:cNvSpPr>
          <p:nvPr>
            <p:ph idx="1"/>
          </p:nvPr>
        </p:nvSpPr>
        <p:spPr>
          <a:xfrm>
            <a:off x="581192" y="1302026"/>
            <a:ext cx="11029615" cy="4528323"/>
          </a:xfrm>
        </p:spPr>
        <p:txBody>
          <a:bodyPr/>
          <a:lstStyle/>
          <a:p>
            <a:pPr marL="305435" indent="-305435"/>
            <a:r>
              <a:rPr lang="en-IN" sz="1400" b="1" dirty="0">
                <a:ea typeface="+mn-lt"/>
                <a:cs typeface="+mn-lt"/>
              </a:rPr>
              <a:t>Training Process:</a:t>
            </a:r>
            <a:endParaRPr lang="en-IN" sz="1400" dirty="0"/>
          </a:p>
          <a:p>
            <a:pPr marL="629920" lvl="1" indent="-305435"/>
            <a:r>
              <a:rPr lang="en-US" dirty="0"/>
              <a:t>The Snap Decision Tree Classifier was trained on historical network traffic data using </a:t>
            </a:r>
            <a:r>
              <a:rPr lang="en-US" b="1" dirty="0"/>
              <a:t>IBM Watsonx.ai Studio</a:t>
            </a:r>
            <a:r>
              <a:rPr lang="en-US" dirty="0"/>
              <a:t>. The training included:</a:t>
            </a:r>
          </a:p>
          <a:p>
            <a:pPr lvl="2"/>
            <a:r>
              <a:rPr lang="en-US" b="1" dirty="0"/>
              <a:t>Cross-validation</a:t>
            </a:r>
            <a:r>
              <a:rPr lang="en-US" dirty="0"/>
              <a:t> to ensure accuracy across different data splits.</a:t>
            </a:r>
          </a:p>
          <a:p>
            <a:pPr lvl="2"/>
            <a:r>
              <a:rPr lang="en-US" b="1" dirty="0"/>
              <a:t>Hyperparameter tuning</a:t>
            </a:r>
            <a:r>
              <a:rPr lang="en-US" dirty="0"/>
              <a:t> (HPO) to optimize model settings like tree depth and split criteria.</a:t>
            </a:r>
          </a:p>
          <a:p>
            <a:pPr lvl="2"/>
            <a:r>
              <a:rPr lang="en-US" b="1" dirty="0"/>
              <a:t>Feature preprocessing</a:t>
            </a:r>
            <a:r>
              <a:rPr lang="en-US" dirty="0"/>
              <a:t> like encoding categorical features and scaling numerical values.</a:t>
            </a:r>
          </a:p>
          <a:p>
            <a:pPr marL="324000" lvl="1" indent="0">
              <a:buNone/>
            </a:pPr>
            <a:r>
              <a:rPr lang="en-US" dirty="0"/>
              <a:t>The model learned to distinguish between normal and anomalous patterns based on behavioral features in the network data.</a:t>
            </a:r>
          </a:p>
          <a:p>
            <a:pPr marL="305920" indent="-305435"/>
            <a:r>
              <a:rPr lang="en-IN" sz="1400" b="1" dirty="0">
                <a:ea typeface="+mn-lt"/>
                <a:cs typeface="+mn-lt"/>
              </a:rPr>
              <a:t>Prediction Process:</a:t>
            </a:r>
            <a:endParaRPr lang="en-IN" sz="1400" dirty="0"/>
          </a:p>
          <a:p>
            <a:pPr marL="629920" lvl="1" indent="-305435"/>
            <a:r>
              <a:rPr lang="en-US" dirty="0"/>
              <a:t>After training, the model predicts whether incoming traffic is </a:t>
            </a:r>
            <a:r>
              <a:rPr lang="en-US" b="1" dirty="0"/>
              <a:t>normal</a:t>
            </a:r>
            <a:r>
              <a:rPr lang="en-US" dirty="0"/>
              <a:t> or </a:t>
            </a:r>
            <a:r>
              <a:rPr lang="en-US" b="1" dirty="0"/>
              <a:t>anomalous</a:t>
            </a:r>
            <a:r>
              <a:rPr lang="en-US" dirty="0"/>
              <a:t> using the same input features as the training set. Each prediction includes:</a:t>
            </a:r>
          </a:p>
          <a:p>
            <a:pPr marL="899920" lvl="2" indent="-305435"/>
            <a:r>
              <a:rPr lang="en-US" dirty="0"/>
              <a:t>A class label (normal or anomaly)</a:t>
            </a:r>
          </a:p>
          <a:p>
            <a:pPr marL="899920" lvl="2" indent="-305435"/>
            <a:r>
              <a:rPr lang="en-US" dirty="0"/>
              <a:t>A confidence score</a:t>
            </a:r>
          </a:p>
          <a:p>
            <a:pPr marL="899920" lvl="2" indent="-305435"/>
            <a:r>
              <a:rPr lang="en-US" dirty="0"/>
              <a:t>Real-time input support, allowing live or batch predictions</a:t>
            </a:r>
          </a:p>
          <a:p>
            <a:pPr marL="324485" lvl="1" indent="0">
              <a:buNone/>
            </a:pPr>
            <a:r>
              <a:rPr lang="en-US" dirty="0"/>
              <a:t>The model is deployable on IBM Cloud Lite, enabling it to be used for real-time intrusion detection in live environments.</a:t>
            </a:r>
            <a:endParaRPr lang="en-IN" dirty="0"/>
          </a:p>
        </p:txBody>
      </p:sp>
    </p:spTree>
    <p:extLst>
      <p:ext uri="{BB962C8B-B14F-4D97-AF65-F5344CB8AC3E}">
        <p14:creationId xmlns:p14="http://schemas.microsoft.com/office/powerpoint/2010/main" val="7041177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1316</Words>
  <Application>Microsoft Office PowerPoint</Application>
  <PresentationFormat>Widescreen</PresentationFormat>
  <Paragraphs>132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Franklin Gothic Book</vt:lpstr>
      <vt:lpstr>Franklin Gothic Demi</vt:lpstr>
      <vt:lpstr>Wingdings</vt:lpstr>
      <vt:lpstr>Wingdings 2</vt:lpstr>
      <vt:lpstr>DividendVTI</vt:lpstr>
      <vt:lpstr>Network intrusion detection</vt:lpstr>
      <vt:lpstr>OUTLINE</vt:lpstr>
      <vt:lpstr>Problem Statement</vt:lpstr>
      <vt:lpstr>Proposed Solution</vt:lpstr>
      <vt:lpstr>Proposed Solution</vt:lpstr>
      <vt:lpstr>Confusion matrix</vt:lpstr>
      <vt:lpstr>System  Approach</vt:lpstr>
      <vt:lpstr>Algorithm &amp; Deployment</vt:lpstr>
      <vt:lpstr>Algorithm &amp; Deployment</vt:lpstr>
      <vt:lpstr>Progress map</vt:lpstr>
      <vt:lpstr>Pipeline leaderboard</vt:lpstr>
      <vt:lpstr>Metric chart</vt:lpstr>
      <vt:lpstr>Result</vt:lpstr>
      <vt:lpstr>Prediction results</vt:lpstr>
      <vt:lpstr>API References</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Gaurav Rawat</cp:lastModifiedBy>
  <cp:revision>29</cp:revision>
  <dcterms:created xsi:type="dcterms:W3CDTF">2021-05-26T16:50:10Z</dcterms:created>
  <dcterms:modified xsi:type="dcterms:W3CDTF">2025-08-03T02:50:15Z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