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E0F3-AB86-43F3-9733-192C4B37990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4D2-A37A-43FA-98DE-9A8A582F7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71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E0F3-AB86-43F3-9733-192C4B37990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4D2-A37A-43FA-98DE-9A8A582F7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42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E0F3-AB86-43F3-9733-192C4B37990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4D2-A37A-43FA-98DE-9A8A582F7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276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E0F3-AB86-43F3-9733-192C4B37990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4D2-A37A-43FA-98DE-9A8A582F7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880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E0F3-AB86-43F3-9733-192C4B37990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4D2-A37A-43FA-98DE-9A8A582F7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842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E0F3-AB86-43F3-9733-192C4B37990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4D2-A37A-43FA-98DE-9A8A582F7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08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E0F3-AB86-43F3-9733-192C4B37990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4D2-A37A-43FA-98DE-9A8A582F7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95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E0F3-AB86-43F3-9733-192C4B37990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4D2-A37A-43FA-98DE-9A8A582F7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36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E0F3-AB86-43F3-9733-192C4B37990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4D2-A37A-43FA-98DE-9A8A582F7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6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E0F3-AB86-43F3-9733-192C4B37990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4D2-A37A-43FA-98DE-9A8A582F7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41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E0F3-AB86-43F3-9733-192C4B37990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4D2-A37A-43FA-98DE-9A8A582F7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85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E0F3-AB86-43F3-9733-192C4B37990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4D2-A37A-43FA-98DE-9A8A582F7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68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5E0F3-AB86-43F3-9733-192C4B37990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C94D2-A37A-43FA-98DE-9A8A582F7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28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F85E0F3-AB86-43F3-9733-192C4B37990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75C94D2-A37A-43FA-98DE-9A8A582F7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13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F85E0F3-AB86-43F3-9733-192C4B37990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75C94D2-A37A-43FA-98DE-9A8A582F75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166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C0D0-480F-4653-0B05-84363E3AB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Strategy Development for Targeting Users Likely to Create Goals and Invest on </a:t>
            </a:r>
            <a:r>
              <a:rPr lang="en-US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EduFund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0D1A9-F9C6-3EED-BC2E-89D8D6F0C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457304"/>
          </a:xfrm>
        </p:spPr>
        <p:txBody>
          <a:bodyPr>
            <a:noAutofit/>
          </a:bodyPr>
          <a:lstStyle/>
          <a:p>
            <a:pPr algn="r"/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Presenter: Anuj Pramod Satavase</a:t>
            </a:r>
          </a:p>
          <a:p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1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5383-D587-B3C9-444C-79FCBDED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52CB-9CF0-2326-2FD0-A9FB2AE70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Investment Decision and Investment Amount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ED418-D43A-E7E0-FFA2-308C528342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 median investment amounts for both decision categories.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Consistent distribution of investment amounts across decision categories.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relationship aids in portfolio diversification strategies.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Influences decision-making on investment product offerings and marketing campaigns.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33E17-972A-363F-54C3-146011907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214F9AA-4F6D-DC9F-D28E-70FDBE44C8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91" y="2751138"/>
            <a:ext cx="4664868" cy="3109912"/>
          </a:xfrm>
        </p:spPr>
      </p:pic>
    </p:spTree>
    <p:extLst>
      <p:ext uri="{BB962C8B-B14F-4D97-AF65-F5344CB8AC3E}">
        <p14:creationId xmlns:p14="http://schemas.microsoft.com/office/powerpoint/2010/main" val="305519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965497-DB0A-AC8D-EE92-D300DF2C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Strategy Development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6CBA504-B6D7-AF65-1DF4-4CA6B2596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950" y="2281561"/>
            <a:ext cx="10554574" cy="4350058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Engagement:</a:t>
            </a:r>
          </a:p>
          <a:p>
            <a:pPr lvl="1" algn="just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demographic insights for tailored marketing efforts.</a:t>
            </a:r>
          </a:p>
          <a:p>
            <a:pPr lvl="1" algn="just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personalized recommendations to encourage goal creation and investment.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Content Creation:</a:t>
            </a:r>
          </a:p>
          <a:p>
            <a:pPr lvl="1" algn="just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resources on financial planning for education.</a:t>
            </a:r>
          </a:p>
          <a:p>
            <a:pPr lvl="1" algn="just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tutorials and guides on investment options.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and Incentives:</a:t>
            </a:r>
          </a:p>
          <a:p>
            <a:pPr lvl="1" algn="just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gamification elements to incentivize goal creation and investment.</a:t>
            </a:r>
          </a:p>
          <a:p>
            <a:pPr lvl="1" algn="just"/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rewards or discounts for achieving goals or consistent investment.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Expert Guidance and Support:</a:t>
            </a:r>
          </a:p>
          <a:p>
            <a:pPr lvl="1" algn="just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access to financial experts for personalized assistance.</a:t>
            </a:r>
          </a:p>
          <a:p>
            <a:pPr lvl="1" algn="just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 webinars or live sessions for user queries.</a:t>
            </a:r>
          </a:p>
          <a:p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40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F2E8-6B57-C0E4-DAFB-BAE7A226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Strategy Development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FCA6-F2AB-66D0-B844-EA8AD075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93" y="2290438"/>
            <a:ext cx="10554574" cy="4484358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 startAt="5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Experience: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interface for intuitive goal creation and investment.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Streamline account setup and investment processes.</a:t>
            </a:r>
          </a:p>
          <a:p>
            <a:pPr algn="l">
              <a:buFont typeface="+mj-lt"/>
              <a:buAutoNum type="arabicPeriod" startAt="5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Building: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Foster community through forums and discussion groups.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Encourage peer-to-peer support and collaboration.</a:t>
            </a:r>
          </a:p>
          <a:p>
            <a:pPr algn="l">
              <a:buFont typeface="+mj-lt"/>
              <a:buAutoNum type="arabicPeriod" startAt="5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Iteration: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Regularly analyze user data to refine targeting strategies.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platform features based on insights.</a:t>
            </a:r>
          </a:p>
          <a:p>
            <a:pPr algn="l">
              <a:buFont typeface="+mj-lt"/>
              <a:buAutoNum type="arabicPeriod" startAt="5"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Education and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 users informed about education planning and investment opportunities.</a:t>
            </a:r>
          </a:p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resources on financial literacy topics.</a:t>
            </a:r>
          </a:p>
          <a:p>
            <a:pPr>
              <a:buFont typeface="+mj-lt"/>
              <a:buAutoNum type="arabicPeriod" startAt="5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938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ED02-D66B-B054-C44C-F87947F2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2A3CD-CBB5-D40C-B436-3B7A3562C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conclude that a comprehensive and targeted engagement strategy, informed by insightful data analysis, can effectively enhance user engagement and satisfaction on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EduFund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demographic insights, personalized recommendations, educational content, gamification, expert support, seamless user experience, community building, data-driven iteration, and continuous communication,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EduFund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foster a culture of financial planning and education investment among its users.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holistic approach ensures that users receive tailored support, guidance, and resources to make informed decisions about their education goals and investments, ultimately leading to a more engaging and satisfying user experience.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5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9760-D693-B989-2DCA-AE9730B69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762"/>
            <a:ext cx="10515600" cy="1074198"/>
          </a:xfrm>
        </p:spPr>
        <p:txBody>
          <a:bodyPr>
            <a:noAutofit/>
          </a:bodyPr>
          <a:lstStyle/>
          <a:p>
            <a:pPr algn="ctr"/>
            <a:r>
              <a:rPr lang="en-US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User Engagement and Participation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6888-60E7-7D32-C156-EC5532BCD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99190"/>
            <a:ext cx="11013489" cy="3615267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3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algn="just">
              <a:buFont typeface="+mj-lt"/>
              <a:buAutoNum type="arabicPeriod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purpose of the presentation, which is to outline strategies for enhancing user engagement and encouraging goal creation and investment on the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EduFund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platform.</a:t>
            </a:r>
          </a:p>
          <a:p>
            <a:pPr algn="just">
              <a:buFont typeface="+mj-lt"/>
              <a:buAutoNum type="arabicPeriod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significance of user engagement and participation for the success of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EduFund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an educational planning and investment platform.</a:t>
            </a:r>
          </a:p>
          <a:p>
            <a:pPr algn="just">
              <a:buFont typeface="+mj-lt"/>
              <a:buAutoNum type="arabicPeriod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an overview of the presentation agenda and topics to be covered, including key findings from data analysis, model predictions, and formulated strategies.</a:t>
            </a:r>
          </a:p>
          <a:p>
            <a:pPr algn="just">
              <a:buFont typeface="+mj-lt"/>
              <a:buAutoNum type="arabicPeriod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strategy development process aimed at targeting users more likely to create goals and invest on the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EduFund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platform.</a:t>
            </a:r>
          </a:p>
          <a:p>
            <a:pPr algn="just">
              <a:buFont typeface="+mj-lt"/>
              <a:buAutoNum type="arabicPeriod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ultimate goal of maximizing user engagement and satisfaction to foster a culture of financial planning and education investment among </a:t>
            </a:r>
            <a:r>
              <a:rPr lang="en-US" sz="2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EduFund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users.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08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E871-749A-A5F3-A19C-FBA5399E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GB" sz="5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73F5-AB7D-7354-568D-F19A5AD71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 and participation play a pivotal role in shaping the success of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EduFund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an educational planning and investment platform. As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EduFund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aims to empower individuals to plan and invest effectively in their education goals, fostering active engagement among users is essential for several reasons:</a:t>
            </a:r>
          </a:p>
          <a:p>
            <a:pPr lvl="1" algn="just"/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Maximizing Financial Literacy</a:t>
            </a:r>
          </a:p>
          <a:p>
            <a:pPr lvl="1" algn="just"/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Encouraging Goal Setting</a:t>
            </a:r>
          </a:p>
          <a:p>
            <a:pPr lvl="1" algn="just"/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Promoting Investment Behavior</a:t>
            </a:r>
          </a:p>
          <a:p>
            <a:pPr lvl="1" algn="just"/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a Supportive Community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7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0964-2143-AC3D-3498-BF2D8743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GB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A8D250-81B6-35C7-7ED0-3FC9663F0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Gender</a:t>
            </a: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5506F2-C658-C49E-9FD5-BD8EF24195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Balanced representation of genders.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equal counts of male and female individuals.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fairness in gender-related analyses.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Gender balance impacts the inclusivity and validity of our insights.</a:t>
            </a:r>
          </a:p>
          <a:p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AE5E7CB-E8CF-D869-3122-656651410D2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91" y="2751138"/>
            <a:ext cx="4664868" cy="3109912"/>
          </a:xfrm>
        </p:spPr>
      </p:pic>
    </p:spTree>
    <p:extLst>
      <p:ext uri="{BB962C8B-B14F-4D97-AF65-F5344CB8AC3E}">
        <p14:creationId xmlns:p14="http://schemas.microsoft.com/office/powerpoint/2010/main" val="214440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D6451DC-2644-7B52-6D10-EAB07C9B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GB" sz="4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A71666-8559-E98A-BF36-22DFD4450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Income Level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A00E827-F518-4E5E-73E2-22E1162889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Majority of individuals fall into the "Low" income category.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Followed by the "High" income category and then the "Medium" income category.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income distribution helps tailor financial products and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Influences decision-making regarding investment strategies and target demographics.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6CD0846-2FEC-6D8A-CCC5-740973871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F075E24-0A50-F907-B868-21BA2B57D96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91" y="2751138"/>
            <a:ext cx="4664868" cy="3109912"/>
          </a:xfrm>
        </p:spPr>
      </p:pic>
    </p:spTree>
    <p:extLst>
      <p:ext uri="{BB962C8B-B14F-4D97-AF65-F5344CB8AC3E}">
        <p14:creationId xmlns:p14="http://schemas.microsoft.com/office/powerpoint/2010/main" val="286527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F548-E8E7-D264-E1B8-E2036313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GB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61A04-D208-08FC-20F8-A00F4D026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Education Level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DFEA1-CAFE-C746-3D02-ABB37194DF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count in the "High School" education category.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Followed by "Undergraduate" and then "Graduate."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 level affects financial literacy and investment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in designing educational resources and outreach programs.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21200-2C18-A989-8B34-73A1108FC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CC6C906-A9E0-81F3-3ECD-488B11B7F4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91" y="2751138"/>
            <a:ext cx="4664868" cy="3109912"/>
          </a:xfrm>
        </p:spPr>
      </p:pic>
    </p:spTree>
    <p:extLst>
      <p:ext uri="{BB962C8B-B14F-4D97-AF65-F5344CB8AC3E}">
        <p14:creationId xmlns:p14="http://schemas.microsoft.com/office/powerpoint/2010/main" val="294559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18F9-B21F-B664-1AD8-4B74C1FA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GB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FF6B-262B-D1B7-6D73-AF11BF9AA7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Age</a:t>
            </a:r>
            <a:endParaRPr lang="en-GB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D0299-C66D-065D-75F1-2847594AFB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Peak frequency observed in the 30-40 year age range.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 representation of individuals in the 20-60 year age range.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age demographics aids in targeting specific age groups for financial products and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 guides marketing strategies and retirement planning services.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152D5-18D5-90FA-5BA6-D183510AB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AC62F3-8B9C-300B-D850-9AE9C327DE6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91" y="2751138"/>
            <a:ext cx="4664868" cy="3109912"/>
          </a:xfrm>
        </p:spPr>
      </p:pic>
    </p:spTree>
    <p:extLst>
      <p:ext uri="{BB962C8B-B14F-4D97-AF65-F5344CB8AC3E}">
        <p14:creationId xmlns:p14="http://schemas.microsoft.com/office/powerpoint/2010/main" val="189707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8A9D-6537-BC95-CF66-425BD370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GB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41AB3-6D16-8A94-DD1C-CF6EB36AD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Investment Amount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9E7B8-6E1C-34C2-19D6-DDE26BB3AE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investments concentrated in the lower range.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Decreasing frequency as investment amount increases.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Secondary concentration observed around 20,000 to 25,000 range.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in understanding investment preferences and risk tolerance levels.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Guides product development and investment package offerings.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6CED3-5B7D-9D7E-A1C9-BABD67824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E6E9F5-6A31-BB90-BEC7-7C502ED870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91" y="2751138"/>
            <a:ext cx="4664868" cy="3109912"/>
          </a:xfrm>
        </p:spPr>
      </p:pic>
    </p:spTree>
    <p:extLst>
      <p:ext uri="{BB962C8B-B14F-4D97-AF65-F5344CB8AC3E}">
        <p14:creationId xmlns:p14="http://schemas.microsoft.com/office/powerpoint/2010/main" val="109372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0350-9000-9A06-3DA4-7E2B9E83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GB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17FC4-D112-CB7B-820C-746DCD79B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Age and Goal Creation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5F004-8AD5-C7CF-4ED8-AA2C0997D1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Median age of goal creators is lower compared to non-goal creators.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Younger users are more likely to create goals.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influences goal-setting behavior and financial planning.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Impacts platform design for goal creation and user engagement strategies.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51D7C-4DA9-FD37-39A9-31F3E4163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CC836F-178D-A3FD-2A30-65C6945FFF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791" y="2751138"/>
            <a:ext cx="4664868" cy="3109912"/>
          </a:xfrm>
        </p:spPr>
      </p:pic>
    </p:spTree>
    <p:extLst>
      <p:ext uri="{BB962C8B-B14F-4D97-AF65-F5344CB8AC3E}">
        <p14:creationId xmlns:p14="http://schemas.microsoft.com/office/powerpoint/2010/main" val="396401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53</TotalTime>
  <Words>817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2</vt:lpstr>
      <vt:lpstr>Quotable</vt:lpstr>
      <vt:lpstr>Strategy Development for Targeting Users Likely to Create Goals and Invest on EduFund</vt:lpstr>
      <vt:lpstr>Enhancing User Engagement and Participation</vt:lpstr>
      <vt:lpstr>Context</vt:lpstr>
      <vt:lpstr>Key Findings</vt:lpstr>
      <vt:lpstr>Key findings</vt:lpstr>
      <vt:lpstr>Key findings</vt:lpstr>
      <vt:lpstr>Key findings</vt:lpstr>
      <vt:lpstr>Key findings</vt:lpstr>
      <vt:lpstr>Key findings</vt:lpstr>
      <vt:lpstr>Key findings</vt:lpstr>
      <vt:lpstr>Strategy Development</vt:lpstr>
      <vt:lpstr>Strategy Development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Development for Targeting Users Likely to Create Goals and Invest on EduFund</dc:title>
  <dc:creator>Anuj satavase</dc:creator>
  <cp:lastModifiedBy>Anuj satavase</cp:lastModifiedBy>
  <cp:revision>3</cp:revision>
  <dcterms:created xsi:type="dcterms:W3CDTF">2024-02-01T22:02:25Z</dcterms:created>
  <dcterms:modified xsi:type="dcterms:W3CDTF">2024-02-01T22:56:15Z</dcterms:modified>
</cp:coreProperties>
</file>