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65" r:id="rId8"/>
    <p:sldId id="258" r:id="rId9"/>
    <p:sldId id="285" r:id="rId10"/>
    <p:sldId id="286" r:id="rId11"/>
    <p:sldId id="291" r:id="rId12"/>
    <p:sldId id="263" r:id="rId13"/>
    <p:sldId id="292" r:id="rId14"/>
    <p:sldId id="293" r:id="rId15"/>
    <p:sldId id="264" r:id="rId16"/>
    <p:sldId id="289" r:id="rId17"/>
    <p:sldId id="27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0F4"/>
    <a:srgbClr val="8D9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3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2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B0A250-5CC0-1746-B209-08E8B0DAE6AF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3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0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449D177-FC3C-4833-2203-0BDC61F1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rcRect t="14713" r="-1" b="1015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28902-B4E5-A987-C2F8-A2FB0B6CF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821" y="992221"/>
            <a:ext cx="5929455" cy="3881437"/>
          </a:xfrm>
        </p:spPr>
        <p:txBody>
          <a:bodyPr anchor="ctr">
            <a:normAutofit/>
          </a:bodyPr>
          <a:lstStyle/>
          <a:p>
            <a:r>
              <a:rPr lang="en-IN" sz="5000" b="1" dirty="0"/>
              <a:t>Customer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9DD92-55DA-26E3-CDF6-841EA97D5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IN" sz="2400" b="1" dirty="0">
                <a:latin typeface="+mj-lt"/>
                <a:ea typeface="+mj-ea"/>
                <a:cs typeface="+mj-cs"/>
              </a:rPr>
              <a:t>E- Commerce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5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E43-1D09-6B4A-5B6B-1377EE5C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4360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Software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F797-94F0-FE5F-E800-17497636970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 - Excel</a:t>
            </a:r>
          </a:p>
          <a:p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Notebook (Python)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Microsoft Power BI</a:t>
            </a:r>
          </a:p>
          <a:p>
            <a:pPr marL="0" indent="0">
              <a:buNone/>
            </a:pPr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09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E43-1D09-6B4A-5B6B-1377EE5C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4360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US" sz="5400" cap="none" dirty="0"/>
              <a:t>Power BI Functionalities</a:t>
            </a:r>
            <a:endParaRPr lang="en-IN" sz="5000" cap="none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F797-94F0-FE5F-E800-17497636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 sz="2400" dirty="0"/>
              <a:t>Connect power BI to Excel file for importing data</a:t>
            </a:r>
          </a:p>
          <a:p>
            <a:r>
              <a:rPr lang="en-IN" sz="2400" dirty="0"/>
              <a:t>Data cleaning in Power Query Editor</a:t>
            </a:r>
          </a:p>
          <a:p>
            <a:r>
              <a:rPr lang="en-IN" sz="2400" dirty="0"/>
              <a:t>Data Modelling</a:t>
            </a:r>
          </a:p>
          <a:p>
            <a:r>
              <a:rPr lang="en-IN" sz="2400" dirty="0"/>
              <a:t>Different Dax Functions like Sum ,Count, Distinct count</a:t>
            </a:r>
          </a:p>
          <a:p>
            <a:r>
              <a:rPr lang="en-IN" sz="2400" dirty="0"/>
              <a:t>Creating different visualizations like Cards, Tree map, Pie chart, Donut Chart Stacked column chart</a:t>
            </a:r>
          </a:p>
          <a:p>
            <a:r>
              <a:rPr lang="en-IN" sz="2400" dirty="0"/>
              <a:t>Created Dashboard </a:t>
            </a:r>
          </a:p>
          <a:p>
            <a:endParaRPr lang="en-IN" sz="2400" dirty="0"/>
          </a:p>
          <a:p>
            <a:endParaRPr lang="en-US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81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7F58-7F2F-2BB1-831A-A8E8F62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6" y="317657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Dashboard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5" y="1912400"/>
            <a:ext cx="9603275" cy="4109710"/>
          </a:xfrm>
        </p:spPr>
      </p:pic>
    </p:spTree>
    <p:extLst>
      <p:ext uri="{BB962C8B-B14F-4D97-AF65-F5344CB8AC3E}">
        <p14:creationId xmlns:p14="http://schemas.microsoft.com/office/powerpoint/2010/main" val="187620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E43-1D09-6B4A-5B6B-1377EE5C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4360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F797-94F0-FE5F-E800-17497636970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the preferred order Category, Laptops &amp; accessories are having Highest sales and Others </a:t>
            </a:r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 having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 sales.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and profit increased year over year, except 2020. 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by  Debit Card payment mode was higher, when compared to other payment mode.</a:t>
            </a:r>
          </a:p>
          <a:p>
            <a:endParaRPr 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304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E43-1D09-6B4A-5B6B-1377EE5C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4360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F797-94F0-FE5F-E800-17497636970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 rate high in city tier 1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Overall Churn rate 17.63%, which leads to 82.73% Retention Rate.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of customers giving 3 Star Rating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profit percentage is 18.79%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14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3463-C375-207B-69AF-02ACE15C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593869"/>
            <a:ext cx="9605635" cy="105930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502CD-9F9C-DCFC-3624-8AC0DD306074}"/>
              </a:ext>
            </a:extLst>
          </p:cNvPr>
          <p:cNvSpPr txBox="1">
            <a:spLocks/>
          </p:cNvSpPr>
          <p:nvPr/>
        </p:nvSpPr>
        <p:spPr>
          <a:xfrm>
            <a:off x="1449217" y="2053439"/>
            <a:ext cx="9603275" cy="345061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more coupon cards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Giving cashback/discounts to customers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Delivered quality products within delivery time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Take care of complaints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8147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3463-C375-207B-69AF-02ACE15C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593869"/>
            <a:ext cx="9605635" cy="105930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US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UTURE SCOPE</a:t>
            </a:r>
            <a:endParaRPr lang="en-IN" sz="5000" cap="none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3AB956-2E53-5D11-C367-481332A1F923}"/>
              </a:ext>
            </a:extLst>
          </p:cNvPr>
          <p:cNvSpPr txBox="1">
            <a:spLocks/>
          </p:cNvSpPr>
          <p:nvPr/>
        </p:nvSpPr>
        <p:spPr>
          <a:xfrm>
            <a:off x="1451577" y="2072293"/>
            <a:ext cx="9603275" cy="345061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 Customer Retention percentage and Improve sales, so that business growth will increase.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464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7F58-7F2F-2BB1-831A-A8E8F62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7567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DB4CEA-6236-4CF6-2FE0-6082CD486CB4}"/>
              </a:ext>
            </a:extLst>
          </p:cNvPr>
          <p:cNvSpPr txBox="1">
            <a:spLocks/>
          </p:cNvSpPr>
          <p:nvPr/>
        </p:nvSpPr>
        <p:spPr>
          <a:xfrm>
            <a:off x="1451578" y="2102145"/>
            <a:ext cx="9603275" cy="345061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E-commerce data analysis has provided valuable insights to optimize business operations, Customer Retention. </a:t>
            </a:r>
          </a:p>
          <a:p>
            <a:r>
              <a:rPr lang="en-GB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Leveraging these findings can lead to increased sales, improved customer satisfaction, and a competitive edge in the dynamic e-commerce market. </a:t>
            </a:r>
          </a:p>
          <a:p>
            <a:r>
              <a:rPr lang="en-GB" sz="2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Continuous monitoring and data-driven decision-making will be essential to sustain and enhance the success of the e-commerce business.</a:t>
            </a:r>
          </a:p>
        </p:txBody>
      </p:sp>
    </p:spTree>
    <p:extLst>
      <p:ext uri="{BB962C8B-B14F-4D97-AF65-F5344CB8AC3E}">
        <p14:creationId xmlns:p14="http://schemas.microsoft.com/office/powerpoint/2010/main" val="64230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449D177-FC3C-4833-2203-0BDC61F1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rcRect t="14713" r="-1" b="1015"/>
          <a:stretch/>
        </p:blipFill>
        <p:spPr>
          <a:xfrm>
            <a:off x="-282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28902-B4E5-A987-C2F8-A2FB0B6CF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821" y="992221"/>
            <a:ext cx="5929455" cy="3881437"/>
          </a:xfrm>
        </p:spPr>
        <p:txBody>
          <a:bodyPr anchor="ctr">
            <a:normAutofit/>
          </a:bodyPr>
          <a:lstStyle/>
          <a:p>
            <a:br>
              <a:rPr lang="en-IN" sz="5000" b="1" dirty="0"/>
            </a:br>
            <a:r>
              <a:rPr lang="en-IN" sz="5000" b="1" dirty="0"/>
              <a:t>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419C450-E93F-2453-BAC4-C3357BED9C51}"/>
              </a:ext>
            </a:extLst>
          </p:cNvPr>
          <p:cNvSpPr txBox="1">
            <a:spLocks/>
          </p:cNvSpPr>
          <p:nvPr/>
        </p:nvSpPr>
        <p:spPr>
          <a:xfrm>
            <a:off x="1453304" y="1003216"/>
            <a:ext cx="5929455" cy="3881437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5000" b="1" dirty="0"/>
              <a:t>   Thank </a:t>
            </a:r>
            <a:br>
              <a:rPr lang="en-IN" sz="5000" b="1" dirty="0"/>
            </a:br>
            <a:endParaRPr lang="en-IN" sz="5000" b="1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A7514B17-C59C-30C3-63A5-540F5B3A8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6061" y="4355372"/>
            <a:ext cx="2799103" cy="2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551-0A5D-E781-2486-648D8838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644633"/>
            <a:ext cx="9605635" cy="105930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9DBD8-2F0C-F60D-B988-4260E338F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A7C6A-5904-788D-4FFF-C557642540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97BB-5269-7070-6F4D-7D93580D2C1D}"/>
              </a:ext>
            </a:extLst>
          </p:cNvPr>
          <p:cNvSpPr txBox="1">
            <a:spLocks/>
          </p:cNvSpPr>
          <p:nvPr/>
        </p:nvSpPr>
        <p:spPr>
          <a:xfrm>
            <a:off x="1447331" y="2035329"/>
            <a:ext cx="9603275" cy="342353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Aim</a:t>
            </a:r>
          </a:p>
          <a:p>
            <a:r>
              <a:rPr lang="en-IN" sz="2400" dirty="0"/>
              <a:t>Problem Statement</a:t>
            </a:r>
          </a:p>
          <a:p>
            <a:r>
              <a:rPr lang="en-IN" sz="2400" dirty="0"/>
              <a:t>Data Collection </a:t>
            </a:r>
          </a:p>
          <a:p>
            <a:r>
              <a:rPr lang="en-IN" sz="2400" dirty="0"/>
              <a:t>Data Cleaning</a:t>
            </a:r>
          </a:p>
          <a:p>
            <a:r>
              <a:rPr lang="en-IN" sz="2400" dirty="0"/>
              <a:t>Exploratory Data Analysis</a:t>
            </a:r>
          </a:p>
          <a:p>
            <a:r>
              <a:rPr lang="en-IN" sz="2400" dirty="0"/>
              <a:t>Software Used</a:t>
            </a:r>
          </a:p>
          <a:p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993721-59B5-796E-B456-CFF2CAA8D439}"/>
              </a:ext>
            </a:extLst>
          </p:cNvPr>
          <p:cNvSpPr txBox="1">
            <a:spLocks/>
          </p:cNvSpPr>
          <p:nvPr/>
        </p:nvSpPr>
        <p:spPr>
          <a:xfrm>
            <a:off x="6099519" y="2059780"/>
            <a:ext cx="4951087" cy="339908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Power BI Functionalities</a:t>
            </a:r>
          </a:p>
          <a:p>
            <a:r>
              <a:rPr lang="en-IN" sz="2400" dirty="0"/>
              <a:t>Dashboard</a:t>
            </a:r>
          </a:p>
          <a:p>
            <a:r>
              <a:rPr lang="en-IN" sz="2400" dirty="0"/>
              <a:t>Insights</a:t>
            </a:r>
          </a:p>
          <a:p>
            <a:r>
              <a:rPr lang="en-IN" sz="2400" dirty="0"/>
              <a:t>Recommendations</a:t>
            </a:r>
          </a:p>
          <a:p>
            <a:r>
              <a:rPr lang="en-IN" sz="2400" dirty="0"/>
              <a:t>Future Scope</a:t>
            </a:r>
          </a:p>
          <a:p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7239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551-0A5D-E781-2486-648D8838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34837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C625-D990-9AE1-3216-4A740AE0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15CA6-9592-A567-E1BA-76F2F319F3E0}"/>
              </a:ext>
            </a:extLst>
          </p:cNvPr>
          <p:cNvSpPr txBox="1">
            <a:spLocks/>
          </p:cNvSpPr>
          <p:nvPr/>
        </p:nvSpPr>
        <p:spPr>
          <a:xfrm>
            <a:off x="1451577" y="2025159"/>
            <a:ext cx="9603275" cy="3727939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find the Customer Retention Rate in an E-Commerce platform.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perform EDA on the dataset.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Gathering valuable insights from them.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42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551-0A5D-E781-2486-648D8838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15983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tatement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4654AD-E363-DD13-C971-512F408E473B}"/>
              </a:ext>
            </a:extLst>
          </p:cNvPr>
          <p:cNvSpPr txBox="1">
            <a:spLocks/>
          </p:cNvSpPr>
          <p:nvPr/>
        </p:nvSpPr>
        <p:spPr>
          <a:xfrm>
            <a:off x="1480007" y="2015733"/>
            <a:ext cx="9574846" cy="345061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KPI's REQUIREMENT</a:t>
            </a:r>
          </a:p>
          <a:p>
            <a:r>
              <a:rPr lang="en-US" sz="2200" dirty="0"/>
              <a:t>We need to analyze key Indicators for our product sales data to gain insights into business performance. </a:t>
            </a:r>
          </a:p>
          <a:p>
            <a:r>
              <a:rPr lang="en-US" sz="2200" dirty="0"/>
              <a:t>So we need to calculate the following matrices:</a:t>
            </a:r>
          </a:p>
          <a:p>
            <a:r>
              <a:rPr lang="en-US" sz="2200" dirty="0"/>
              <a:t>Total Sales : Sum of total original price of products</a:t>
            </a:r>
          </a:p>
          <a:p>
            <a:r>
              <a:rPr lang="en-US" sz="2200" dirty="0"/>
              <a:t>Total Revenue : Sum of profit prices of all orders</a:t>
            </a: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758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00152-8A0C-FB92-6665-1C2A7F51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44263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tatement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E7E0C3-147A-14C0-586B-04BF6CD6E2FB}"/>
              </a:ext>
            </a:extLst>
          </p:cNvPr>
          <p:cNvSpPr txBox="1">
            <a:spLocks/>
          </p:cNvSpPr>
          <p:nvPr/>
        </p:nvSpPr>
        <p:spPr>
          <a:xfrm>
            <a:off x="1451578" y="2015732"/>
            <a:ext cx="9603275" cy="39232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Total Order value </a:t>
            </a:r>
            <a:r>
              <a:rPr lang="en-US" sz="2200" i="0" dirty="0">
                <a:effectLst/>
                <a:latin typeface="Söhne"/>
              </a:rPr>
              <a:t>: Count of total orders delivered to customers of all products</a:t>
            </a:r>
          </a:p>
          <a:p>
            <a:pPr marL="0" indent="0">
              <a:buNone/>
            </a:pPr>
            <a:r>
              <a:rPr lang="en-US" sz="2200" b="1" dirty="0">
                <a:latin typeface="Söhne"/>
              </a:rPr>
              <a:t>C</a:t>
            </a:r>
            <a:r>
              <a:rPr lang="en-US" sz="2200" b="1" i="0" dirty="0">
                <a:effectLst/>
                <a:latin typeface="Söhne"/>
              </a:rPr>
              <a:t>ategory wise sales </a:t>
            </a:r>
            <a:r>
              <a:rPr lang="en-US" sz="2200" i="0" dirty="0">
                <a:effectLst/>
                <a:latin typeface="Söhne"/>
              </a:rPr>
              <a:t>:  </a:t>
            </a:r>
            <a:r>
              <a:rPr lang="en-US" sz="2200" dirty="0">
                <a:latin typeface="Söhne"/>
              </a:rPr>
              <a:t>C</a:t>
            </a:r>
            <a:r>
              <a:rPr lang="en-US" sz="2200" i="0" dirty="0">
                <a:effectLst/>
                <a:latin typeface="Söhne"/>
              </a:rPr>
              <a:t>alculate category wise sales </a:t>
            </a:r>
          </a:p>
          <a:p>
            <a:pPr marL="0" indent="0">
              <a:buNone/>
            </a:pPr>
            <a:endParaRPr lang="en-US" sz="220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200" b="1" i="0" dirty="0">
                <a:effectLst/>
                <a:latin typeface="Söhne"/>
              </a:rPr>
              <a:t>Charts Requirements :</a:t>
            </a:r>
            <a:endParaRPr lang="en-US" sz="2200" b="1" i="0" dirty="0">
              <a:effectLst/>
              <a:highlight>
                <a:srgbClr val="FFFF00"/>
              </a:highlight>
              <a:latin typeface="Söhne"/>
            </a:endParaRPr>
          </a:p>
          <a:p>
            <a:pPr marL="0" indent="0">
              <a:buNone/>
            </a:pPr>
            <a:r>
              <a:rPr lang="en-US" sz="220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Churn by city tier: </a:t>
            </a:r>
          </a:p>
          <a:p>
            <a:pPr marL="0" indent="0">
              <a:buNone/>
            </a:pPr>
            <a:r>
              <a:rPr lang="en-US" sz="2200" i="0" dirty="0">
                <a:effectLst/>
                <a:latin typeface="Söhne"/>
              </a:rPr>
              <a:t>Create clustered bar chart with X axis and Y axis ,it will help to identify which city tier has less churn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22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F46DAC-F4A6-92AA-C8C4-3B0843FC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4264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tatement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6D631E-5A7C-259E-C0C1-521B1DADB9E4}"/>
              </a:ext>
            </a:extLst>
          </p:cNvPr>
          <p:cNvSpPr txBox="1">
            <a:spLocks/>
          </p:cNvSpPr>
          <p:nvPr/>
        </p:nvSpPr>
        <p:spPr>
          <a:xfrm>
            <a:off x="1451578" y="2039247"/>
            <a:ext cx="9603275" cy="3727939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Satisfaction rate by sales :</a:t>
            </a:r>
          </a:p>
          <a:p>
            <a:r>
              <a:rPr lang="en-US" sz="2400" dirty="0"/>
              <a:t>Create Tree map that illustrate satisfaction rate according to category with respect to sales.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Complaints by category:</a:t>
            </a:r>
          </a:p>
          <a:p>
            <a:r>
              <a:rPr lang="en-US" sz="2400" dirty="0"/>
              <a:t>Create  Stacked column Chart with help of X axis and Y axis, analyze complaints status of product.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Payment Mode:</a:t>
            </a:r>
          </a:p>
          <a:p>
            <a:r>
              <a:rPr lang="en-US" sz="2400" dirty="0"/>
              <a:t>Create pie chart that shows us percentage of which mode getting high sales, some payment modes getting cash backs </a:t>
            </a:r>
          </a:p>
          <a:p>
            <a:r>
              <a:rPr lang="en-US" sz="2400" dirty="0"/>
              <a:t>For example, credit card holders getting high cash back compare to other payment modes.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135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551-0A5D-E781-2486-648D8838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10" y="580012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C625-D990-9AE1-3216-4A740AE0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509" y="2034451"/>
            <a:ext cx="9603275" cy="3727939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 the data set from Kaggle website</a:t>
            </a:r>
          </a:p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 commerce dataset</a:t>
            </a:r>
          </a:p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 column : Churn </a:t>
            </a:r>
          </a:p>
          <a:p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Churn = 0 then existing customers retain over a period of time.</a:t>
            </a:r>
          </a:p>
          <a:p>
            <a:r>
              <a:rPr lang="en-GB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Churn = 1 customers discontinue using a product or service.</a:t>
            </a:r>
          </a:p>
          <a:p>
            <a:endParaRPr lang="en-GB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16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E43-1D09-6B4A-5B6B-1377EE5C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4360"/>
            <a:ext cx="9603275" cy="104923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F797-94F0-FE5F-E800-17497636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2353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Python </a:t>
            </a:r>
            <a:r>
              <a:rPr lang="en-IN" sz="24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Notebook </a:t>
            </a:r>
          </a:p>
          <a:p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 list of Libraries related to data cleaning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Dropping Duplicates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Finding Nulls and fixing with their Mode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Finally save the file with .xlsx extension</a:t>
            </a:r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2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3463-C375-207B-69AF-02ACE15C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593869"/>
            <a:ext cx="9605635" cy="1059305"/>
          </a:xfr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p3d extrusionH="57150">
              <a:bevelT w="69850" h="38100" prst="cross"/>
            </a:sp3d>
          </a:bodyPr>
          <a:lstStyle/>
          <a:p>
            <a:pPr algn="ctr"/>
            <a:r>
              <a:rPr lang="en-IN" sz="5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  <a:endParaRPr lang="en-IN" sz="5000" cap="none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48D5D3-0E8E-EBEB-A1DC-925C436302E4}"/>
              </a:ext>
            </a:extLst>
          </p:cNvPr>
          <p:cNvSpPr txBox="1">
            <a:spLocks/>
          </p:cNvSpPr>
          <p:nvPr/>
        </p:nvSpPr>
        <p:spPr>
          <a:xfrm>
            <a:off x="599781" y="2047177"/>
            <a:ext cx="5423947" cy="3727939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Using Pearson Method, we found that the Numerical field which affect the Target variable were: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Number of device Registered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Satisfaction score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Complain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Cashback Amount</a:t>
            </a:r>
          </a:p>
          <a:p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B3DF0D-80A3-81B8-A33E-52A1E0C4C075}"/>
              </a:ext>
            </a:extLst>
          </p:cNvPr>
          <p:cNvSpPr txBox="1">
            <a:spLocks/>
          </p:cNvSpPr>
          <p:nvPr/>
        </p:nvSpPr>
        <p:spPr>
          <a:xfrm>
            <a:off x="6252034" y="2047178"/>
            <a:ext cx="5423948" cy="3727939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Using ANOVA Method, we found that the Categorical field which affect the Target variable were: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Preferred login device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Preferred payment mode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Preferred order category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Inter"/>
              </a:rPr>
              <a:t>Marital Status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886759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950</TotalTime>
  <Words>623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Inter</vt:lpstr>
      <vt:lpstr>Söhne</vt:lpstr>
      <vt:lpstr>Gallery</vt:lpstr>
      <vt:lpstr>Customer Retention </vt:lpstr>
      <vt:lpstr>INDEX</vt:lpstr>
      <vt:lpstr>AIM </vt:lpstr>
      <vt:lpstr>Problem Statement </vt:lpstr>
      <vt:lpstr>Problem Statement </vt:lpstr>
      <vt:lpstr>Problem Statement </vt:lpstr>
      <vt:lpstr>Data Collection </vt:lpstr>
      <vt:lpstr>Data cleaning </vt:lpstr>
      <vt:lpstr>Exploratory Data Analysis</vt:lpstr>
      <vt:lpstr>Software Used </vt:lpstr>
      <vt:lpstr>Power BI Functionalities</vt:lpstr>
      <vt:lpstr>Dashboard </vt:lpstr>
      <vt:lpstr>Insights</vt:lpstr>
      <vt:lpstr>Insights</vt:lpstr>
      <vt:lpstr>Recommendations</vt:lpstr>
      <vt:lpstr>FUTURE SCOPE</vt:lpstr>
      <vt:lpstr>CONCLUSION</vt:lpstr>
      <vt:lpstr>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Mayank Prajapati</dc:creator>
  <cp:lastModifiedBy>Mayank Prajapati</cp:lastModifiedBy>
  <cp:revision>40</cp:revision>
  <dcterms:created xsi:type="dcterms:W3CDTF">2023-07-24T16:03:03Z</dcterms:created>
  <dcterms:modified xsi:type="dcterms:W3CDTF">2023-07-26T11:35:05Z</dcterms:modified>
</cp:coreProperties>
</file>