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Kalam"/>
      <p:regular r:id="rId22"/>
      <p:bold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Kalam-regular.fntdata"/><Relationship Id="rId21" Type="http://schemas.openxmlformats.org/officeDocument/2006/relationships/slide" Target="slides/slide17.xml"/><Relationship Id="rId24" Type="http://schemas.openxmlformats.org/officeDocument/2006/relationships/font" Target="fonts/Merriweather-regular.fntdata"/><Relationship Id="rId23" Type="http://schemas.openxmlformats.org/officeDocument/2006/relationships/font" Target="fonts/Kala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5cd3787d7_1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5cd3787d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5cd3787d7_1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5cd3787d7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cd3787d7_1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cd3787d7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000">
                <a:solidFill>
                  <a:schemeClr val="dk1"/>
                </a:solidFill>
                <a:latin typeface="Merriweather"/>
                <a:ea typeface="Merriweather"/>
                <a:cs typeface="Merriweather"/>
                <a:sym typeface="Merriweather"/>
              </a:rPr>
              <a:t>Although we did not find a </a:t>
            </a:r>
            <a:r>
              <a:rPr b="1" lang="en" sz="1000">
                <a:solidFill>
                  <a:schemeClr val="accent1"/>
                </a:solidFill>
                <a:latin typeface="Merriweather"/>
                <a:ea typeface="Merriweather"/>
                <a:cs typeface="Merriweather"/>
                <a:sym typeface="Merriweather"/>
              </a:rPr>
              <a:t>direct</a:t>
            </a:r>
            <a:r>
              <a:rPr lang="en" sz="1000">
                <a:solidFill>
                  <a:schemeClr val="dk1"/>
                </a:solidFill>
                <a:latin typeface="Merriweather"/>
                <a:ea typeface="Merriweather"/>
                <a:cs typeface="Merriweather"/>
                <a:sym typeface="Merriweather"/>
              </a:rPr>
              <a:t> correlation that the poorest countries were affected the most and the richest countries were affected the least in regards to global climate change over the last 40 years, we concluded poor countries were still most affected (just not the top 5 as we originally predicted).</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5cc7d115f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5cc7d115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to examine the data a lot more closely to see the insights that were possible, and supplemented that with other information and data from relevant sources such as the World Bank information on GDP. </a:t>
            </a:r>
            <a:endParaRPr/>
          </a:p>
          <a:p>
            <a:pPr indent="0" lvl="0" marL="0" rtl="0" algn="l">
              <a:spcBef>
                <a:spcPts val="0"/>
              </a:spcBef>
              <a:spcAft>
                <a:spcPts val="0"/>
              </a:spcAft>
              <a:buNone/>
            </a:pPr>
            <a:r>
              <a:rPr lang="en"/>
              <a:t>Due to the </a:t>
            </a:r>
            <a:r>
              <a:rPr lang="en"/>
              <a:t>varying</a:t>
            </a:r>
            <a:r>
              <a:rPr lang="en"/>
              <a:t> degrees of availability of team members, it proved difficult in the beginning to coordinate in-person meeting. We ended up using a mixture of in-person and online collaborative meetings using scheduling tools such as WhenToMeet and Google Hangouts.</a:t>
            </a:r>
            <a:endParaRPr/>
          </a:p>
          <a:p>
            <a:pPr indent="0" lvl="0" marL="0" rtl="0" algn="l">
              <a:spcBef>
                <a:spcPts val="0"/>
              </a:spcBef>
              <a:spcAft>
                <a:spcPts val="0"/>
              </a:spcAft>
              <a:buNone/>
            </a:pPr>
            <a:r>
              <a:rPr lang="en"/>
              <a:t>We picked a topic that is controversial and that a lot of people do not have the same views on. In order to support the inferences we were making from our dataset, we had to resort to doing literature review using credible sources like NASA and the World Bank Group to get accurate information. We found that research was a key component to our project.</a:t>
            </a:r>
            <a:endParaRPr/>
          </a:p>
          <a:p>
            <a:pPr indent="0" lvl="0" marL="0" rtl="0" algn="l">
              <a:spcBef>
                <a:spcPts val="0"/>
              </a:spcBef>
              <a:spcAft>
                <a:spcPts val="0"/>
              </a:spcAft>
              <a:buNone/>
            </a:pPr>
            <a:r>
              <a:rPr lang="en"/>
              <a:t>Our team has members who have a variety of skill sets. It was key to identify our strengths from the get go so that we are leveraging each one’s capabilities.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5cd3787d7_1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5cd3787d7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5d85e364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5d85e3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5cc7d115f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5cc7d11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5cc7d115f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cc7d115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021001f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02100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bdb633542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bdb63354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9237d319f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9237d319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4308200" y="1991825"/>
            <a:ext cx="4226100" cy="1159800"/>
          </a:xfrm>
          <a:prstGeom prst="rect">
            <a:avLst/>
          </a:prstGeom>
        </p:spPr>
        <p:txBody>
          <a:bodyPr anchorCtr="0" anchor="ctr" bIns="0" lIns="0" spcFirstLastPara="1" rIns="0" wrap="square" tIns="0">
            <a:noAutofit/>
          </a:bodyPr>
          <a:lstStyle>
            <a:lvl1pPr lvl="0" rtl="0">
              <a:spcBef>
                <a:spcPts val="0"/>
              </a:spcBef>
              <a:spcAft>
                <a:spcPts val="0"/>
              </a:spcAft>
              <a:buClr>
                <a:schemeClr val="accent3"/>
              </a:buClr>
              <a:buSzPts val="5600"/>
              <a:buNone/>
              <a:defRPr sz="5600">
                <a:solidFill>
                  <a:schemeClr val="accent3"/>
                </a:solidFill>
              </a:defRPr>
            </a:lvl1pPr>
            <a:lvl2pPr lvl="1" rtl="0">
              <a:spcBef>
                <a:spcPts val="0"/>
              </a:spcBef>
              <a:spcAft>
                <a:spcPts val="0"/>
              </a:spcAft>
              <a:buClr>
                <a:schemeClr val="accent3"/>
              </a:buClr>
              <a:buSzPts val="5600"/>
              <a:buNone/>
              <a:defRPr sz="5600">
                <a:solidFill>
                  <a:schemeClr val="accent3"/>
                </a:solidFill>
              </a:defRPr>
            </a:lvl2pPr>
            <a:lvl3pPr lvl="2" rtl="0">
              <a:spcBef>
                <a:spcPts val="0"/>
              </a:spcBef>
              <a:spcAft>
                <a:spcPts val="0"/>
              </a:spcAft>
              <a:buClr>
                <a:schemeClr val="accent3"/>
              </a:buClr>
              <a:buSzPts val="5600"/>
              <a:buNone/>
              <a:defRPr sz="5600">
                <a:solidFill>
                  <a:schemeClr val="accent3"/>
                </a:solidFill>
              </a:defRPr>
            </a:lvl3pPr>
            <a:lvl4pPr lvl="3" rtl="0">
              <a:spcBef>
                <a:spcPts val="0"/>
              </a:spcBef>
              <a:spcAft>
                <a:spcPts val="0"/>
              </a:spcAft>
              <a:buClr>
                <a:schemeClr val="accent3"/>
              </a:buClr>
              <a:buSzPts val="5600"/>
              <a:buNone/>
              <a:defRPr sz="5600">
                <a:solidFill>
                  <a:schemeClr val="accent3"/>
                </a:solidFill>
              </a:defRPr>
            </a:lvl4pPr>
            <a:lvl5pPr lvl="4" rtl="0">
              <a:spcBef>
                <a:spcPts val="0"/>
              </a:spcBef>
              <a:spcAft>
                <a:spcPts val="0"/>
              </a:spcAft>
              <a:buClr>
                <a:schemeClr val="accent3"/>
              </a:buClr>
              <a:buSzPts val="5600"/>
              <a:buNone/>
              <a:defRPr sz="5600">
                <a:solidFill>
                  <a:schemeClr val="accent3"/>
                </a:solidFill>
              </a:defRPr>
            </a:lvl5pPr>
            <a:lvl6pPr lvl="5" rtl="0">
              <a:spcBef>
                <a:spcPts val="0"/>
              </a:spcBef>
              <a:spcAft>
                <a:spcPts val="0"/>
              </a:spcAft>
              <a:buClr>
                <a:schemeClr val="accent3"/>
              </a:buClr>
              <a:buSzPts val="5600"/>
              <a:buNone/>
              <a:defRPr sz="5600">
                <a:solidFill>
                  <a:schemeClr val="accent3"/>
                </a:solidFill>
              </a:defRPr>
            </a:lvl6pPr>
            <a:lvl7pPr lvl="6" rtl="0">
              <a:spcBef>
                <a:spcPts val="0"/>
              </a:spcBef>
              <a:spcAft>
                <a:spcPts val="0"/>
              </a:spcAft>
              <a:buClr>
                <a:schemeClr val="accent3"/>
              </a:buClr>
              <a:buSzPts val="5600"/>
              <a:buNone/>
              <a:defRPr sz="5600">
                <a:solidFill>
                  <a:schemeClr val="accent3"/>
                </a:solidFill>
              </a:defRPr>
            </a:lvl7pPr>
            <a:lvl8pPr lvl="7" rtl="0">
              <a:spcBef>
                <a:spcPts val="0"/>
              </a:spcBef>
              <a:spcAft>
                <a:spcPts val="0"/>
              </a:spcAft>
              <a:buClr>
                <a:schemeClr val="accent3"/>
              </a:buClr>
              <a:buSzPts val="5600"/>
              <a:buNone/>
              <a:defRPr sz="5600">
                <a:solidFill>
                  <a:schemeClr val="accent3"/>
                </a:solidFill>
              </a:defRPr>
            </a:lvl8pPr>
            <a:lvl9pPr lvl="8" rtl="0">
              <a:spcBef>
                <a:spcPts val="0"/>
              </a:spcBef>
              <a:spcAft>
                <a:spcPts val="0"/>
              </a:spcAft>
              <a:buClr>
                <a:schemeClr val="accent3"/>
              </a:buClr>
              <a:buSzPts val="5600"/>
              <a:buNone/>
              <a:defRPr sz="5600">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tercolor texture">
  <p:cSld name="BLANK_1">
    <p:bg>
      <p:bgPr>
        <a:solidFill>
          <a:schemeClr val="lt1"/>
        </a:solidFill>
      </p:bgPr>
    </p:bg>
    <p:spTree>
      <p:nvGrpSpPr>
        <p:cNvPr id="42" name="Shape 42"/>
        <p:cNvGrpSpPr/>
        <p:nvPr/>
      </p:nvGrpSpPr>
      <p:grpSpPr>
        <a:xfrm>
          <a:off x="0" y="0"/>
          <a:ext cx="0" cy="0"/>
          <a:chOff x="0" y="0"/>
          <a:chExt cx="0" cy="0"/>
        </a:xfrm>
      </p:grpSpPr>
      <p:pic>
        <p:nvPicPr>
          <p:cNvPr id="43" name="Google Shape;43;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 name="Google Shape;44;p11"/>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4308200" y="1735750"/>
            <a:ext cx="4150200" cy="1159800"/>
          </a:xfrm>
          <a:prstGeom prst="rect">
            <a:avLst/>
          </a:prstGeom>
        </p:spPr>
        <p:txBody>
          <a:bodyPr anchorCtr="0" anchor="b" bIns="0" lIns="0" spcFirstLastPara="1" rIns="0" wrap="square" tIns="0">
            <a:noAutofit/>
          </a:bodyPr>
          <a:lstStyle>
            <a:lvl1pPr lvl="0" rtl="0">
              <a:spcBef>
                <a:spcPts val="0"/>
              </a:spcBef>
              <a:spcAft>
                <a:spcPts val="0"/>
              </a:spcAft>
              <a:buClr>
                <a:schemeClr val="accent3"/>
              </a:buClr>
              <a:buSzPts val="4000"/>
              <a:buNone/>
              <a:defRPr sz="4000">
                <a:solidFill>
                  <a:schemeClr val="accent3"/>
                </a:solidFill>
              </a:defRPr>
            </a:lvl1pPr>
            <a:lvl2pPr lvl="1" rtl="0">
              <a:spcBef>
                <a:spcPts val="0"/>
              </a:spcBef>
              <a:spcAft>
                <a:spcPts val="0"/>
              </a:spcAft>
              <a:buClr>
                <a:schemeClr val="accent3"/>
              </a:buClr>
              <a:buSzPts val="4000"/>
              <a:buNone/>
              <a:defRPr sz="4000">
                <a:solidFill>
                  <a:schemeClr val="accent3"/>
                </a:solidFill>
              </a:defRPr>
            </a:lvl2pPr>
            <a:lvl3pPr lvl="2" rtl="0">
              <a:spcBef>
                <a:spcPts val="0"/>
              </a:spcBef>
              <a:spcAft>
                <a:spcPts val="0"/>
              </a:spcAft>
              <a:buClr>
                <a:schemeClr val="accent3"/>
              </a:buClr>
              <a:buSzPts val="4000"/>
              <a:buNone/>
              <a:defRPr sz="4000">
                <a:solidFill>
                  <a:schemeClr val="accent3"/>
                </a:solidFill>
              </a:defRPr>
            </a:lvl3pPr>
            <a:lvl4pPr lvl="3" rtl="0">
              <a:spcBef>
                <a:spcPts val="0"/>
              </a:spcBef>
              <a:spcAft>
                <a:spcPts val="0"/>
              </a:spcAft>
              <a:buClr>
                <a:schemeClr val="accent3"/>
              </a:buClr>
              <a:buSzPts val="4000"/>
              <a:buNone/>
              <a:defRPr sz="4000">
                <a:solidFill>
                  <a:schemeClr val="accent3"/>
                </a:solidFill>
              </a:defRPr>
            </a:lvl4pPr>
            <a:lvl5pPr lvl="4" rtl="0">
              <a:spcBef>
                <a:spcPts val="0"/>
              </a:spcBef>
              <a:spcAft>
                <a:spcPts val="0"/>
              </a:spcAft>
              <a:buClr>
                <a:schemeClr val="accent3"/>
              </a:buClr>
              <a:buSzPts val="4000"/>
              <a:buNone/>
              <a:defRPr sz="4000">
                <a:solidFill>
                  <a:schemeClr val="accent3"/>
                </a:solidFill>
              </a:defRPr>
            </a:lvl5pPr>
            <a:lvl6pPr lvl="5" rtl="0">
              <a:spcBef>
                <a:spcPts val="0"/>
              </a:spcBef>
              <a:spcAft>
                <a:spcPts val="0"/>
              </a:spcAft>
              <a:buClr>
                <a:schemeClr val="accent3"/>
              </a:buClr>
              <a:buSzPts val="4000"/>
              <a:buNone/>
              <a:defRPr sz="4000">
                <a:solidFill>
                  <a:schemeClr val="accent3"/>
                </a:solidFill>
              </a:defRPr>
            </a:lvl6pPr>
            <a:lvl7pPr lvl="6" rtl="0">
              <a:spcBef>
                <a:spcPts val="0"/>
              </a:spcBef>
              <a:spcAft>
                <a:spcPts val="0"/>
              </a:spcAft>
              <a:buClr>
                <a:schemeClr val="accent3"/>
              </a:buClr>
              <a:buSzPts val="4000"/>
              <a:buNone/>
              <a:defRPr sz="4000">
                <a:solidFill>
                  <a:schemeClr val="accent3"/>
                </a:solidFill>
              </a:defRPr>
            </a:lvl7pPr>
            <a:lvl8pPr lvl="7" rtl="0">
              <a:spcBef>
                <a:spcPts val="0"/>
              </a:spcBef>
              <a:spcAft>
                <a:spcPts val="0"/>
              </a:spcAft>
              <a:buClr>
                <a:schemeClr val="accent3"/>
              </a:buClr>
              <a:buSzPts val="4000"/>
              <a:buNone/>
              <a:defRPr sz="4000">
                <a:solidFill>
                  <a:schemeClr val="accent3"/>
                </a:solidFill>
              </a:defRPr>
            </a:lvl8pPr>
            <a:lvl9pPr lvl="8" rtl="0">
              <a:spcBef>
                <a:spcPts val="0"/>
              </a:spcBef>
              <a:spcAft>
                <a:spcPts val="0"/>
              </a:spcAft>
              <a:buClr>
                <a:schemeClr val="accent3"/>
              </a:buClr>
              <a:buSzPts val="4000"/>
              <a:buNone/>
              <a:defRPr sz="4000">
                <a:solidFill>
                  <a:schemeClr val="accent3"/>
                </a:solidFill>
              </a:defRPr>
            </a:lvl9pPr>
          </a:lstStyle>
          <a:p/>
        </p:txBody>
      </p:sp>
      <p:sp>
        <p:nvSpPr>
          <p:cNvPr id="13" name="Google Shape;13;p3"/>
          <p:cNvSpPr txBox="1"/>
          <p:nvPr>
            <p:ph idx="1" type="subTitle"/>
          </p:nvPr>
        </p:nvSpPr>
        <p:spPr>
          <a:xfrm>
            <a:off x="4308200" y="2992452"/>
            <a:ext cx="41502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000"/>
              <a:buNone/>
              <a:defRPr>
                <a:solidFill>
                  <a:schemeClr val="accent5"/>
                </a:solidFill>
              </a:defRPr>
            </a:lvl1pPr>
            <a:lvl2pPr lvl="1" rtl="0">
              <a:spcBef>
                <a:spcPts val="1000"/>
              </a:spcBef>
              <a:spcAft>
                <a:spcPts val="0"/>
              </a:spcAft>
              <a:buClr>
                <a:schemeClr val="accent5"/>
              </a:buClr>
              <a:buSzPts val="3000"/>
              <a:buNone/>
              <a:defRPr sz="3000">
                <a:solidFill>
                  <a:schemeClr val="accent5"/>
                </a:solidFill>
              </a:defRPr>
            </a:lvl2pPr>
            <a:lvl3pPr lvl="2" rtl="0">
              <a:spcBef>
                <a:spcPts val="1000"/>
              </a:spcBef>
              <a:spcAft>
                <a:spcPts val="0"/>
              </a:spcAft>
              <a:buClr>
                <a:schemeClr val="accent5"/>
              </a:buClr>
              <a:buSzPts val="3000"/>
              <a:buNone/>
              <a:defRPr sz="3000">
                <a:solidFill>
                  <a:schemeClr val="accent5"/>
                </a:solidFill>
              </a:defRPr>
            </a:lvl3pPr>
            <a:lvl4pPr lvl="3" rtl="0">
              <a:spcBef>
                <a:spcPts val="1000"/>
              </a:spcBef>
              <a:spcAft>
                <a:spcPts val="0"/>
              </a:spcAft>
              <a:buClr>
                <a:schemeClr val="accent5"/>
              </a:buClr>
              <a:buSzPts val="3000"/>
              <a:buNone/>
              <a:defRPr sz="3000">
                <a:solidFill>
                  <a:schemeClr val="accent5"/>
                </a:solidFill>
              </a:defRPr>
            </a:lvl4pPr>
            <a:lvl5pPr lvl="4" rtl="0">
              <a:spcBef>
                <a:spcPts val="1000"/>
              </a:spcBef>
              <a:spcAft>
                <a:spcPts val="0"/>
              </a:spcAft>
              <a:buClr>
                <a:schemeClr val="accent5"/>
              </a:buClr>
              <a:buSzPts val="3000"/>
              <a:buNone/>
              <a:defRPr sz="3000">
                <a:solidFill>
                  <a:schemeClr val="accent5"/>
                </a:solidFill>
              </a:defRPr>
            </a:lvl5pPr>
            <a:lvl6pPr lvl="5" rtl="0">
              <a:spcBef>
                <a:spcPts val="1000"/>
              </a:spcBef>
              <a:spcAft>
                <a:spcPts val="0"/>
              </a:spcAft>
              <a:buClr>
                <a:schemeClr val="accent5"/>
              </a:buClr>
              <a:buSzPts val="3000"/>
              <a:buNone/>
              <a:defRPr sz="3000">
                <a:solidFill>
                  <a:schemeClr val="accent5"/>
                </a:solidFill>
              </a:defRPr>
            </a:lvl6pPr>
            <a:lvl7pPr lvl="6" rtl="0">
              <a:spcBef>
                <a:spcPts val="1000"/>
              </a:spcBef>
              <a:spcAft>
                <a:spcPts val="0"/>
              </a:spcAft>
              <a:buClr>
                <a:schemeClr val="accent5"/>
              </a:buClr>
              <a:buSzPts val="3000"/>
              <a:buNone/>
              <a:defRPr sz="3000">
                <a:solidFill>
                  <a:schemeClr val="accent5"/>
                </a:solidFill>
              </a:defRPr>
            </a:lvl7pPr>
            <a:lvl8pPr lvl="7" rtl="0">
              <a:spcBef>
                <a:spcPts val="1000"/>
              </a:spcBef>
              <a:spcAft>
                <a:spcPts val="0"/>
              </a:spcAft>
              <a:buClr>
                <a:schemeClr val="accent5"/>
              </a:buClr>
              <a:buSzPts val="3000"/>
              <a:buNone/>
              <a:defRPr sz="3000">
                <a:solidFill>
                  <a:schemeClr val="accent5"/>
                </a:solidFill>
              </a:defRPr>
            </a:lvl8pPr>
            <a:lvl9pPr lvl="8" rtl="0">
              <a:spcBef>
                <a:spcPts val="1000"/>
              </a:spcBef>
              <a:spcAft>
                <a:spcPts val="1000"/>
              </a:spcAft>
              <a:buClr>
                <a:schemeClr val="accent5"/>
              </a:buClr>
              <a:buSzPts val="3000"/>
              <a:buNone/>
              <a:defRPr sz="3000">
                <a:solidFill>
                  <a:schemeClr val="accent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p:nvPr/>
        </p:nvSpPr>
        <p:spPr>
          <a:xfrm>
            <a:off x="3417825" y="200"/>
            <a:ext cx="5726100" cy="5143500"/>
          </a:xfrm>
          <a:prstGeom prst="rect">
            <a:avLst/>
          </a:prstGeom>
          <a:gradFill>
            <a:gsLst>
              <a:gs pos="0">
                <a:srgbClr val="FFFFFF">
                  <a:alpha val="0"/>
                </a:srgbClr>
              </a:gs>
              <a:gs pos="50000">
                <a:schemeClr val="lt1"/>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
          <p:cNvSpPr txBox="1"/>
          <p:nvPr>
            <p:ph idx="1" type="body"/>
          </p:nvPr>
        </p:nvSpPr>
        <p:spPr>
          <a:xfrm>
            <a:off x="4384400" y="637800"/>
            <a:ext cx="4097400" cy="18948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i="1" sz="2400"/>
            </a:lvl1pPr>
            <a:lvl2pPr indent="-381000" lvl="1" marL="914400" rtl="0">
              <a:spcBef>
                <a:spcPts val="1000"/>
              </a:spcBef>
              <a:spcAft>
                <a:spcPts val="0"/>
              </a:spcAft>
              <a:buSzPts val="2400"/>
              <a:buChar char="○"/>
              <a:defRPr i="1" sz="2400"/>
            </a:lvl2pPr>
            <a:lvl3pPr indent="-381000" lvl="2" marL="1371600" rtl="0">
              <a:spcBef>
                <a:spcPts val="1000"/>
              </a:spcBef>
              <a:spcAft>
                <a:spcPts val="0"/>
              </a:spcAft>
              <a:buSzPts val="2400"/>
              <a:buChar char="■"/>
              <a:defRPr i="1" sz="2400"/>
            </a:lvl3pPr>
            <a:lvl4pPr indent="-381000" lvl="3" marL="1828800" rtl="0">
              <a:spcBef>
                <a:spcPts val="1000"/>
              </a:spcBef>
              <a:spcAft>
                <a:spcPts val="0"/>
              </a:spcAft>
              <a:buSzPts val="2400"/>
              <a:buChar char="●"/>
              <a:defRPr i="1" sz="2400"/>
            </a:lvl4pPr>
            <a:lvl5pPr indent="-381000" lvl="4" marL="2286000" rtl="0">
              <a:spcBef>
                <a:spcPts val="1000"/>
              </a:spcBef>
              <a:spcAft>
                <a:spcPts val="0"/>
              </a:spcAft>
              <a:buSzPts val="2400"/>
              <a:buChar char="○"/>
              <a:defRPr i="1" sz="2400"/>
            </a:lvl5pPr>
            <a:lvl6pPr indent="-381000" lvl="5" marL="2743200" rtl="0">
              <a:spcBef>
                <a:spcPts val="1000"/>
              </a:spcBef>
              <a:spcAft>
                <a:spcPts val="0"/>
              </a:spcAft>
              <a:buSzPts val="2400"/>
              <a:buChar char="■"/>
              <a:defRPr i="1" sz="2400"/>
            </a:lvl6pPr>
            <a:lvl7pPr indent="-381000" lvl="6" marL="3200400" rtl="0">
              <a:spcBef>
                <a:spcPts val="1000"/>
              </a:spcBef>
              <a:spcAft>
                <a:spcPts val="0"/>
              </a:spcAft>
              <a:buSzPts val="2400"/>
              <a:buChar char="●"/>
              <a:defRPr i="1" sz="2400"/>
            </a:lvl7pPr>
            <a:lvl8pPr indent="-381000" lvl="7" marL="3657600" rtl="0">
              <a:spcBef>
                <a:spcPts val="1000"/>
              </a:spcBef>
              <a:spcAft>
                <a:spcPts val="0"/>
              </a:spcAft>
              <a:buSzPts val="2400"/>
              <a:buChar char="○"/>
              <a:defRPr i="1" sz="2400"/>
            </a:lvl8pPr>
            <a:lvl9pPr indent="-381000" lvl="8" marL="4114800" rtl="0">
              <a:spcBef>
                <a:spcPts val="1000"/>
              </a:spcBef>
              <a:spcAft>
                <a:spcPts val="1000"/>
              </a:spcAft>
              <a:buSzPts val="2400"/>
              <a:buChar char="■"/>
              <a:defRPr i="1" sz="2400"/>
            </a:lvl9pPr>
          </a:lstStyle>
          <a:p/>
        </p:txBody>
      </p:sp>
      <p:sp>
        <p:nvSpPr>
          <p:cNvPr id="17" name="Google Shape;17;p4"/>
          <p:cNvSpPr txBox="1"/>
          <p:nvPr/>
        </p:nvSpPr>
        <p:spPr>
          <a:xfrm>
            <a:off x="3851000" y="476575"/>
            <a:ext cx="12423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accent2"/>
                </a:solidFill>
                <a:latin typeface="Kalam"/>
                <a:ea typeface="Kalam"/>
                <a:cs typeface="Kalam"/>
                <a:sym typeface="Kalam"/>
              </a:rPr>
              <a:t>“</a:t>
            </a:r>
            <a:endParaRPr sz="7200">
              <a:solidFill>
                <a:schemeClr val="accent2"/>
              </a:solidFill>
              <a:latin typeface="Kalam"/>
              <a:ea typeface="Kalam"/>
              <a:cs typeface="Kalam"/>
              <a:sym typeface="Kalam"/>
            </a:endParaRPr>
          </a:p>
        </p:txBody>
      </p:sp>
      <p:sp>
        <p:nvSpPr>
          <p:cNvPr id="18" name="Google Shape;18;p4"/>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4115700" y="205975"/>
            <a:ext cx="4571100" cy="8574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1" name="Google Shape;21;p5"/>
          <p:cNvSpPr txBox="1"/>
          <p:nvPr>
            <p:ph idx="1" type="body"/>
          </p:nvPr>
        </p:nvSpPr>
        <p:spPr>
          <a:xfrm>
            <a:off x="4115700" y="1338300"/>
            <a:ext cx="4571100" cy="3411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55600" lvl="1" marL="914400" rtl="0">
              <a:spcBef>
                <a:spcPts val="1000"/>
              </a:spcBef>
              <a:spcAft>
                <a:spcPts val="0"/>
              </a:spcAft>
              <a:buSzPts val="2000"/>
              <a:buChar char="○"/>
              <a:defRPr/>
            </a:lvl2pPr>
            <a:lvl3pPr indent="-355600" lvl="2" marL="1371600" rtl="0">
              <a:spcBef>
                <a:spcPts val="1000"/>
              </a:spcBef>
              <a:spcAft>
                <a:spcPts val="0"/>
              </a:spcAft>
              <a:buSzPts val="2000"/>
              <a:buChar char="■"/>
              <a:defRPr/>
            </a:lvl3pPr>
            <a:lvl4pPr indent="-355600" lvl="3" marL="1828800" rtl="0">
              <a:spcBef>
                <a:spcPts val="1000"/>
              </a:spcBef>
              <a:spcAft>
                <a:spcPts val="0"/>
              </a:spcAft>
              <a:buSzPts val="2000"/>
              <a:buChar char="●"/>
              <a:defRPr/>
            </a:lvl4pPr>
            <a:lvl5pPr indent="-355600" lvl="4" marL="2286000" rtl="0">
              <a:spcBef>
                <a:spcPts val="1000"/>
              </a:spcBef>
              <a:spcAft>
                <a:spcPts val="0"/>
              </a:spcAft>
              <a:buSzPts val="2000"/>
              <a:buChar char="○"/>
              <a:defRPr/>
            </a:lvl5pPr>
            <a:lvl6pPr indent="-355600" lvl="5" marL="2743200" rtl="0">
              <a:spcBef>
                <a:spcPts val="1000"/>
              </a:spcBef>
              <a:spcAft>
                <a:spcPts val="0"/>
              </a:spcAft>
              <a:buSzPts val="2000"/>
              <a:buChar char="■"/>
              <a:defRPr/>
            </a:lvl6pPr>
            <a:lvl7pPr indent="-355600" lvl="6" marL="3200400" rtl="0">
              <a:spcBef>
                <a:spcPts val="1000"/>
              </a:spcBef>
              <a:spcAft>
                <a:spcPts val="0"/>
              </a:spcAft>
              <a:buSzPts val="2000"/>
              <a:buChar char="●"/>
              <a:defRPr/>
            </a:lvl7pPr>
            <a:lvl8pPr indent="-355600" lvl="7" marL="3657600" rtl="0">
              <a:spcBef>
                <a:spcPts val="1000"/>
              </a:spcBef>
              <a:spcAft>
                <a:spcPts val="0"/>
              </a:spcAft>
              <a:buSzPts val="2000"/>
              <a:buChar char="○"/>
              <a:defRPr/>
            </a:lvl8pPr>
            <a:lvl9pPr indent="-355600" lvl="8" marL="4114800" rtl="0">
              <a:spcBef>
                <a:spcPts val="1000"/>
              </a:spcBef>
              <a:spcAft>
                <a:spcPts val="1000"/>
              </a:spcAft>
              <a:buSzPts val="2000"/>
              <a:buChar char="■"/>
              <a:defRPr/>
            </a:lvl9pPr>
          </a:lstStyle>
          <a:p/>
        </p:txBody>
      </p:sp>
      <p:sp>
        <p:nvSpPr>
          <p:cNvPr id="22" name="Google Shape;22;p5"/>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6"/>
          <p:cNvSpPr txBox="1"/>
          <p:nvPr>
            <p:ph type="title"/>
          </p:nvPr>
        </p:nvSpPr>
        <p:spPr>
          <a:xfrm>
            <a:off x="2854150" y="205975"/>
            <a:ext cx="5832600" cy="8574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5" name="Google Shape;25;p6"/>
          <p:cNvSpPr txBox="1"/>
          <p:nvPr>
            <p:ph idx="1" type="body"/>
          </p:nvPr>
        </p:nvSpPr>
        <p:spPr>
          <a:xfrm>
            <a:off x="2854175" y="1333125"/>
            <a:ext cx="2831100" cy="34596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26" name="Google Shape;26;p6"/>
          <p:cNvSpPr txBox="1"/>
          <p:nvPr>
            <p:ph idx="2" type="body"/>
          </p:nvPr>
        </p:nvSpPr>
        <p:spPr>
          <a:xfrm>
            <a:off x="5855725" y="1333125"/>
            <a:ext cx="2831100" cy="34596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27" name="Google Shape;27;p6"/>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7"/>
          <p:cNvSpPr txBox="1"/>
          <p:nvPr>
            <p:ph type="title"/>
          </p:nvPr>
        </p:nvSpPr>
        <p:spPr>
          <a:xfrm>
            <a:off x="2854150" y="205975"/>
            <a:ext cx="5832600" cy="8574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0" name="Google Shape;30;p7"/>
          <p:cNvSpPr txBox="1"/>
          <p:nvPr>
            <p:ph idx="1" type="body"/>
          </p:nvPr>
        </p:nvSpPr>
        <p:spPr>
          <a:xfrm>
            <a:off x="2854150" y="1333125"/>
            <a:ext cx="1859400" cy="3459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1000"/>
              </a:spcBef>
              <a:spcAft>
                <a:spcPts val="0"/>
              </a:spcAft>
              <a:buSzPts val="1600"/>
              <a:buChar char="○"/>
              <a:defRPr sz="1600"/>
            </a:lvl2pPr>
            <a:lvl3pPr indent="-330200" lvl="2" marL="1371600" rtl="0">
              <a:spcBef>
                <a:spcPts val="1000"/>
              </a:spcBef>
              <a:spcAft>
                <a:spcPts val="0"/>
              </a:spcAft>
              <a:buSzPts val="1600"/>
              <a:buChar char="■"/>
              <a:defRPr sz="1600"/>
            </a:lvl3pPr>
            <a:lvl4pPr indent="-330200" lvl="3" marL="1828800" rtl="0">
              <a:spcBef>
                <a:spcPts val="1000"/>
              </a:spcBef>
              <a:spcAft>
                <a:spcPts val="0"/>
              </a:spcAft>
              <a:buSzPts val="1600"/>
              <a:buChar char="●"/>
              <a:defRPr sz="1600"/>
            </a:lvl4pPr>
            <a:lvl5pPr indent="-330200" lvl="4" marL="2286000" rtl="0">
              <a:spcBef>
                <a:spcPts val="1000"/>
              </a:spcBef>
              <a:spcAft>
                <a:spcPts val="0"/>
              </a:spcAft>
              <a:buSzPts val="1600"/>
              <a:buChar char="○"/>
              <a:defRPr sz="1600"/>
            </a:lvl5pPr>
            <a:lvl6pPr indent="-330200" lvl="5" marL="2743200" rtl="0">
              <a:spcBef>
                <a:spcPts val="1000"/>
              </a:spcBef>
              <a:spcAft>
                <a:spcPts val="0"/>
              </a:spcAft>
              <a:buSzPts val="1600"/>
              <a:buChar char="■"/>
              <a:defRPr sz="1600"/>
            </a:lvl6pPr>
            <a:lvl7pPr indent="-330200" lvl="6" marL="3200400" rtl="0">
              <a:spcBef>
                <a:spcPts val="1000"/>
              </a:spcBef>
              <a:spcAft>
                <a:spcPts val="0"/>
              </a:spcAft>
              <a:buSzPts val="1600"/>
              <a:buChar char="●"/>
              <a:defRPr sz="1600"/>
            </a:lvl7pPr>
            <a:lvl8pPr indent="-330200" lvl="7" marL="3657600" rtl="0">
              <a:spcBef>
                <a:spcPts val="1000"/>
              </a:spcBef>
              <a:spcAft>
                <a:spcPts val="0"/>
              </a:spcAft>
              <a:buSzPts val="1600"/>
              <a:buChar char="○"/>
              <a:defRPr sz="1600"/>
            </a:lvl8pPr>
            <a:lvl9pPr indent="-330200" lvl="8" marL="4114800" rtl="0">
              <a:spcBef>
                <a:spcPts val="1000"/>
              </a:spcBef>
              <a:spcAft>
                <a:spcPts val="1000"/>
              </a:spcAft>
              <a:buSzPts val="1600"/>
              <a:buChar char="■"/>
              <a:defRPr sz="1600"/>
            </a:lvl9pPr>
          </a:lstStyle>
          <a:p/>
        </p:txBody>
      </p:sp>
      <p:sp>
        <p:nvSpPr>
          <p:cNvPr id="31" name="Google Shape;31;p7"/>
          <p:cNvSpPr txBox="1"/>
          <p:nvPr>
            <p:ph idx="2" type="body"/>
          </p:nvPr>
        </p:nvSpPr>
        <p:spPr>
          <a:xfrm>
            <a:off x="4808736" y="1333125"/>
            <a:ext cx="1859400" cy="3459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1000"/>
              </a:spcBef>
              <a:spcAft>
                <a:spcPts val="0"/>
              </a:spcAft>
              <a:buSzPts val="1600"/>
              <a:buChar char="○"/>
              <a:defRPr sz="1600"/>
            </a:lvl2pPr>
            <a:lvl3pPr indent="-330200" lvl="2" marL="1371600" rtl="0">
              <a:spcBef>
                <a:spcPts val="1000"/>
              </a:spcBef>
              <a:spcAft>
                <a:spcPts val="0"/>
              </a:spcAft>
              <a:buSzPts val="1600"/>
              <a:buChar char="■"/>
              <a:defRPr sz="1600"/>
            </a:lvl3pPr>
            <a:lvl4pPr indent="-330200" lvl="3" marL="1828800" rtl="0">
              <a:spcBef>
                <a:spcPts val="1000"/>
              </a:spcBef>
              <a:spcAft>
                <a:spcPts val="0"/>
              </a:spcAft>
              <a:buSzPts val="1600"/>
              <a:buChar char="●"/>
              <a:defRPr sz="1600"/>
            </a:lvl4pPr>
            <a:lvl5pPr indent="-330200" lvl="4" marL="2286000" rtl="0">
              <a:spcBef>
                <a:spcPts val="1000"/>
              </a:spcBef>
              <a:spcAft>
                <a:spcPts val="0"/>
              </a:spcAft>
              <a:buSzPts val="1600"/>
              <a:buChar char="○"/>
              <a:defRPr sz="1600"/>
            </a:lvl5pPr>
            <a:lvl6pPr indent="-330200" lvl="5" marL="2743200" rtl="0">
              <a:spcBef>
                <a:spcPts val="1000"/>
              </a:spcBef>
              <a:spcAft>
                <a:spcPts val="0"/>
              </a:spcAft>
              <a:buSzPts val="1600"/>
              <a:buChar char="■"/>
              <a:defRPr sz="1600"/>
            </a:lvl6pPr>
            <a:lvl7pPr indent="-330200" lvl="6" marL="3200400" rtl="0">
              <a:spcBef>
                <a:spcPts val="1000"/>
              </a:spcBef>
              <a:spcAft>
                <a:spcPts val="0"/>
              </a:spcAft>
              <a:buSzPts val="1600"/>
              <a:buChar char="●"/>
              <a:defRPr sz="1600"/>
            </a:lvl7pPr>
            <a:lvl8pPr indent="-330200" lvl="7" marL="3657600" rtl="0">
              <a:spcBef>
                <a:spcPts val="1000"/>
              </a:spcBef>
              <a:spcAft>
                <a:spcPts val="0"/>
              </a:spcAft>
              <a:buSzPts val="1600"/>
              <a:buChar char="○"/>
              <a:defRPr sz="1600"/>
            </a:lvl8pPr>
            <a:lvl9pPr indent="-330200" lvl="8" marL="4114800" rtl="0">
              <a:spcBef>
                <a:spcPts val="1000"/>
              </a:spcBef>
              <a:spcAft>
                <a:spcPts val="1000"/>
              </a:spcAft>
              <a:buSzPts val="1600"/>
              <a:buChar char="■"/>
              <a:defRPr sz="1600"/>
            </a:lvl9pPr>
          </a:lstStyle>
          <a:p/>
        </p:txBody>
      </p:sp>
      <p:sp>
        <p:nvSpPr>
          <p:cNvPr id="32" name="Google Shape;32;p7"/>
          <p:cNvSpPr txBox="1"/>
          <p:nvPr>
            <p:ph idx="3" type="body"/>
          </p:nvPr>
        </p:nvSpPr>
        <p:spPr>
          <a:xfrm>
            <a:off x="6763323" y="1333125"/>
            <a:ext cx="1859400" cy="3459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1000"/>
              </a:spcBef>
              <a:spcAft>
                <a:spcPts val="0"/>
              </a:spcAft>
              <a:buSzPts val="1600"/>
              <a:buChar char="○"/>
              <a:defRPr sz="1600"/>
            </a:lvl2pPr>
            <a:lvl3pPr indent="-330200" lvl="2" marL="1371600" rtl="0">
              <a:spcBef>
                <a:spcPts val="1000"/>
              </a:spcBef>
              <a:spcAft>
                <a:spcPts val="0"/>
              </a:spcAft>
              <a:buSzPts val="1600"/>
              <a:buChar char="■"/>
              <a:defRPr sz="1600"/>
            </a:lvl3pPr>
            <a:lvl4pPr indent="-330200" lvl="3" marL="1828800" rtl="0">
              <a:spcBef>
                <a:spcPts val="1000"/>
              </a:spcBef>
              <a:spcAft>
                <a:spcPts val="0"/>
              </a:spcAft>
              <a:buSzPts val="1600"/>
              <a:buChar char="●"/>
              <a:defRPr sz="1600"/>
            </a:lvl4pPr>
            <a:lvl5pPr indent="-330200" lvl="4" marL="2286000" rtl="0">
              <a:spcBef>
                <a:spcPts val="1000"/>
              </a:spcBef>
              <a:spcAft>
                <a:spcPts val="0"/>
              </a:spcAft>
              <a:buSzPts val="1600"/>
              <a:buChar char="○"/>
              <a:defRPr sz="1600"/>
            </a:lvl5pPr>
            <a:lvl6pPr indent="-330200" lvl="5" marL="2743200" rtl="0">
              <a:spcBef>
                <a:spcPts val="1000"/>
              </a:spcBef>
              <a:spcAft>
                <a:spcPts val="0"/>
              </a:spcAft>
              <a:buSzPts val="1600"/>
              <a:buChar char="■"/>
              <a:defRPr sz="1600"/>
            </a:lvl6pPr>
            <a:lvl7pPr indent="-330200" lvl="6" marL="3200400" rtl="0">
              <a:spcBef>
                <a:spcPts val="1000"/>
              </a:spcBef>
              <a:spcAft>
                <a:spcPts val="0"/>
              </a:spcAft>
              <a:buSzPts val="1600"/>
              <a:buChar char="●"/>
              <a:defRPr sz="1600"/>
            </a:lvl7pPr>
            <a:lvl8pPr indent="-330200" lvl="7" marL="3657600" rtl="0">
              <a:spcBef>
                <a:spcPts val="1000"/>
              </a:spcBef>
              <a:spcAft>
                <a:spcPts val="0"/>
              </a:spcAft>
              <a:buSzPts val="1600"/>
              <a:buChar char="○"/>
              <a:defRPr sz="1600"/>
            </a:lvl8pPr>
            <a:lvl9pPr indent="-330200" lvl="8" marL="4114800" rtl="0">
              <a:spcBef>
                <a:spcPts val="1000"/>
              </a:spcBef>
              <a:spcAft>
                <a:spcPts val="1000"/>
              </a:spcAft>
              <a:buSzPts val="1600"/>
              <a:buChar char="■"/>
              <a:defRPr sz="1600"/>
            </a:lvl9pPr>
          </a:lstStyle>
          <a:p/>
        </p:txBody>
      </p:sp>
      <p:sp>
        <p:nvSpPr>
          <p:cNvPr id="33" name="Google Shape;33;p7"/>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115700" y="205975"/>
            <a:ext cx="4571100" cy="8574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6" name="Google Shape;36;p8"/>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9"/>
          <p:cNvSpPr txBox="1"/>
          <p:nvPr>
            <p:ph idx="1" type="body"/>
          </p:nvPr>
        </p:nvSpPr>
        <p:spPr>
          <a:xfrm>
            <a:off x="4115700" y="4406300"/>
            <a:ext cx="4571100" cy="519600"/>
          </a:xfrm>
          <a:prstGeom prst="rect">
            <a:avLst/>
          </a:prstGeom>
        </p:spPr>
        <p:txBody>
          <a:bodyPr anchorCtr="0" anchor="t" bIns="0" lIns="0" spcFirstLastPara="1" rIns="0" wrap="square" tIns="0">
            <a:noAutofit/>
          </a:bodyPr>
          <a:lstStyle>
            <a:lvl1pPr indent="-228600" lvl="0" marL="457200" rtl="0">
              <a:spcBef>
                <a:spcPts val="360"/>
              </a:spcBef>
              <a:spcAft>
                <a:spcPts val="1000"/>
              </a:spcAft>
              <a:buSzPts val="1600"/>
              <a:buNone/>
              <a:defRPr sz="1600"/>
            </a:lvl1pPr>
          </a:lstStyle>
          <a:p/>
        </p:txBody>
      </p:sp>
      <p:sp>
        <p:nvSpPr>
          <p:cNvPr id="39" name="Google Shape;39;p9"/>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Google Shape;41;p10"/>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15700" y="205975"/>
            <a:ext cx="4571100" cy="857400"/>
          </a:xfrm>
          <a:prstGeom prst="rect">
            <a:avLst/>
          </a:prstGeom>
          <a:noFill/>
          <a:ln>
            <a:noFill/>
          </a:ln>
        </p:spPr>
        <p:txBody>
          <a:bodyPr anchorCtr="0" anchor="b" bIns="0" lIns="0" spcFirstLastPara="1" rIns="0" wrap="square" tIns="0">
            <a:noAutofit/>
          </a:bodyPr>
          <a:lstStyle>
            <a:lvl1pPr lvl="0" rt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1pPr>
            <a:lvl2pPr lvl="1" rt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2pPr>
            <a:lvl3pPr lvl="2" rt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3pPr>
            <a:lvl4pPr lvl="3" rt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4pPr>
            <a:lvl5pPr lvl="4" rt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5pPr>
            <a:lvl6pPr lvl="5" rt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6pPr>
            <a:lvl7pPr lvl="6" rt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7pPr>
            <a:lvl8pPr lvl="7" rt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8pPr>
            <a:lvl9pPr lvl="8" rt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9pPr>
          </a:lstStyle>
          <a:p/>
        </p:txBody>
      </p:sp>
      <p:sp>
        <p:nvSpPr>
          <p:cNvPr id="7" name="Google Shape;7;p1"/>
          <p:cNvSpPr txBox="1"/>
          <p:nvPr>
            <p:ph idx="1" type="body"/>
          </p:nvPr>
        </p:nvSpPr>
        <p:spPr>
          <a:xfrm>
            <a:off x="4115700" y="1338300"/>
            <a:ext cx="4571100" cy="34116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1pPr>
            <a:lvl2pPr indent="-355600" lvl="1" marL="914400" rtl="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2pPr>
            <a:lvl3pPr indent="-355600" lvl="2" marL="1371600" rtl="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3pPr>
            <a:lvl4pPr indent="-355600" lvl="3" marL="1828800" rtl="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4pPr>
            <a:lvl5pPr indent="-355600" lvl="4" marL="2286000" rtl="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5pPr>
            <a:lvl6pPr indent="-355600" lvl="5" marL="2743200" rtl="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6pPr>
            <a:lvl7pPr indent="-355600" lvl="6" marL="3200400" rtl="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7pPr>
            <a:lvl8pPr indent="-355600" lvl="7" marL="3657600" rtl="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8pPr>
            <a:lvl9pPr indent="-355600" lvl="8" marL="4114800" rtl="0">
              <a:lnSpc>
                <a:spcPct val="115000"/>
              </a:lnSpc>
              <a:spcBef>
                <a:spcPts val="1000"/>
              </a:spcBef>
              <a:spcAft>
                <a:spcPts val="1000"/>
              </a:spcAft>
              <a:buClr>
                <a:schemeClr val="dk1"/>
              </a:buClr>
              <a:buSzPts val="2000"/>
              <a:buFont typeface="Merriweather"/>
              <a:buChar char="■"/>
              <a:defRPr sz="2000">
                <a:solidFill>
                  <a:schemeClr val="dk1"/>
                </a:solidFill>
                <a:latin typeface="Merriweather"/>
                <a:ea typeface="Merriweather"/>
                <a:cs typeface="Merriweather"/>
                <a:sym typeface="Merriweather"/>
              </a:defRPr>
            </a:lvl9pPr>
          </a:lstStyle>
          <a:p/>
        </p:txBody>
      </p:sp>
      <p:sp>
        <p:nvSpPr>
          <p:cNvPr id="8" name="Google Shape;8;p1"/>
          <p:cNvSpPr txBox="1"/>
          <p:nvPr>
            <p:ph idx="12" type="sldNum"/>
          </p:nvPr>
        </p:nvSpPr>
        <p:spPr>
          <a:xfrm>
            <a:off x="152409" y="4749901"/>
            <a:ext cx="548700" cy="393600"/>
          </a:xfrm>
          <a:prstGeom prst="rect">
            <a:avLst/>
          </a:prstGeom>
          <a:noFill/>
          <a:ln>
            <a:noFill/>
          </a:ln>
        </p:spPr>
        <p:txBody>
          <a:bodyPr anchorCtr="0" anchor="ctr" bIns="0" lIns="0" spcFirstLastPara="1" rIns="0" wrap="square" tIns="0">
            <a:noAutofit/>
          </a:bodyPr>
          <a:lstStyle>
            <a:lvl1pPr lvl="0" rtl="0">
              <a:buNone/>
              <a:defRPr sz="1300">
                <a:solidFill>
                  <a:schemeClr val="accent1"/>
                </a:solidFill>
                <a:latin typeface="Kalam"/>
                <a:ea typeface="Kalam"/>
                <a:cs typeface="Kalam"/>
                <a:sym typeface="Kalam"/>
              </a:defRPr>
            </a:lvl1pPr>
            <a:lvl2pPr lvl="1" rtl="0">
              <a:buNone/>
              <a:defRPr sz="1300">
                <a:solidFill>
                  <a:schemeClr val="accent1"/>
                </a:solidFill>
                <a:latin typeface="Kalam"/>
                <a:ea typeface="Kalam"/>
                <a:cs typeface="Kalam"/>
                <a:sym typeface="Kalam"/>
              </a:defRPr>
            </a:lvl2pPr>
            <a:lvl3pPr lvl="2" rtl="0">
              <a:buNone/>
              <a:defRPr sz="1300">
                <a:solidFill>
                  <a:schemeClr val="accent1"/>
                </a:solidFill>
                <a:latin typeface="Kalam"/>
                <a:ea typeface="Kalam"/>
                <a:cs typeface="Kalam"/>
                <a:sym typeface="Kalam"/>
              </a:defRPr>
            </a:lvl3pPr>
            <a:lvl4pPr lvl="3" rtl="0">
              <a:buNone/>
              <a:defRPr sz="1300">
                <a:solidFill>
                  <a:schemeClr val="accent1"/>
                </a:solidFill>
                <a:latin typeface="Kalam"/>
                <a:ea typeface="Kalam"/>
                <a:cs typeface="Kalam"/>
                <a:sym typeface="Kalam"/>
              </a:defRPr>
            </a:lvl4pPr>
            <a:lvl5pPr lvl="4" rtl="0">
              <a:buNone/>
              <a:defRPr sz="1300">
                <a:solidFill>
                  <a:schemeClr val="accent1"/>
                </a:solidFill>
                <a:latin typeface="Kalam"/>
                <a:ea typeface="Kalam"/>
                <a:cs typeface="Kalam"/>
                <a:sym typeface="Kalam"/>
              </a:defRPr>
            </a:lvl5pPr>
            <a:lvl6pPr lvl="5" rtl="0">
              <a:buNone/>
              <a:defRPr sz="1300">
                <a:solidFill>
                  <a:schemeClr val="accent1"/>
                </a:solidFill>
                <a:latin typeface="Kalam"/>
                <a:ea typeface="Kalam"/>
                <a:cs typeface="Kalam"/>
                <a:sym typeface="Kalam"/>
              </a:defRPr>
            </a:lvl6pPr>
            <a:lvl7pPr lvl="6" rtl="0">
              <a:buNone/>
              <a:defRPr sz="1300">
                <a:solidFill>
                  <a:schemeClr val="accent1"/>
                </a:solidFill>
                <a:latin typeface="Kalam"/>
                <a:ea typeface="Kalam"/>
                <a:cs typeface="Kalam"/>
                <a:sym typeface="Kalam"/>
              </a:defRPr>
            </a:lvl7pPr>
            <a:lvl8pPr lvl="7" rtl="0">
              <a:buNone/>
              <a:defRPr sz="1300">
                <a:solidFill>
                  <a:schemeClr val="accent1"/>
                </a:solidFill>
                <a:latin typeface="Kalam"/>
                <a:ea typeface="Kalam"/>
                <a:cs typeface="Kalam"/>
                <a:sym typeface="Kalam"/>
              </a:defRPr>
            </a:lvl8pPr>
            <a:lvl9pPr lvl="8" rtl="0">
              <a:buNone/>
              <a:defRPr sz="1300">
                <a:solidFill>
                  <a:schemeClr val="accent1"/>
                </a:solidFill>
                <a:latin typeface="Kalam"/>
                <a:ea typeface="Kalam"/>
                <a:cs typeface="Kalam"/>
                <a:sym typeface="Kalam"/>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firstcarbonsolutions.com/resources/newsletters/april-2014-climate-change-is-a-stakeholders-business/climate-change-is-a-stakeholders-busines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en.wikipedia.org/wiki/Earth" TargetMode="External"/><Relationship Id="rId4" Type="http://schemas.openxmlformats.org/officeDocument/2006/relationships/hyperlink" Target="https://en.wikipedia.org/wiki/Climate_system" TargetMode="External"/><Relationship Id="rId5" Type="http://schemas.openxmlformats.org/officeDocument/2006/relationships/hyperlink" Target="https://www.climate.gov/news-features/climate-qa/whats-difference-between-global-warming-and-climate-change" TargetMode="External"/><Relationship Id="rId6" Type="http://schemas.openxmlformats.org/officeDocument/2006/relationships/hyperlink" Target="https://climate.nasa.gov/evid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eb.stanford.edu/~mburke/climate/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gfmag.com/global-data/economic-data/worlds-richest-and-poorest-countries" TargetMode="External"/><Relationship Id="rId4" Type="http://schemas.openxmlformats.org/officeDocument/2006/relationships/hyperlink" Target="https://www.kaggle.com/berkeleyearth/climate-change-earth-surface-temperature-data" TargetMode="External"/><Relationship Id="rId5" Type="http://schemas.openxmlformats.org/officeDocument/2006/relationships/hyperlink" Target="https://github.com/Anuja-Wani/INFM6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www.mindmeister.com/944349704/climate-change-disaster-stakeholders?fullscreen=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gfmag.com/global-data/economic-data/worlds-richest-and-poorest-countr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tabsoft.co/2YfvqW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2"/>
          <p:cNvSpPr txBox="1"/>
          <p:nvPr>
            <p:ph type="ctrTitle"/>
          </p:nvPr>
        </p:nvSpPr>
        <p:spPr>
          <a:xfrm>
            <a:off x="3901200" y="2071300"/>
            <a:ext cx="52428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3000"/>
              <a:t>INFM-600 | Fall 2019 </a:t>
            </a:r>
            <a:endParaRPr b="1" sz="3000"/>
          </a:p>
          <a:p>
            <a:pPr indent="0" lvl="0" marL="0" rtl="0" algn="l">
              <a:spcBef>
                <a:spcPts val="0"/>
              </a:spcBef>
              <a:spcAft>
                <a:spcPts val="0"/>
              </a:spcAft>
              <a:buNone/>
            </a:pPr>
            <a:r>
              <a:rPr b="1" lang="en" sz="4000">
                <a:solidFill>
                  <a:schemeClr val="accent1"/>
                </a:solidFill>
              </a:rPr>
              <a:t>Will the poor foot the bill for Global Warming?</a:t>
            </a:r>
            <a:endParaRPr b="1" sz="4000">
              <a:solidFill>
                <a:schemeClr val="accent1"/>
              </a:solidFill>
            </a:endParaRPr>
          </a:p>
          <a:p>
            <a:pPr indent="0" lvl="0" marL="0" rtl="0" algn="l">
              <a:spcBef>
                <a:spcPts val="0"/>
              </a:spcBef>
              <a:spcAft>
                <a:spcPts val="0"/>
              </a:spcAft>
              <a:buNone/>
            </a:pPr>
            <a:r>
              <a:rPr b="1" lang="en" sz="3000">
                <a:solidFill>
                  <a:schemeClr val="accent6"/>
                </a:solidFill>
              </a:rPr>
              <a:t>Team Wolf Pack ZEL</a:t>
            </a:r>
            <a:endParaRPr b="1" sz="3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14" name="Google Shape;114;p21"/>
          <p:cNvSpPr txBox="1"/>
          <p:nvPr/>
        </p:nvSpPr>
        <p:spPr>
          <a:xfrm>
            <a:off x="606875" y="370600"/>
            <a:ext cx="8085900" cy="12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3"/>
                </a:solidFill>
                <a:latin typeface="Kalam"/>
                <a:ea typeface="Kalam"/>
                <a:cs typeface="Kalam"/>
                <a:sym typeface="Kalam"/>
              </a:rPr>
              <a:t>Key Insights &amp; Findings (1)</a:t>
            </a:r>
            <a:endParaRPr sz="4000">
              <a:solidFill>
                <a:schemeClr val="accent3"/>
              </a:solidFill>
              <a:latin typeface="Kalam"/>
              <a:ea typeface="Kalam"/>
              <a:cs typeface="Kalam"/>
              <a:sym typeface="Kalam"/>
            </a:endParaRPr>
          </a:p>
          <a:p>
            <a:pPr indent="0" lvl="0" marL="0" rtl="0" algn="ctr">
              <a:spcBef>
                <a:spcPts val="0"/>
              </a:spcBef>
              <a:spcAft>
                <a:spcPts val="0"/>
              </a:spcAft>
              <a:buNone/>
            </a:pPr>
            <a:r>
              <a:rPr lang="en" sz="4000">
                <a:solidFill>
                  <a:schemeClr val="accent3"/>
                </a:solidFill>
                <a:latin typeface="Kalam"/>
                <a:ea typeface="Kalam"/>
                <a:cs typeface="Kalam"/>
                <a:sym typeface="Kalam"/>
              </a:rPr>
              <a:t>  </a:t>
            </a:r>
            <a:endParaRPr sz="2000">
              <a:solidFill>
                <a:schemeClr val="accent3"/>
              </a:solidFill>
              <a:latin typeface="Kalam"/>
              <a:ea typeface="Kalam"/>
              <a:cs typeface="Kalam"/>
              <a:sym typeface="Kalam"/>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15" name="Google Shape;115;p21"/>
          <p:cNvSpPr txBox="1"/>
          <p:nvPr>
            <p:ph idx="4294967295" type="body"/>
          </p:nvPr>
        </p:nvSpPr>
        <p:spPr>
          <a:xfrm>
            <a:off x="932550" y="1131325"/>
            <a:ext cx="8036400" cy="390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sz="1400">
                <a:solidFill>
                  <a:srgbClr val="000000"/>
                </a:solidFill>
              </a:rPr>
              <a:t>1.  The range of average temperature of countries in the world from 1743  to 2013  was concluded to be -2.48</a:t>
            </a:r>
            <a:r>
              <a:rPr lang="en" sz="1400">
                <a:solidFill>
                  <a:srgbClr val="000000"/>
                </a:solidFill>
              </a:rPr>
              <a:t> degree celsius as lowest to 29.51 degree celsius as the highest. </a:t>
            </a:r>
            <a:r>
              <a:rPr lang="en" sz="1400">
                <a:solidFill>
                  <a:srgbClr val="000000"/>
                </a:solidFill>
              </a:rPr>
              <a:t> </a:t>
            </a:r>
            <a:endParaRPr sz="1400">
              <a:solidFill>
                <a:srgbClr val="000000"/>
              </a:solidFill>
            </a:endParaRPr>
          </a:p>
        </p:txBody>
      </p:sp>
      <p:pic>
        <p:nvPicPr>
          <p:cNvPr id="116" name="Google Shape;116;p21"/>
          <p:cNvPicPr preferRelativeResize="0"/>
          <p:nvPr/>
        </p:nvPicPr>
        <p:blipFill>
          <a:blip r:embed="rId3">
            <a:alphaModFix/>
          </a:blip>
          <a:stretch>
            <a:fillRect/>
          </a:stretch>
        </p:blipFill>
        <p:spPr>
          <a:xfrm>
            <a:off x="2304550" y="1896475"/>
            <a:ext cx="4534900" cy="3247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22" name="Google Shape;122;p22"/>
          <p:cNvSpPr txBox="1"/>
          <p:nvPr/>
        </p:nvSpPr>
        <p:spPr>
          <a:xfrm>
            <a:off x="606875" y="370600"/>
            <a:ext cx="8085900" cy="12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3"/>
                </a:solidFill>
                <a:latin typeface="Kalam"/>
                <a:ea typeface="Kalam"/>
                <a:cs typeface="Kalam"/>
                <a:sym typeface="Kalam"/>
              </a:rPr>
              <a:t>Key Insights &amp; Findings (2)</a:t>
            </a:r>
            <a:endParaRPr sz="4000">
              <a:solidFill>
                <a:schemeClr val="accent3"/>
              </a:solidFill>
              <a:latin typeface="Kalam"/>
              <a:ea typeface="Kalam"/>
              <a:cs typeface="Kalam"/>
              <a:sym typeface="Kalam"/>
            </a:endParaRPr>
          </a:p>
          <a:p>
            <a:pPr indent="0" lvl="0" marL="0" rtl="0" algn="ctr">
              <a:spcBef>
                <a:spcPts val="0"/>
              </a:spcBef>
              <a:spcAft>
                <a:spcPts val="0"/>
              </a:spcAft>
              <a:buNone/>
            </a:pPr>
            <a:r>
              <a:rPr lang="en" sz="4000">
                <a:solidFill>
                  <a:schemeClr val="accent3"/>
                </a:solidFill>
                <a:latin typeface="Kalam"/>
                <a:ea typeface="Kalam"/>
                <a:cs typeface="Kalam"/>
                <a:sym typeface="Kalam"/>
              </a:rPr>
              <a:t>  </a:t>
            </a:r>
            <a:endParaRPr sz="2000">
              <a:solidFill>
                <a:schemeClr val="accent3"/>
              </a:solidFill>
              <a:latin typeface="Kalam"/>
              <a:ea typeface="Kalam"/>
              <a:cs typeface="Kalam"/>
              <a:sym typeface="Kalam"/>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23" name="Google Shape;123;p22"/>
          <p:cNvSpPr txBox="1"/>
          <p:nvPr>
            <p:ph idx="4294967295" type="body"/>
          </p:nvPr>
        </p:nvSpPr>
        <p:spPr>
          <a:xfrm>
            <a:off x="932550" y="1131325"/>
            <a:ext cx="8036400" cy="390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2</a:t>
            </a:r>
            <a:r>
              <a:rPr lang="en" sz="1400"/>
              <a:t>. It was found that there is a direct correlation between GDP of countries and climate change , according to the dataset the  countries with lower GDPs had higher temperature over the years as compared to the countries with higher GDPs . </a:t>
            </a:r>
            <a:endParaRPr/>
          </a:p>
          <a:p>
            <a:pPr indent="0" lvl="0" marL="0" rtl="0" algn="l">
              <a:spcBef>
                <a:spcPts val="1000"/>
              </a:spcBef>
              <a:spcAft>
                <a:spcPts val="1000"/>
              </a:spcAft>
              <a:buNone/>
            </a:pPr>
            <a:r>
              <a:t/>
            </a:r>
            <a:endParaRPr sz="1400">
              <a:solidFill>
                <a:srgbClr val="000000"/>
              </a:solidFill>
            </a:endParaRPr>
          </a:p>
        </p:txBody>
      </p:sp>
      <p:pic>
        <p:nvPicPr>
          <p:cNvPr id="124" name="Google Shape;124;p22"/>
          <p:cNvPicPr preferRelativeResize="0"/>
          <p:nvPr/>
        </p:nvPicPr>
        <p:blipFill>
          <a:blip r:embed="rId3">
            <a:alphaModFix/>
          </a:blip>
          <a:stretch>
            <a:fillRect/>
          </a:stretch>
        </p:blipFill>
        <p:spPr>
          <a:xfrm>
            <a:off x="1573987" y="1936000"/>
            <a:ext cx="6151676" cy="3102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30" name="Google Shape;130;p23"/>
          <p:cNvSpPr txBox="1"/>
          <p:nvPr/>
        </p:nvSpPr>
        <p:spPr>
          <a:xfrm>
            <a:off x="606875" y="370600"/>
            <a:ext cx="8085900" cy="12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3"/>
                </a:solidFill>
                <a:latin typeface="Kalam"/>
                <a:ea typeface="Kalam"/>
                <a:cs typeface="Kalam"/>
                <a:sym typeface="Kalam"/>
              </a:rPr>
              <a:t>Key Insights &amp; Findings (3)</a:t>
            </a:r>
            <a:endParaRPr sz="4000">
              <a:solidFill>
                <a:schemeClr val="accent3"/>
              </a:solidFill>
              <a:latin typeface="Kalam"/>
              <a:ea typeface="Kalam"/>
              <a:cs typeface="Kalam"/>
              <a:sym typeface="Kalam"/>
            </a:endParaRPr>
          </a:p>
          <a:p>
            <a:pPr indent="0" lvl="0" marL="0" rtl="0" algn="ctr">
              <a:spcBef>
                <a:spcPts val="0"/>
              </a:spcBef>
              <a:spcAft>
                <a:spcPts val="0"/>
              </a:spcAft>
              <a:buNone/>
            </a:pPr>
            <a:r>
              <a:rPr lang="en" sz="4000">
                <a:solidFill>
                  <a:schemeClr val="accent3"/>
                </a:solidFill>
                <a:latin typeface="Kalam"/>
                <a:ea typeface="Kalam"/>
                <a:cs typeface="Kalam"/>
                <a:sym typeface="Kalam"/>
              </a:rPr>
              <a:t>  </a:t>
            </a:r>
            <a:endParaRPr sz="2000">
              <a:solidFill>
                <a:schemeClr val="accent3"/>
              </a:solidFill>
              <a:latin typeface="Kalam"/>
              <a:ea typeface="Kalam"/>
              <a:cs typeface="Kalam"/>
              <a:sym typeface="Kalam"/>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31" name="Google Shape;131;p23"/>
          <p:cNvSpPr txBox="1"/>
          <p:nvPr>
            <p:ph idx="4294967295" type="body"/>
          </p:nvPr>
        </p:nvSpPr>
        <p:spPr>
          <a:xfrm>
            <a:off x="932550" y="1131325"/>
            <a:ext cx="8036400" cy="390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3</a:t>
            </a:r>
            <a:r>
              <a:rPr lang="en" sz="1400"/>
              <a:t>. </a:t>
            </a:r>
            <a:r>
              <a:rPr lang="en" sz="1400">
                <a:solidFill>
                  <a:schemeClr val="dk2"/>
                </a:solidFill>
              </a:rPr>
              <a:t>The countries which mainly depend on </a:t>
            </a:r>
            <a:r>
              <a:rPr lang="en" sz="1400">
                <a:solidFill>
                  <a:schemeClr val="dk2"/>
                </a:solidFill>
              </a:rPr>
              <a:t>water </a:t>
            </a:r>
            <a:r>
              <a:rPr lang="en" sz="1400">
                <a:solidFill>
                  <a:schemeClr val="dk2"/>
                </a:solidFill>
              </a:rPr>
              <a:t>resources as their main source of income (e.g.Haiti) and the countries which have water scarcity (e.g. UAE) were affected the </a:t>
            </a:r>
            <a:r>
              <a:rPr i="1" lang="en" sz="1400">
                <a:solidFill>
                  <a:schemeClr val="dk2"/>
                </a:solidFill>
              </a:rPr>
              <a:t>most</a:t>
            </a:r>
            <a:r>
              <a:rPr lang="en" sz="1400">
                <a:solidFill>
                  <a:schemeClr val="dk2"/>
                </a:solidFill>
              </a:rPr>
              <a:t> by climate change in the last 10 years.</a:t>
            </a:r>
            <a:endParaRPr/>
          </a:p>
          <a:p>
            <a:pPr indent="0" lvl="0" marL="0" rtl="0" algn="l">
              <a:spcBef>
                <a:spcPts val="1000"/>
              </a:spcBef>
              <a:spcAft>
                <a:spcPts val="1000"/>
              </a:spcAft>
              <a:buNone/>
            </a:pPr>
            <a:r>
              <a:t/>
            </a:r>
            <a:endParaRPr sz="1400">
              <a:solidFill>
                <a:srgbClr val="000000"/>
              </a:solidFill>
            </a:endParaRPr>
          </a:p>
        </p:txBody>
      </p:sp>
      <p:pic>
        <p:nvPicPr>
          <p:cNvPr id="132" name="Google Shape;132;p23"/>
          <p:cNvPicPr preferRelativeResize="0"/>
          <p:nvPr/>
        </p:nvPicPr>
        <p:blipFill rotWithShape="1">
          <a:blip r:embed="rId3">
            <a:alphaModFix/>
          </a:blip>
          <a:srcRect b="17204" l="0" r="-15074" t="0"/>
          <a:stretch/>
        </p:blipFill>
        <p:spPr>
          <a:xfrm>
            <a:off x="6353675" y="1929525"/>
            <a:ext cx="1727800" cy="1047500"/>
          </a:xfrm>
          <a:prstGeom prst="rect">
            <a:avLst/>
          </a:prstGeom>
          <a:noFill/>
          <a:ln>
            <a:noFill/>
          </a:ln>
        </p:spPr>
      </p:pic>
      <p:pic>
        <p:nvPicPr>
          <p:cNvPr id="133" name="Google Shape;133;p23"/>
          <p:cNvPicPr preferRelativeResize="0"/>
          <p:nvPr/>
        </p:nvPicPr>
        <p:blipFill>
          <a:blip r:embed="rId4">
            <a:alphaModFix/>
          </a:blip>
          <a:stretch>
            <a:fillRect/>
          </a:stretch>
        </p:blipFill>
        <p:spPr>
          <a:xfrm>
            <a:off x="2272301" y="1929525"/>
            <a:ext cx="3814024" cy="31354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266700" y="63200"/>
            <a:ext cx="5877300" cy="611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000"/>
              <a:t>Implications </a:t>
            </a:r>
            <a:endParaRPr sz="4000">
              <a:highlight>
                <a:srgbClr val="FFFF00"/>
              </a:highlight>
            </a:endParaRPr>
          </a:p>
        </p:txBody>
      </p:sp>
      <p:sp>
        <p:nvSpPr>
          <p:cNvPr id="139" name="Google Shape;139;p24"/>
          <p:cNvSpPr txBox="1"/>
          <p:nvPr>
            <p:ph idx="1" type="body"/>
          </p:nvPr>
        </p:nvSpPr>
        <p:spPr>
          <a:xfrm>
            <a:off x="3787575" y="623850"/>
            <a:ext cx="5356500" cy="451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Based </a:t>
            </a:r>
            <a:r>
              <a:rPr lang="en" sz="1400"/>
              <a:t>on the graphs we have created, we can confidently conclude that the there is a correlation between the GDPs and climate change.</a:t>
            </a:r>
            <a:endParaRPr sz="1400"/>
          </a:p>
          <a:p>
            <a:pPr indent="-317500" lvl="0" marL="457200" rtl="0" algn="l">
              <a:spcBef>
                <a:spcPts val="1000"/>
              </a:spcBef>
              <a:spcAft>
                <a:spcPts val="0"/>
              </a:spcAft>
              <a:buClr>
                <a:srgbClr val="434343"/>
              </a:buClr>
              <a:buSzPts val="1400"/>
              <a:buChar char="●"/>
            </a:pPr>
            <a:r>
              <a:rPr lang="en" sz="1400">
                <a:solidFill>
                  <a:srgbClr val="434343"/>
                </a:solidFill>
              </a:rPr>
              <a:t>The 5 countries with high GDPs had the lower temperatures as compared to countries with low GDPs.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There is a significant difference among the average temperatures between the poorest and richest countries. The difference is around 13 degrees.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United Arab Emirates and Nigeria are two of the most affected countries, and have the highest average temperatures comparing to the 3 other affected countries.</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It was </a:t>
            </a:r>
            <a:r>
              <a:rPr lang="en" sz="1400">
                <a:solidFill>
                  <a:srgbClr val="434343"/>
                </a:solidFill>
              </a:rPr>
              <a:t>clearly</a:t>
            </a:r>
            <a:r>
              <a:rPr lang="en" sz="1400">
                <a:solidFill>
                  <a:srgbClr val="434343"/>
                </a:solidFill>
              </a:rPr>
              <a:t> shown in the map graph that the countries near equator have experience higher temperature.</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It has been observed that there was a high average </a:t>
            </a:r>
            <a:r>
              <a:rPr lang="en" sz="1400">
                <a:solidFill>
                  <a:srgbClr val="434343"/>
                </a:solidFill>
              </a:rPr>
              <a:t>temperature</a:t>
            </a:r>
            <a:r>
              <a:rPr lang="en" sz="1400">
                <a:solidFill>
                  <a:srgbClr val="434343"/>
                </a:solidFill>
              </a:rPr>
              <a:t> spike in 1830s</a:t>
            </a:r>
            <a:endParaRPr sz="1400">
              <a:solidFill>
                <a:srgbClr val="434343"/>
              </a:solidFill>
            </a:endParaRPr>
          </a:p>
          <a:p>
            <a:pPr indent="0" lvl="0" marL="0" rtl="0" algn="l">
              <a:spcBef>
                <a:spcPts val="1000"/>
              </a:spcBef>
              <a:spcAft>
                <a:spcPts val="1000"/>
              </a:spcAft>
              <a:buNone/>
            </a:pPr>
            <a:r>
              <a:t/>
            </a:r>
            <a:endParaRPr/>
          </a:p>
        </p:txBody>
      </p:sp>
      <p:sp>
        <p:nvSpPr>
          <p:cNvPr id="140" name="Google Shape;140;p24"/>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390650" y="293375"/>
            <a:ext cx="5753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Recommendations to Stakeholders </a:t>
            </a:r>
            <a:endParaRPr sz="4000">
              <a:highlight>
                <a:srgbClr val="FFFF00"/>
              </a:highlight>
            </a:endParaRPr>
          </a:p>
        </p:txBody>
      </p:sp>
      <p:sp>
        <p:nvSpPr>
          <p:cNvPr id="146" name="Google Shape;146;p25"/>
          <p:cNvSpPr txBox="1"/>
          <p:nvPr>
            <p:ph idx="1" type="body"/>
          </p:nvPr>
        </p:nvSpPr>
        <p:spPr>
          <a:xfrm>
            <a:off x="3624500" y="1223325"/>
            <a:ext cx="5484600" cy="341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As we found a </a:t>
            </a:r>
            <a:r>
              <a:rPr b="1" lang="en" sz="1400">
                <a:solidFill>
                  <a:schemeClr val="accent1"/>
                </a:solidFill>
              </a:rPr>
              <a:t>direct</a:t>
            </a:r>
            <a:r>
              <a:rPr lang="en" sz="1400"/>
              <a:t> correlation that the poorest countries were affected the more than the richest countries were  in regards to global climate change over the last 40 years, we encourage action for: </a:t>
            </a:r>
            <a:r>
              <a:rPr b="1" lang="en" sz="1400">
                <a:solidFill>
                  <a:schemeClr val="accent1"/>
                </a:solidFill>
              </a:rPr>
              <a:t>awareness and behavior change</a:t>
            </a:r>
            <a:r>
              <a:rPr lang="en" sz="1400"/>
              <a:t> towards climate change</a:t>
            </a:r>
            <a:endParaRPr sz="1400"/>
          </a:p>
          <a:p>
            <a:pPr indent="-317500" lvl="0" marL="457200" rtl="0" algn="l">
              <a:spcBef>
                <a:spcPts val="1000"/>
              </a:spcBef>
              <a:spcAft>
                <a:spcPts val="0"/>
              </a:spcAft>
              <a:buClr>
                <a:schemeClr val="dk2"/>
              </a:buClr>
              <a:buSzPts val="1400"/>
              <a:buAutoNum type="arabicPeriod"/>
            </a:pPr>
            <a:r>
              <a:rPr lang="en" sz="1400"/>
              <a:t>Create a series of case studies and proposals for best practices - it’s important to use various mediums for vulnerable and poor populations that may not have access to the web/technology</a:t>
            </a:r>
            <a:endParaRPr sz="1400"/>
          </a:p>
          <a:p>
            <a:pPr indent="-317500" lvl="0" marL="457200" rtl="0" algn="l">
              <a:spcBef>
                <a:spcPts val="0"/>
              </a:spcBef>
              <a:spcAft>
                <a:spcPts val="0"/>
              </a:spcAft>
              <a:buClr>
                <a:schemeClr val="dk2"/>
              </a:buClr>
              <a:buSzPts val="1400"/>
              <a:buAutoNum type="arabicPeriod"/>
            </a:pPr>
            <a:r>
              <a:rPr lang="en" sz="1400"/>
              <a:t>Create awareness-raising programs that promote an understand of what climate change is and how to limit its cause and effect - what can we do from afar (in average to rich countries to help those located in poor and affected countries) </a:t>
            </a:r>
            <a:endParaRPr sz="1400"/>
          </a:p>
          <a:p>
            <a:pPr indent="0" lvl="0" marL="0" rtl="0" algn="l">
              <a:spcBef>
                <a:spcPts val="1000"/>
              </a:spcBef>
              <a:spcAft>
                <a:spcPts val="0"/>
              </a:spcAft>
              <a:buNone/>
            </a:pPr>
            <a:r>
              <a:rPr lang="en" sz="1200" u="sng">
                <a:solidFill>
                  <a:schemeClr val="accent6"/>
                </a:solidFill>
                <a:hlinkClick r:id="rId3"/>
              </a:rPr>
              <a:t>Resource</a:t>
            </a:r>
            <a:endParaRPr sz="1200">
              <a:solidFill>
                <a:schemeClr val="accent6"/>
              </a:solidFill>
            </a:endParaRPr>
          </a:p>
          <a:p>
            <a:pPr indent="0" lvl="0" marL="0" rtl="0" algn="l">
              <a:spcBef>
                <a:spcPts val="1000"/>
              </a:spcBef>
              <a:spcAft>
                <a:spcPts val="1000"/>
              </a:spcAft>
              <a:buNone/>
            </a:pPr>
            <a:r>
              <a:t/>
            </a:r>
            <a:endParaRPr/>
          </a:p>
        </p:txBody>
      </p:sp>
      <p:sp>
        <p:nvSpPr>
          <p:cNvPr id="147" name="Google Shape;147;p25"/>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822125" y="0"/>
            <a:ext cx="58326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000"/>
              <a:t>Lessons Learned </a:t>
            </a:r>
            <a:endParaRPr sz="4000">
              <a:highlight>
                <a:srgbClr val="FFFF00"/>
              </a:highlight>
            </a:endParaRPr>
          </a:p>
        </p:txBody>
      </p:sp>
      <p:sp>
        <p:nvSpPr>
          <p:cNvPr id="153" name="Google Shape;153;p26"/>
          <p:cNvSpPr txBox="1"/>
          <p:nvPr>
            <p:ph idx="1" type="body"/>
          </p:nvPr>
        </p:nvSpPr>
        <p:spPr>
          <a:xfrm>
            <a:off x="2854138" y="995525"/>
            <a:ext cx="1859400" cy="143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FFFFFF"/>
                </a:solidFill>
                <a:highlight>
                  <a:schemeClr val="accent6"/>
                </a:highlight>
              </a:rPr>
              <a:t>Changing scope</a:t>
            </a:r>
            <a:endParaRPr b="1" sz="1200">
              <a:solidFill>
                <a:srgbClr val="FFFFFF"/>
              </a:solidFill>
              <a:highlight>
                <a:schemeClr val="accent6"/>
              </a:highlight>
            </a:endParaRPr>
          </a:p>
          <a:p>
            <a:pPr indent="0" lvl="0" marL="0" rtl="0" algn="l">
              <a:spcBef>
                <a:spcPts val="1000"/>
              </a:spcBef>
              <a:spcAft>
                <a:spcPts val="1000"/>
              </a:spcAft>
              <a:buNone/>
            </a:pPr>
            <a:r>
              <a:rPr lang="en" sz="1200"/>
              <a:t>As the project progresses there are opportunities to explore topics that were not part of the original plan. </a:t>
            </a:r>
            <a:r>
              <a:rPr b="1" lang="en" sz="1200">
                <a:solidFill>
                  <a:schemeClr val="accent1"/>
                </a:solidFill>
              </a:rPr>
              <a:t>Flexibility in change of scope is key.</a:t>
            </a:r>
            <a:endParaRPr b="1" sz="1200">
              <a:solidFill>
                <a:schemeClr val="accent1"/>
              </a:solidFill>
            </a:endParaRPr>
          </a:p>
        </p:txBody>
      </p:sp>
      <p:sp>
        <p:nvSpPr>
          <p:cNvPr id="154" name="Google Shape;154;p26"/>
          <p:cNvSpPr txBox="1"/>
          <p:nvPr>
            <p:ph idx="2" type="body"/>
          </p:nvPr>
        </p:nvSpPr>
        <p:spPr>
          <a:xfrm>
            <a:off x="6763300" y="2936775"/>
            <a:ext cx="1859400" cy="143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FFFFFF"/>
                </a:solidFill>
                <a:highlight>
                  <a:schemeClr val="accent6"/>
                </a:highlight>
              </a:rPr>
              <a:t>Team Knowledge</a:t>
            </a:r>
            <a:endParaRPr b="1" sz="1200">
              <a:solidFill>
                <a:srgbClr val="FFFFFF"/>
              </a:solidFill>
              <a:highlight>
                <a:schemeClr val="accent6"/>
              </a:highlight>
            </a:endParaRPr>
          </a:p>
          <a:p>
            <a:pPr indent="0" lvl="0" marL="0" rtl="0" algn="l">
              <a:spcBef>
                <a:spcPts val="1000"/>
              </a:spcBef>
              <a:spcAft>
                <a:spcPts val="1000"/>
              </a:spcAft>
              <a:buNone/>
            </a:pPr>
            <a:r>
              <a:rPr lang="en" sz="1200"/>
              <a:t>Determining which</a:t>
            </a:r>
            <a:r>
              <a:rPr lang="en" sz="1200">
                <a:solidFill>
                  <a:schemeClr val="accent5"/>
                </a:solidFill>
              </a:rPr>
              <a:t> </a:t>
            </a:r>
            <a:r>
              <a:rPr b="1" lang="en" sz="1200">
                <a:solidFill>
                  <a:schemeClr val="accent1"/>
                </a:solidFill>
              </a:rPr>
              <a:t>key skills</a:t>
            </a:r>
            <a:r>
              <a:rPr b="1" lang="en" sz="1200">
                <a:solidFill>
                  <a:schemeClr val="accent5"/>
                </a:solidFill>
              </a:rPr>
              <a:t> </a:t>
            </a:r>
            <a:r>
              <a:rPr lang="en" sz="1200"/>
              <a:t>each team member has allows for better cooperation and to better use the knowledge at hand.</a:t>
            </a:r>
            <a:endParaRPr sz="1200"/>
          </a:p>
        </p:txBody>
      </p:sp>
      <p:sp>
        <p:nvSpPr>
          <p:cNvPr id="155" name="Google Shape;155;p26"/>
          <p:cNvSpPr txBox="1"/>
          <p:nvPr>
            <p:ph idx="3" type="body"/>
          </p:nvPr>
        </p:nvSpPr>
        <p:spPr>
          <a:xfrm>
            <a:off x="6763312" y="995525"/>
            <a:ext cx="1859400" cy="143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FFFFFF"/>
                </a:solidFill>
                <a:highlight>
                  <a:schemeClr val="accent6"/>
                </a:highlight>
              </a:rPr>
              <a:t>Team Meeting</a:t>
            </a:r>
            <a:endParaRPr b="1" sz="1200">
              <a:solidFill>
                <a:srgbClr val="FFFFFF"/>
              </a:solidFill>
              <a:highlight>
                <a:schemeClr val="accent6"/>
              </a:highlight>
            </a:endParaRPr>
          </a:p>
          <a:p>
            <a:pPr indent="0" lvl="0" marL="0" rtl="0" algn="l">
              <a:spcBef>
                <a:spcPts val="1000"/>
              </a:spcBef>
              <a:spcAft>
                <a:spcPts val="0"/>
              </a:spcAft>
              <a:buNone/>
            </a:pPr>
            <a:r>
              <a:rPr lang="en" sz="1200"/>
              <a:t>There are many </a:t>
            </a:r>
            <a:r>
              <a:rPr b="1" lang="en" sz="1200">
                <a:solidFill>
                  <a:schemeClr val="accent1"/>
                </a:solidFill>
              </a:rPr>
              <a:t>online tools</a:t>
            </a:r>
            <a:r>
              <a:rPr b="1" lang="en" sz="1200">
                <a:solidFill>
                  <a:schemeClr val="accent5"/>
                </a:solidFill>
              </a:rPr>
              <a:t> </a:t>
            </a:r>
            <a:r>
              <a:rPr lang="en" sz="1200"/>
              <a:t>that can help with scheduling for individuals with loaded schedules. Doing this ahead of time helps to avoid rushed work</a:t>
            </a:r>
            <a:endParaRPr sz="1200"/>
          </a:p>
          <a:p>
            <a:pPr indent="0" lvl="0" marL="0" rtl="0" algn="l">
              <a:spcBef>
                <a:spcPts val="1000"/>
              </a:spcBef>
              <a:spcAft>
                <a:spcPts val="1000"/>
              </a:spcAft>
              <a:buNone/>
            </a:pPr>
            <a:r>
              <a:t/>
            </a:r>
            <a:endParaRPr sz="1100"/>
          </a:p>
        </p:txBody>
      </p:sp>
      <p:sp>
        <p:nvSpPr>
          <p:cNvPr id="156" name="Google Shape;156;p26"/>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57" name="Google Shape;157;p26"/>
          <p:cNvSpPr txBox="1"/>
          <p:nvPr>
            <p:ph idx="1" type="body"/>
          </p:nvPr>
        </p:nvSpPr>
        <p:spPr>
          <a:xfrm>
            <a:off x="2854138" y="2936775"/>
            <a:ext cx="1859400" cy="143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00">
                <a:solidFill>
                  <a:srgbClr val="FFFFFF"/>
                </a:solidFill>
                <a:highlight>
                  <a:schemeClr val="accent6"/>
                </a:highlight>
              </a:rPr>
              <a:t>Sources for Data</a:t>
            </a:r>
            <a:endParaRPr b="1" sz="1200">
              <a:solidFill>
                <a:srgbClr val="FFFFFF"/>
              </a:solidFill>
              <a:highlight>
                <a:schemeClr val="accent6"/>
              </a:highlight>
            </a:endParaRPr>
          </a:p>
          <a:p>
            <a:pPr indent="0" lvl="0" marL="0" rtl="0" algn="l">
              <a:spcBef>
                <a:spcPts val="1000"/>
              </a:spcBef>
              <a:spcAft>
                <a:spcPts val="1000"/>
              </a:spcAft>
              <a:buNone/>
            </a:pPr>
            <a:r>
              <a:rPr lang="en" sz="1200"/>
              <a:t>For any topic, it is important to do a </a:t>
            </a:r>
            <a:r>
              <a:rPr b="1" lang="en" sz="1200">
                <a:solidFill>
                  <a:schemeClr val="accent1"/>
                </a:solidFill>
              </a:rPr>
              <a:t>literature review</a:t>
            </a:r>
            <a:r>
              <a:rPr lang="en" sz="1200"/>
              <a:t> in order to identify relevant sources from trusted institutions.</a:t>
            </a:r>
            <a:endParaRPr sz="1200"/>
          </a:p>
        </p:txBody>
      </p:sp>
      <p:cxnSp>
        <p:nvCxnSpPr>
          <p:cNvPr id="158" name="Google Shape;158;p26"/>
          <p:cNvCxnSpPr/>
          <p:nvPr/>
        </p:nvCxnSpPr>
        <p:spPr>
          <a:xfrm flipH="1">
            <a:off x="5581025" y="1113550"/>
            <a:ext cx="13200" cy="314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2854150" y="205975"/>
            <a:ext cx="5832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Limitations &amp; Future Work</a:t>
            </a:r>
            <a:endParaRPr sz="4000"/>
          </a:p>
        </p:txBody>
      </p:sp>
      <p:sp>
        <p:nvSpPr>
          <p:cNvPr id="164" name="Google Shape;164;p27"/>
          <p:cNvSpPr txBox="1"/>
          <p:nvPr>
            <p:ph idx="1" type="body"/>
          </p:nvPr>
        </p:nvSpPr>
        <p:spPr>
          <a:xfrm>
            <a:off x="2854150" y="1333125"/>
            <a:ext cx="5173500" cy="3459600"/>
          </a:xfrm>
          <a:prstGeom prst="rect">
            <a:avLst/>
          </a:prstGeom>
        </p:spPr>
        <p:txBody>
          <a:bodyPr anchorCtr="0" anchor="t" bIns="0" lIns="0" spcFirstLastPara="1" rIns="0" wrap="square" tIns="0">
            <a:noAutofit/>
          </a:bodyPr>
          <a:lstStyle/>
          <a:p>
            <a:pPr indent="-330200" lvl="0" marL="457200" rtl="0" algn="l">
              <a:spcBef>
                <a:spcPts val="0"/>
              </a:spcBef>
              <a:spcAft>
                <a:spcPts val="0"/>
              </a:spcAft>
              <a:buClr>
                <a:srgbClr val="434343"/>
              </a:buClr>
              <a:buSzPts val="1600"/>
              <a:buChar char="●"/>
            </a:pPr>
            <a:r>
              <a:rPr lang="en">
                <a:solidFill>
                  <a:srgbClr val="434343"/>
                </a:solidFill>
              </a:rPr>
              <a:t>Only limited data sample(15 countries) were selected.</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We considered GDP as the major factor of the climate change and no other socio-</a:t>
            </a:r>
            <a:r>
              <a:rPr lang="en">
                <a:solidFill>
                  <a:srgbClr val="434343"/>
                </a:solidFill>
              </a:rPr>
              <a:t>economic</a:t>
            </a:r>
            <a:r>
              <a:rPr lang="en">
                <a:solidFill>
                  <a:srgbClr val="434343"/>
                </a:solidFill>
              </a:rPr>
              <a:t> conditions.</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There were some null values in our data set that could have affected our graphs a bit.</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We didn’t deeply consider the geographical effects to the climate change.</a:t>
            </a:r>
            <a:endParaRPr>
              <a:solidFill>
                <a:srgbClr val="434343"/>
              </a:solidFill>
            </a:endParaRPr>
          </a:p>
          <a:p>
            <a:pPr indent="-330200" lvl="0" marL="457200" rtl="0" algn="l">
              <a:spcBef>
                <a:spcPts val="0"/>
              </a:spcBef>
              <a:spcAft>
                <a:spcPts val="0"/>
              </a:spcAft>
              <a:buClr>
                <a:srgbClr val="434343"/>
              </a:buClr>
              <a:buSzPts val="1600"/>
              <a:buChar char="●"/>
            </a:pPr>
            <a:r>
              <a:rPr lang="en">
                <a:solidFill>
                  <a:srgbClr val="434343"/>
                </a:solidFill>
              </a:rPr>
              <a:t>For the future work, we plan to find related socio-economic and </a:t>
            </a:r>
            <a:r>
              <a:rPr lang="en">
                <a:solidFill>
                  <a:srgbClr val="434343"/>
                </a:solidFill>
              </a:rPr>
              <a:t>geographical</a:t>
            </a:r>
            <a:r>
              <a:rPr lang="en">
                <a:solidFill>
                  <a:srgbClr val="434343"/>
                </a:solidFill>
              </a:rPr>
              <a:t> data consider their effects on global warming.</a:t>
            </a:r>
            <a:endParaRPr>
              <a:solidFill>
                <a:srgbClr val="434343"/>
              </a:solidFill>
            </a:endParaRPr>
          </a:p>
          <a:p>
            <a:pPr indent="0" lvl="0" marL="457200" rtl="0" algn="l">
              <a:spcBef>
                <a:spcPts val="1000"/>
              </a:spcBef>
              <a:spcAft>
                <a:spcPts val="1000"/>
              </a:spcAft>
              <a:buNone/>
            </a:pPr>
            <a:r>
              <a:t/>
            </a:r>
            <a:endParaRPr/>
          </a:p>
        </p:txBody>
      </p:sp>
      <p:sp>
        <p:nvSpPr>
          <p:cNvPr id="165" name="Google Shape;165;p27"/>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idx="1" type="body"/>
          </p:nvPr>
        </p:nvSpPr>
        <p:spPr>
          <a:xfrm>
            <a:off x="4384400" y="2303200"/>
            <a:ext cx="4097400" cy="11343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sz="4500"/>
              <a:t>THANK YOU!</a:t>
            </a:r>
            <a:endParaRPr sz="4500"/>
          </a:p>
        </p:txBody>
      </p:sp>
      <p:sp>
        <p:nvSpPr>
          <p:cNvPr id="171" name="Google Shape;171;p28"/>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4294967295" type="ctrTitle"/>
          </p:nvPr>
        </p:nvSpPr>
        <p:spPr>
          <a:xfrm>
            <a:off x="4229975" y="3745175"/>
            <a:ext cx="4791300" cy="1159800"/>
          </a:xfrm>
          <a:prstGeom prst="rect">
            <a:avLst/>
          </a:prstGeom>
        </p:spPr>
        <p:txBody>
          <a:bodyPr anchorCtr="0" anchor="b" bIns="0" lIns="0" spcFirstLastPara="1" rIns="0" wrap="square" tIns="0">
            <a:noAutofit/>
          </a:bodyPr>
          <a:lstStyle/>
          <a:p>
            <a:pPr indent="-406400" lvl="0" marL="457200" rtl="0" algn="l">
              <a:spcBef>
                <a:spcPts val="0"/>
              </a:spcBef>
              <a:spcAft>
                <a:spcPts val="0"/>
              </a:spcAft>
              <a:buClr>
                <a:schemeClr val="accent1"/>
              </a:buClr>
              <a:buSzPts val="2800"/>
              <a:buAutoNum type="romanUcPeriod"/>
            </a:pPr>
            <a:r>
              <a:rPr b="1" lang="en" sz="2800">
                <a:solidFill>
                  <a:schemeClr val="accent1"/>
                </a:solidFill>
              </a:rPr>
              <a:t>Key definitions and brief findings from research  </a:t>
            </a:r>
            <a:endParaRPr b="1" sz="2800">
              <a:solidFill>
                <a:schemeClr val="accent1"/>
              </a:solidFill>
            </a:endParaRPr>
          </a:p>
          <a:p>
            <a:pPr indent="-406400" lvl="0" marL="457200" rtl="0" algn="l">
              <a:spcBef>
                <a:spcPts val="0"/>
              </a:spcBef>
              <a:spcAft>
                <a:spcPts val="0"/>
              </a:spcAft>
              <a:buClr>
                <a:schemeClr val="accent1"/>
              </a:buClr>
              <a:buSzPts val="2800"/>
              <a:buAutoNum type="romanUcPeriod"/>
            </a:pPr>
            <a:r>
              <a:rPr b="1" lang="en" sz="2800">
                <a:solidFill>
                  <a:schemeClr val="accent1"/>
                </a:solidFill>
              </a:rPr>
              <a:t>Project scope and adjustments</a:t>
            </a:r>
            <a:endParaRPr b="1" sz="2800">
              <a:solidFill>
                <a:schemeClr val="accent1"/>
              </a:solidFill>
            </a:endParaRPr>
          </a:p>
          <a:p>
            <a:pPr indent="-406400" lvl="0" marL="457200" rtl="0" algn="l">
              <a:spcBef>
                <a:spcPts val="0"/>
              </a:spcBef>
              <a:spcAft>
                <a:spcPts val="0"/>
              </a:spcAft>
              <a:buClr>
                <a:schemeClr val="accent1"/>
              </a:buClr>
              <a:buSzPts val="2800"/>
              <a:buAutoNum type="romanUcPeriod"/>
            </a:pPr>
            <a:r>
              <a:rPr b="1" lang="en" sz="2800">
                <a:solidFill>
                  <a:schemeClr val="accent1"/>
                </a:solidFill>
              </a:rPr>
              <a:t>Stakeholders</a:t>
            </a:r>
            <a:endParaRPr b="1" sz="2800">
              <a:solidFill>
                <a:schemeClr val="accent1"/>
              </a:solidFill>
            </a:endParaRPr>
          </a:p>
          <a:p>
            <a:pPr indent="-406400" lvl="0" marL="457200" rtl="0" algn="l">
              <a:spcBef>
                <a:spcPts val="0"/>
              </a:spcBef>
              <a:spcAft>
                <a:spcPts val="0"/>
              </a:spcAft>
              <a:buClr>
                <a:schemeClr val="accent1"/>
              </a:buClr>
              <a:buSzPts val="2800"/>
              <a:buAutoNum type="romanUcPeriod"/>
            </a:pPr>
            <a:r>
              <a:rPr b="1" lang="en" sz="2800">
                <a:solidFill>
                  <a:schemeClr val="accent1"/>
                </a:solidFill>
              </a:rPr>
              <a:t>Data Prep &amp; Analysis</a:t>
            </a:r>
            <a:endParaRPr b="1" sz="2800">
              <a:solidFill>
                <a:schemeClr val="accent1"/>
              </a:solidFill>
            </a:endParaRPr>
          </a:p>
          <a:p>
            <a:pPr indent="-406400" lvl="0" marL="457200" rtl="0" algn="l">
              <a:spcBef>
                <a:spcPts val="0"/>
              </a:spcBef>
              <a:spcAft>
                <a:spcPts val="0"/>
              </a:spcAft>
              <a:buClr>
                <a:schemeClr val="accent1"/>
              </a:buClr>
              <a:buSzPts val="2800"/>
              <a:buAutoNum type="romanUcPeriod"/>
            </a:pPr>
            <a:r>
              <a:rPr b="1" lang="en" sz="2800">
                <a:solidFill>
                  <a:schemeClr val="accent1"/>
                </a:solidFill>
              </a:rPr>
              <a:t>Data Visualization in Tableau Dashboard</a:t>
            </a:r>
            <a:endParaRPr b="1" sz="2800">
              <a:solidFill>
                <a:schemeClr val="accent1"/>
              </a:solidFill>
            </a:endParaRPr>
          </a:p>
          <a:p>
            <a:pPr indent="-406400" lvl="0" marL="457200" rtl="0" algn="l">
              <a:spcBef>
                <a:spcPts val="0"/>
              </a:spcBef>
              <a:spcAft>
                <a:spcPts val="0"/>
              </a:spcAft>
              <a:buClr>
                <a:schemeClr val="accent1"/>
              </a:buClr>
              <a:buSzPts val="2800"/>
              <a:buAutoNum type="romanUcPeriod"/>
            </a:pPr>
            <a:r>
              <a:rPr b="1" lang="en" sz="2800">
                <a:solidFill>
                  <a:schemeClr val="accent1"/>
                </a:solidFill>
              </a:rPr>
              <a:t>Findings &amp; Implications</a:t>
            </a:r>
            <a:endParaRPr b="1" sz="2800">
              <a:solidFill>
                <a:schemeClr val="accent1"/>
              </a:solidFill>
            </a:endParaRPr>
          </a:p>
          <a:p>
            <a:pPr indent="-406400" lvl="0" marL="457200" rtl="0" algn="l">
              <a:spcBef>
                <a:spcPts val="0"/>
              </a:spcBef>
              <a:spcAft>
                <a:spcPts val="0"/>
              </a:spcAft>
              <a:buClr>
                <a:schemeClr val="accent1"/>
              </a:buClr>
              <a:buSzPts val="2800"/>
              <a:buAutoNum type="romanUcPeriod"/>
            </a:pPr>
            <a:r>
              <a:rPr b="1" lang="en" sz="2800">
                <a:solidFill>
                  <a:schemeClr val="accent1"/>
                </a:solidFill>
              </a:rPr>
              <a:t>Lessons Learned</a:t>
            </a:r>
            <a:endParaRPr b="1" sz="2800">
              <a:solidFill>
                <a:schemeClr val="accent1"/>
              </a:solidFill>
            </a:endParaRPr>
          </a:p>
        </p:txBody>
      </p:sp>
      <p:sp>
        <p:nvSpPr>
          <p:cNvPr id="55" name="Google Shape;55;p13"/>
          <p:cNvSpPr/>
          <p:nvPr/>
        </p:nvSpPr>
        <p:spPr>
          <a:xfrm>
            <a:off x="7787097" y="27700"/>
            <a:ext cx="910082" cy="1032541"/>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6" name="Google Shape;56;p13"/>
          <p:cNvSpPr/>
          <p:nvPr/>
        </p:nvSpPr>
        <p:spPr>
          <a:xfrm rot="1473054">
            <a:off x="3481877" y="328806"/>
            <a:ext cx="793332" cy="772773"/>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7" name="Google Shape;57;p13"/>
          <p:cNvSpPr/>
          <p:nvPr/>
        </p:nvSpPr>
        <p:spPr>
          <a:xfrm>
            <a:off x="5193969" y="471325"/>
            <a:ext cx="347339" cy="337524"/>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8" name="Google Shape;58;p13"/>
          <p:cNvSpPr/>
          <p:nvPr/>
        </p:nvSpPr>
        <p:spPr>
          <a:xfrm rot="2487132">
            <a:off x="3662080" y="4539830"/>
            <a:ext cx="247093" cy="240136"/>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9" name="Google Shape;59;p13"/>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2426025" y="177775"/>
            <a:ext cx="663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Introduction &amp; Key Definitions</a:t>
            </a:r>
            <a:endParaRPr sz="4000"/>
          </a:p>
        </p:txBody>
      </p:sp>
      <p:sp>
        <p:nvSpPr>
          <p:cNvPr id="65" name="Google Shape;65;p14"/>
          <p:cNvSpPr txBox="1"/>
          <p:nvPr>
            <p:ph idx="1" type="body"/>
          </p:nvPr>
        </p:nvSpPr>
        <p:spPr>
          <a:xfrm>
            <a:off x="2854175" y="1333125"/>
            <a:ext cx="6032700" cy="3459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accent6"/>
                </a:solidFill>
              </a:rPr>
              <a:t>The Problem We Examined</a:t>
            </a:r>
            <a:endParaRPr b="1" sz="2400">
              <a:solidFill>
                <a:schemeClr val="accent6"/>
              </a:solidFill>
            </a:endParaRPr>
          </a:p>
          <a:p>
            <a:pPr indent="0" lvl="0" marL="0" rtl="0" algn="l">
              <a:spcBef>
                <a:spcPts val="1000"/>
              </a:spcBef>
              <a:spcAft>
                <a:spcPts val="0"/>
              </a:spcAft>
              <a:buClr>
                <a:schemeClr val="dk1"/>
              </a:buClr>
              <a:buSzPts val="1100"/>
              <a:buFont typeface="Arial"/>
              <a:buNone/>
            </a:pPr>
            <a:r>
              <a:rPr b="1" lang="en" sz="1200">
                <a:solidFill>
                  <a:schemeClr val="accent1"/>
                </a:solidFill>
              </a:rPr>
              <a:t>Global warming</a:t>
            </a:r>
            <a:r>
              <a:rPr lang="en" sz="1200">
                <a:solidFill>
                  <a:schemeClr val="dk2"/>
                </a:solidFill>
                <a:highlight>
                  <a:schemeClr val="lt1"/>
                </a:highlight>
              </a:rPr>
              <a:t> is a symptom of climate change that is characterized by the long-term rise in the </a:t>
            </a:r>
            <a:r>
              <a:rPr b="1" lang="en" sz="1200">
                <a:solidFill>
                  <a:schemeClr val="accent1"/>
                </a:solidFill>
                <a:highlight>
                  <a:schemeClr val="lt1"/>
                </a:highlight>
              </a:rPr>
              <a:t>average temperature </a:t>
            </a:r>
            <a:r>
              <a:rPr lang="en" sz="1200">
                <a:solidFill>
                  <a:schemeClr val="dk2"/>
                </a:solidFill>
                <a:highlight>
                  <a:schemeClr val="lt1"/>
                </a:highlight>
              </a:rPr>
              <a:t>of the </a:t>
            </a:r>
            <a:r>
              <a:rPr lang="en" sz="1200" u="sng">
                <a:solidFill>
                  <a:schemeClr val="accent1"/>
                </a:solidFill>
                <a:hlinkClick r:id="rId3"/>
              </a:rPr>
              <a:t>Earth</a:t>
            </a:r>
            <a:r>
              <a:rPr lang="en" sz="1200" u="sng">
                <a:solidFill>
                  <a:schemeClr val="accent1"/>
                </a:solidFill>
                <a:highlight>
                  <a:schemeClr val="lt1"/>
                </a:highlight>
              </a:rPr>
              <a:t>'s </a:t>
            </a:r>
            <a:r>
              <a:rPr lang="en" sz="1200" u="sng">
                <a:solidFill>
                  <a:schemeClr val="accent1"/>
                </a:solidFill>
                <a:hlinkClick r:id="rId4"/>
              </a:rPr>
              <a:t>climate system</a:t>
            </a:r>
            <a:r>
              <a:rPr lang="en" sz="1200">
                <a:solidFill>
                  <a:schemeClr val="dk2"/>
                </a:solidFill>
                <a:highlight>
                  <a:schemeClr val="lt1"/>
                </a:highlight>
              </a:rPr>
              <a:t>. Other Climate change  vital signs are</a:t>
            </a:r>
            <a:r>
              <a:rPr lang="en" sz="1200">
                <a:solidFill>
                  <a:schemeClr val="accent1"/>
                </a:solidFill>
                <a:highlight>
                  <a:schemeClr val="lt1"/>
                </a:highlight>
              </a:rPr>
              <a:t>, </a:t>
            </a:r>
            <a:r>
              <a:rPr lang="en" sz="1200">
                <a:solidFill>
                  <a:schemeClr val="dk2"/>
                </a:solidFill>
              </a:rPr>
              <a:t>warming oceans, shrinking ice sheets, glacial retreat, decreased snow cover, sea-level rise, declining Arctic Sea ice, and other Extreme events. </a:t>
            </a:r>
            <a:r>
              <a:rPr lang="en" sz="1200" u="sng">
                <a:solidFill>
                  <a:schemeClr val="hlink"/>
                </a:solidFill>
                <a:hlinkClick r:id="rId5"/>
              </a:rPr>
              <a:t>(www.climate.gov)</a:t>
            </a:r>
            <a:endParaRPr sz="1200">
              <a:solidFill>
                <a:schemeClr val="dk2"/>
              </a:solidFill>
            </a:endParaRPr>
          </a:p>
          <a:p>
            <a:pPr indent="0" lvl="0" marL="0" rtl="0" algn="l">
              <a:spcBef>
                <a:spcPts val="1000"/>
              </a:spcBef>
              <a:spcAft>
                <a:spcPts val="0"/>
              </a:spcAft>
              <a:buNone/>
            </a:pPr>
            <a:r>
              <a:rPr lang="en" sz="1200">
                <a:solidFill>
                  <a:schemeClr val="dk2"/>
                </a:solidFill>
              </a:rPr>
              <a:t>Industry research suggests that </a:t>
            </a:r>
            <a:r>
              <a:rPr b="1" lang="en" sz="1200">
                <a:solidFill>
                  <a:schemeClr val="accent6"/>
                </a:solidFill>
              </a:rPr>
              <a:t>95%</a:t>
            </a:r>
            <a:r>
              <a:rPr lang="en" sz="1200">
                <a:solidFill>
                  <a:schemeClr val="dk2"/>
                </a:solidFill>
              </a:rPr>
              <a:t> of global warming is caused by carbon dioxide and other </a:t>
            </a:r>
            <a:r>
              <a:rPr b="1" lang="en" sz="1200">
                <a:solidFill>
                  <a:schemeClr val="accent6"/>
                </a:solidFill>
              </a:rPr>
              <a:t>human-made</a:t>
            </a:r>
            <a:r>
              <a:rPr lang="en" sz="1200">
                <a:solidFill>
                  <a:schemeClr val="dk2"/>
                </a:solidFill>
              </a:rPr>
              <a:t> emissions. NASA estimates an </a:t>
            </a:r>
            <a:r>
              <a:rPr b="1" lang="en" sz="1200">
                <a:solidFill>
                  <a:schemeClr val="accent6"/>
                </a:solidFill>
              </a:rPr>
              <a:t>upward</a:t>
            </a:r>
            <a:r>
              <a:rPr lang="en" sz="1200">
                <a:solidFill>
                  <a:schemeClr val="dk2"/>
                </a:solidFill>
              </a:rPr>
              <a:t> shift of 1.67 degrees since the late 19th century. (Mostly concentrated in the last 35 years). </a:t>
            </a:r>
            <a:r>
              <a:rPr lang="en" sz="1200" u="sng">
                <a:solidFill>
                  <a:schemeClr val="hlink"/>
                </a:solidFill>
                <a:hlinkClick r:id="rId6"/>
              </a:rPr>
              <a:t>www.climate.nasa.com</a:t>
            </a:r>
            <a:endParaRPr sz="1200">
              <a:solidFill>
                <a:schemeClr val="dk2"/>
              </a:solidFill>
            </a:endParaRPr>
          </a:p>
          <a:p>
            <a:pPr indent="0" lvl="0" marL="0" rtl="0" algn="l">
              <a:spcBef>
                <a:spcPts val="1000"/>
              </a:spcBef>
              <a:spcAft>
                <a:spcPts val="0"/>
              </a:spcAft>
              <a:buNone/>
            </a:pPr>
            <a:r>
              <a:rPr lang="en" sz="1200">
                <a:solidFill>
                  <a:schemeClr val="dk2"/>
                </a:solidFill>
              </a:rPr>
              <a:t>Research refers to what is called the economic injustice of global warming the trend that shows that poorer countries are the most affected by global warming. Poorer countries are generally in warmer regions, which make it easier for them to suffer for any rise in temperature increases that lead to devastation.</a:t>
            </a:r>
            <a:endParaRPr b="1" sz="2400">
              <a:solidFill>
                <a:schemeClr val="accent6"/>
              </a:solidFill>
            </a:endParaRPr>
          </a:p>
          <a:p>
            <a:pPr indent="0" lvl="0" marL="0" rtl="0" algn="l">
              <a:spcBef>
                <a:spcPts val="1000"/>
              </a:spcBef>
              <a:spcAft>
                <a:spcPts val="1000"/>
              </a:spcAft>
              <a:buClr>
                <a:schemeClr val="dk1"/>
              </a:buClr>
              <a:buSzPts val="1100"/>
              <a:buFont typeface="Arial"/>
              <a:buNone/>
            </a:pPr>
            <a:r>
              <a:t/>
            </a:r>
            <a:endParaRPr/>
          </a:p>
        </p:txBody>
      </p:sp>
      <p:sp>
        <p:nvSpPr>
          <p:cNvPr id="66" name="Google Shape;66;p14"/>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2446450" y="0"/>
            <a:ext cx="5695200" cy="541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Project Description</a:t>
            </a:r>
            <a:endParaRPr sz="4000"/>
          </a:p>
        </p:txBody>
      </p:sp>
      <p:sp>
        <p:nvSpPr>
          <p:cNvPr id="72" name="Google Shape;72;p15"/>
          <p:cNvSpPr txBox="1"/>
          <p:nvPr>
            <p:ph idx="1" type="body"/>
          </p:nvPr>
        </p:nvSpPr>
        <p:spPr>
          <a:xfrm>
            <a:off x="2391600" y="677025"/>
            <a:ext cx="6752400" cy="430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highlight>
                  <a:schemeClr val="accent4"/>
                </a:highlight>
              </a:rPr>
              <a:t>Where we started</a:t>
            </a:r>
            <a:endParaRPr b="1" sz="1400">
              <a:highlight>
                <a:schemeClr val="accent4"/>
              </a:highlight>
            </a:endParaRPr>
          </a:p>
          <a:p>
            <a:pPr indent="0" lvl="0" marL="0" rtl="0" algn="l">
              <a:spcBef>
                <a:spcPts val="1000"/>
              </a:spcBef>
              <a:spcAft>
                <a:spcPts val="0"/>
              </a:spcAft>
              <a:buNone/>
            </a:pPr>
            <a:r>
              <a:rPr lang="en" sz="1200">
                <a:solidFill>
                  <a:schemeClr val="dk2"/>
                </a:solidFill>
              </a:rPr>
              <a:t>We originally wanted to explore the correlation between temperature, time and location</a:t>
            </a:r>
            <a:r>
              <a:rPr lang="en" sz="1200">
                <a:solidFill>
                  <a:schemeClr val="dk2"/>
                </a:solidFill>
              </a:rPr>
              <a:t> in regards to our topic of Global Warming. Our original scope focused on </a:t>
            </a:r>
            <a:r>
              <a:rPr b="1" lang="en" sz="1200">
                <a:solidFill>
                  <a:schemeClr val="accent1"/>
                </a:solidFill>
              </a:rPr>
              <a:t>all</a:t>
            </a:r>
            <a:r>
              <a:rPr lang="en" sz="1200">
                <a:solidFill>
                  <a:schemeClr val="accent1"/>
                </a:solidFill>
              </a:rPr>
              <a:t> </a:t>
            </a:r>
            <a:r>
              <a:rPr lang="en" sz="1200">
                <a:solidFill>
                  <a:schemeClr val="dk2"/>
                </a:solidFill>
              </a:rPr>
              <a:t>major cities and countries in the world, and their changes in temperature spanning over 265 years. </a:t>
            </a:r>
            <a:endParaRPr sz="1200">
              <a:solidFill>
                <a:schemeClr val="dk2"/>
              </a:solidFill>
            </a:endParaRPr>
          </a:p>
          <a:p>
            <a:pPr indent="0" lvl="0" marL="0" rtl="0" algn="l">
              <a:spcBef>
                <a:spcPts val="1000"/>
              </a:spcBef>
              <a:spcAft>
                <a:spcPts val="0"/>
              </a:spcAft>
              <a:buNone/>
            </a:pPr>
            <a:r>
              <a:rPr lang="en" sz="1200">
                <a:solidFill>
                  <a:schemeClr val="dk2"/>
                </a:solidFill>
              </a:rPr>
              <a:t>Some questions we originally wanted to explore:</a:t>
            </a:r>
            <a:endParaRPr sz="1200">
              <a:solidFill>
                <a:schemeClr val="dk2"/>
              </a:solidFill>
            </a:endParaRPr>
          </a:p>
          <a:p>
            <a:pPr indent="-304800" lvl="0" marL="457200" rtl="0" algn="l">
              <a:lnSpc>
                <a:spcPct val="115000"/>
              </a:lnSpc>
              <a:spcBef>
                <a:spcPts val="1000"/>
              </a:spcBef>
              <a:spcAft>
                <a:spcPts val="0"/>
              </a:spcAft>
              <a:buClr>
                <a:schemeClr val="dk2"/>
              </a:buClr>
              <a:buSzPts val="1200"/>
              <a:buAutoNum type="arabicParenR"/>
            </a:pPr>
            <a:r>
              <a:rPr lang="en" sz="1200">
                <a:solidFill>
                  <a:schemeClr val="dk2"/>
                </a:solidFill>
              </a:rPr>
              <a:t>What is the average temperature of each country over the past 40 years? </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arenR"/>
            </a:pPr>
            <a:r>
              <a:rPr lang="en" sz="1200">
                <a:solidFill>
                  <a:schemeClr val="dk2"/>
                </a:solidFill>
              </a:rPr>
              <a:t>Which countries experience the highest temperature degree over the past 40 years? </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arenR"/>
            </a:pPr>
            <a:r>
              <a:rPr lang="en" sz="1200">
                <a:solidFill>
                  <a:schemeClr val="dk2"/>
                </a:solidFill>
              </a:rPr>
              <a:t>What are the temperature trends in the major cities?</a:t>
            </a:r>
            <a:endParaRPr sz="1200">
              <a:solidFill>
                <a:schemeClr val="dk2"/>
              </a:solidFill>
            </a:endParaRPr>
          </a:p>
          <a:p>
            <a:pPr indent="-304800" lvl="0" marL="457200" rtl="0" algn="l">
              <a:lnSpc>
                <a:spcPct val="115000"/>
              </a:lnSpc>
              <a:spcBef>
                <a:spcPts val="0"/>
              </a:spcBef>
              <a:spcAft>
                <a:spcPts val="0"/>
              </a:spcAft>
              <a:buClr>
                <a:schemeClr val="dk2"/>
              </a:buClr>
              <a:buSzPts val="1200"/>
              <a:buAutoNum type="arabicParenR"/>
            </a:pPr>
            <a:r>
              <a:rPr lang="en" sz="1200">
                <a:solidFill>
                  <a:schemeClr val="dk2"/>
                </a:solidFill>
              </a:rPr>
              <a:t> How are the latitudes and longitudes of the countries affect their climate change?</a:t>
            </a:r>
            <a:endParaRPr sz="1200">
              <a:solidFill>
                <a:schemeClr val="dk2"/>
              </a:solidFill>
            </a:endParaRPr>
          </a:p>
          <a:p>
            <a:pPr indent="0" lvl="0" marL="457200" rtl="0" algn="l">
              <a:lnSpc>
                <a:spcPct val="115000"/>
              </a:lnSpc>
              <a:spcBef>
                <a:spcPts val="0"/>
              </a:spcBef>
              <a:spcAft>
                <a:spcPts val="0"/>
              </a:spcAft>
              <a:buNone/>
            </a:pPr>
            <a:r>
              <a:t/>
            </a:r>
            <a:endParaRPr sz="1200">
              <a:solidFill>
                <a:schemeClr val="dk2"/>
              </a:solidFill>
            </a:endParaRPr>
          </a:p>
          <a:p>
            <a:pPr indent="0" lvl="0" marL="0" rtl="0" algn="l">
              <a:spcBef>
                <a:spcPts val="0"/>
              </a:spcBef>
              <a:spcAft>
                <a:spcPts val="0"/>
              </a:spcAft>
              <a:buNone/>
            </a:pPr>
            <a:r>
              <a:rPr b="1" lang="en" sz="1400">
                <a:highlight>
                  <a:schemeClr val="accent4"/>
                </a:highlight>
              </a:rPr>
              <a:t>What we refined</a:t>
            </a:r>
            <a:endParaRPr b="1" sz="1400">
              <a:highlight>
                <a:schemeClr val="accent4"/>
              </a:highlight>
            </a:endParaRPr>
          </a:p>
          <a:p>
            <a:pPr indent="0" lvl="0" marL="0" rtl="0" algn="l">
              <a:spcBef>
                <a:spcPts val="1000"/>
              </a:spcBef>
              <a:spcAft>
                <a:spcPts val="0"/>
              </a:spcAft>
              <a:buNone/>
            </a:pPr>
            <a:r>
              <a:rPr lang="en" sz="1200">
                <a:solidFill>
                  <a:schemeClr val="dk2"/>
                </a:solidFill>
              </a:rPr>
              <a:t>We soon realized we needed to change our research scope to</a:t>
            </a:r>
            <a:r>
              <a:rPr lang="en" sz="1200"/>
              <a:t> </a:t>
            </a:r>
            <a:r>
              <a:rPr b="1" lang="en" sz="1200">
                <a:solidFill>
                  <a:schemeClr val="accent1"/>
                </a:solidFill>
              </a:rPr>
              <a:t>narrow</a:t>
            </a:r>
            <a:r>
              <a:rPr lang="en" sz="1200"/>
              <a:t> </a:t>
            </a:r>
            <a:r>
              <a:rPr lang="en" sz="1200">
                <a:solidFill>
                  <a:schemeClr val="dk2"/>
                </a:solidFill>
              </a:rPr>
              <a:t>our focus on particular countries and a smaller timespan - we went from the original 5 datasets to choosing one dataset that had all relevant information for the selected countries (temperature, location and time). We used external GDP dataset as a reference to find out richest and poorest countries according to 2013 GDP and used that information as a filter in our dataset. We have also explored the top 5 highly affected countries.</a:t>
            </a:r>
            <a:endParaRPr sz="1200">
              <a:solidFill>
                <a:schemeClr val="dk2"/>
              </a:solidFill>
            </a:endParaRPr>
          </a:p>
          <a:p>
            <a:pPr indent="0" lvl="0" marL="0" rtl="0" algn="l">
              <a:spcBef>
                <a:spcPts val="1000"/>
              </a:spcBef>
              <a:spcAft>
                <a:spcPts val="0"/>
              </a:spcAft>
              <a:buNone/>
            </a:pPr>
            <a:r>
              <a:t/>
            </a:r>
            <a:endParaRPr sz="1200">
              <a:solidFill>
                <a:schemeClr val="dk2"/>
              </a:solidFill>
            </a:endParaRPr>
          </a:p>
          <a:p>
            <a:pPr indent="0" lvl="0" marL="0" rtl="0" algn="l">
              <a:spcBef>
                <a:spcPts val="1000"/>
              </a:spcBef>
              <a:spcAft>
                <a:spcPts val="0"/>
              </a:spcAft>
              <a:buNone/>
            </a:pPr>
            <a:r>
              <a:t/>
            </a:r>
            <a:endParaRPr b="1">
              <a:highlight>
                <a:schemeClr val="accent4"/>
              </a:highlight>
            </a:endParaRPr>
          </a:p>
          <a:p>
            <a:pPr indent="0" lvl="0" marL="0" rtl="0" algn="l">
              <a:spcBef>
                <a:spcPts val="1000"/>
              </a:spcBef>
              <a:spcAft>
                <a:spcPts val="0"/>
              </a:spcAft>
              <a:buNone/>
            </a:pPr>
            <a:r>
              <a:t/>
            </a:r>
            <a:endParaRPr b="1">
              <a:highlight>
                <a:schemeClr val="accent4"/>
              </a:highlight>
            </a:endParaRPr>
          </a:p>
          <a:p>
            <a:pPr indent="0" lvl="0" marL="0" rtl="0" algn="l">
              <a:spcBef>
                <a:spcPts val="1000"/>
              </a:spcBef>
              <a:spcAft>
                <a:spcPts val="1000"/>
              </a:spcAft>
              <a:buNone/>
            </a:pPr>
            <a:r>
              <a:t/>
            </a:r>
            <a:endParaRPr/>
          </a:p>
        </p:txBody>
      </p:sp>
      <p:sp>
        <p:nvSpPr>
          <p:cNvPr id="73" name="Google Shape;73;p15"/>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2242875" y="0"/>
            <a:ext cx="6866400" cy="63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Project Description (Continued)</a:t>
            </a:r>
            <a:endParaRPr sz="4000"/>
          </a:p>
        </p:txBody>
      </p:sp>
      <p:sp>
        <p:nvSpPr>
          <p:cNvPr id="79" name="Google Shape;79;p16"/>
          <p:cNvSpPr txBox="1"/>
          <p:nvPr>
            <p:ph idx="1" type="body"/>
          </p:nvPr>
        </p:nvSpPr>
        <p:spPr>
          <a:xfrm>
            <a:off x="2344725" y="871700"/>
            <a:ext cx="6662700" cy="420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highlight>
                  <a:schemeClr val="accent4"/>
                </a:highlight>
              </a:rPr>
              <a:t>Updated Project Goal</a:t>
            </a:r>
            <a:endParaRPr b="1">
              <a:highlight>
                <a:schemeClr val="accent4"/>
              </a:highlight>
            </a:endParaRPr>
          </a:p>
          <a:p>
            <a:pPr indent="0" lvl="0" marL="0" rtl="0" algn="l">
              <a:spcBef>
                <a:spcPts val="1000"/>
              </a:spcBef>
              <a:spcAft>
                <a:spcPts val="0"/>
              </a:spcAft>
              <a:buNone/>
            </a:pPr>
            <a:r>
              <a:rPr b="1" lang="en"/>
              <a:t>Is there a correlation between global climate change and poverty?</a:t>
            </a:r>
            <a:endParaRPr b="1"/>
          </a:p>
          <a:p>
            <a:pPr indent="0" lvl="0" marL="0" rtl="0" algn="l">
              <a:spcBef>
                <a:spcPts val="1000"/>
              </a:spcBef>
              <a:spcAft>
                <a:spcPts val="0"/>
              </a:spcAft>
              <a:buNone/>
            </a:pPr>
            <a:r>
              <a:rPr b="1" lang="en">
                <a:highlight>
                  <a:schemeClr val="accent4"/>
                </a:highlight>
              </a:rPr>
              <a:t>Our Hypothesis</a:t>
            </a:r>
            <a:endParaRPr b="1">
              <a:highlight>
                <a:schemeClr val="accent4"/>
              </a:highlight>
            </a:endParaRPr>
          </a:p>
          <a:p>
            <a:pPr indent="0" lvl="0" marL="0" rtl="0" algn="l">
              <a:spcBef>
                <a:spcPts val="1000"/>
              </a:spcBef>
              <a:spcAft>
                <a:spcPts val="0"/>
              </a:spcAft>
              <a:buNone/>
            </a:pPr>
            <a:r>
              <a:rPr lang="en" sz="1400">
                <a:solidFill>
                  <a:schemeClr val="dk2"/>
                </a:solidFill>
              </a:rPr>
              <a:t>After conducting scholarly research, w</a:t>
            </a:r>
            <a:r>
              <a:rPr lang="en" sz="1400">
                <a:solidFill>
                  <a:schemeClr val="dk2"/>
                </a:solidFill>
              </a:rPr>
              <a:t>e suspected there is a correlation between </a:t>
            </a:r>
            <a:r>
              <a:rPr lang="en" sz="1400">
                <a:solidFill>
                  <a:schemeClr val="dk2"/>
                </a:solidFill>
              </a:rPr>
              <a:t>economic growth</a:t>
            </a:r>
            <a:r>
              <a:rPr lang="en" sz="1400">
                <a:solidFill>
                  <a:schemeClr val="dk2"/>
                </a:solidFill>
              </a:rPr>
              <a:t> and changes in temperature. In existing research, we found heavy focus on potential future impacts. A Stanford study concluded </a:t>
            </a:r>
            <a:r>
              <a:rPr lang="en" sz="1400">
                <a:solidFill>
                  <a:schemeClr val="dk2"/>
                </a:solidFill>
              </a:rPr>
              <a:t>findings that demonstrate that changes in temperature have “substantially shaped economic growth in both rich and poor countries over the last half century, and that future warming is likely to reduce global economic output, relative to a world without climate change.”</a:t>
            </a:r>
            <a:r>
              <a:rPr lang="en" sz="1200" u="sng">
                <a:solidFill>
                  <a:schemeClr val="accent5"/>
                </a:solidFill>
                <a:hlinkClick r:id="rId3"/>
              </a:rPr>
              <a:t>[source]</a:t>
            </a:r>
            <a:r>
              <a:rPr lang="en" sz="1400">
                <a:solidFill>
                  <a:schemeClr val="dk2"/>
                </a:solidFill>
              </a:rPr>
              <a:t> </a:t>
            </a:r>
            <a:r>
              <a:rPr lang="en" sz="1400">
                <a:solidFill>
                  <a:schemeClr val="dk2"/>
                </a:solidFill>
              </a:rPr>
              <a:t>Although we aren’t the first to research this hypothesis, what intrigued us is whether or not the 5 countries with high GDPs and 5 countries with low GDPs would indeed have the lowest and highest impact in </a:t>
            </a:r>
            <a:r>
              <a:rPr lang="en" sz="1400">
                <a:solidFill>
                  <a:schemeClr val="dk2"/>
                </a:solidFill>
              </a:rPr>
              <a:t>temperature</a:t>
            </a:r>
            <a:r>
              <a:rPr lang="en" sz="1400">
                <a:solidFill>
                  <a:schemeClr val="dk2"/>
                </a:solidFill>
              </a:rPr>
              <a:t> change over the last 40 years.</a:t>
            </a:r>
            <a:endParaRPr sz="1400">
              <a:solidFill>
                <a:schemeClr val="dk2"/>
              </a:solidFill>
            </a:endParaRPr>
          </a:p>
          <a:p>
            <a:pPr indent="0" lvl="0" marL="0" rtl="0" algn="l">
              <a:spcBef>
                <a:spcPts val="1000"/>
              </a:spcBef>
              <a:spcAft>
                <a:spcPts val="0"/>
              </a:spcAft>
              <a:buNone/>
            </a:pPr>
            <a:r>
              <a:t/>
            </a:r>
            <a:endParaRPr b="1">
              <a:highlight>
                <a:schemeClr val="accent6"/>
              </a:highlight>
            </a:endParaRPr>
          </a:p>
          <a:p>
            <a:pPr indent="0" lvl="0" marL="0" rtl="0" algn="l">
              <a:spcBef>
                <a:spcPts val="1000"/>
              </a:spcBef>
              <a:spcAft>
                <a:spcPts val="1000"/>
              </a:spcAft>
              <a:buNone/>
            </a:pPr>
            <a:r>
              <a:t/>
            </a:r>
            <a:endParaRPr sz="1200"/>
          </a:p>
        </p:txBody>
      </p:sp>
      <p:sp>
        <p:nvSpPr>
          <p:cNvPr id="80" name="Google Shape;80;p16"/>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2446450" y="0"/>
            <a:ext cx="5695200" cy="62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Project Goals &amp; Methods</a:t>
            </a:r>
            <a:endParaRPr sz="4000"/>
          </a:p>
        </p:txBody>
      </p:sp>
      <p:sp>
        <p:nvSpPr>
          <p:cNvPr id="86" name="Google Shape;86;p17"/>
          <p:cNvSpPr txBox="1"/>
          <p:nvPr>
            <p:ph idx="1" type="body"/>
          </p:nvPr>
        </p:nvSpPr>
        <p:spPr>
          <a:xfrm>
            <a:off x="2332800" y="713675"/>
            <a:ext cx="6811200" cy="442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300">
                <a:solidFill>
                  <a:srgbClr val="000000"/>
                </a:solidFill>
                <a:highlight>
                  <a:schemeClr val="accent4"/>
                </a:highlight>
              </a:rPr>
              <a:t>Goals:</a:t>
            </a:r>
            <a:endParaRPr b="1" sz="1300">
              <a:solidFill>
                <a:srgbClr val="000000"/>
              </a:solidFill>
              <a:highlight>
                <a:schemeClr val="accent4"/>
              </a:highlight>
            </a:endParaRPr>
          </a:p>
          <a:p>
            <a:pPr indent="-311150" lvl="0" marL="457200" rtl="0" algn="l">
              <a:spcBef>
                <a:spcPts val="1000"/>
              </a:spcBef>
              <a:spcAft>
                <a:spcPts val="0"/>
              </a:spcAft>
              <a:buClr>
                <a:srgbClr val="000000"/>
              </a:buClr>
              <a:buSzPts val="1300"/>
              <a:buAutoNum type="arabicPeriod"/>
            </a:pPr>
            <a:r>
              <a:rPr lang="en" sz="1300">
                <a:solidFill>
                  <a:schemeClr val="dk2"/>
                </a:solidFill>
              </a:rPr>
              <a:t>Determine if the </a:t>
            </a:r>
            <a:r>
              <a:rPr b="1" lang="en" sz="1300">
                <a:solidFill>
                  <a:schemeClr val="accent1"/>
                </a:solidFill>
              </a:rPr>
              <a:t>top 5</a:t>
            </a:r>
            <a:r>
              <a:rPr lang="en" sz="1300">
                <a:solidFill>
                  <a:schemeClr val="dk2"/>
                </a:solidFill>
              </a:rPr>
              <a:t> </a:t>
            </a:r>
            <a:r>
              <a:rPr b="1" lang="en" sz="1300">
                <a:solidFill>
                  <a:schemeClr val="accent1"/>
                </a:solidFill>
              </a:rPr>
              <a:t>with low GDP </a:t>
            </a:r>
            <a:r>
              <a:rPr lang="en" sz="1300">
                <a:solidFill>
                  <a:schemeClr val="dk2"/>
                </a:solidFill>
              </a:rPr>
              <a:t>countries were affected the</a:t>
            </a:r>
            <a:r>
              <a:rPr lang="en" sz="1300">
                <a:solidFill>
                  <a:srgbClr val="000000"/>
                </a:solidFill>
              </a:rPr>
              <a:t> </a:t>
            </a:r>
            <a:r>
              <a:rPr b="1" lang="en" sz="1300">
                <a:solidFill>
                  <a:schemeClr val="accent1"/>
                </a:solidFill>
              </a:rPr>
              <a:t>most</a:t>
            </a:r>
            <a:r>
              <a:rPr lang="en" sz="1300">
                <a:solidFill>
                  <a:srgbClr val="000000"/>
                </a:solidFill>
              </a:rPr>
              <a:t> </a:t>
            </a:r>
            <a:r>
              <a:rPr lang="en" sz="1300">
                <a:solidFill>
                  <a:schemeClr val="dk2"/>
                </a:solidFill>
              </a:rPr>
              <a:t>by global climate change </a:t>
            </a:r>
            <a:endParaRPr sz="1300">
              <a:solidFill>
                <a:schemeClr val="dk2"/>
              </a:solidFill>
            </a:endParaRPr>
          </a:p>
          <a:p>
            <a:pPr indent="-311150" lvl="0" marL="457200" rtl="0" algn="l">
              <a:spcBef>
                <a:spcPts val="0"/>
              </a:spcBef>
              <a:spcAft>
                <a:spcPts val="0"/>
              </a:spcAft>
              <a:buClr>
                <a:srgbClr val="000000"/>
              </a:buClr>
              <a:buSzPts val="1300"/>
              <a:buAutoNum type="arabicPeriod"/>
            </a:pPr>
            <a:r>
              <a:rPr lang="en" sz="1300">
                <a:solidFill>
                  <a:schemeClr val="dk2"/>
                </a:solidFill>
              </a:rPr>
              <a:t>Determine if the </a:t>
            </a:r>
            <a:r>
              <a:rPr b="1" lang="en" sz="1300">
                <a:solidFill>
                  <a:schemeClr val="accent1"/>
                </a:solidFill>
              </a:rPr>
              <a:t>top 5</a:t>
            </a:r>
            <a:r>
              <a:rPr lang="en" sz="1300">
                <a:solidFill>
                  <a:schemeClr val="dk2"/>
                </a:solidFill>
              </a:rPr>
              <a:t> </a:t>
            </a:r>
            <a:r>
              <a:rPr b="1" lang="en" sz="1300">
                <a:solidFill>
                  <a:schemeClr val="accent1"/>
                </a:solidFill>
              </a:rPr>
              <a:t>with high  GDP</a:t>
            </a:r>
            <a:r>
              <a:rPr b="1" lang="en" sz="1300">
                <a:solidFill>
                  <a:schemeClr val="accent1"/>
                </a:solidFill>
              </a:rPr>
              <a:t> </a:t>
            </a:r>
            <a:r>
              <a:rPr lang="en" sz="1300">
                <a:solidFill>
                  <a:schemeClr val="dk2"/>
                </a:solidFill>
              </a:rPr>
              <a:t>countries were affected the</a:t>
            </a:r>
            <a:r>
              <a:rPr lang="en" sz="1300">
                <a:solidFill>
                  <a:srgbClr val="000000"/>
                </a:solidFill>
              </a:rPr>
              <a:t> </a:t>
            </a:r>
            <a:r>
              <a:rPr b="1" lang="en" sz="1300">
                <a:solidFill>
                  <a:schemeClr val="accent1"/>
                </a:solidFill>
              </a:rPr>
              <a:t>least </a:t>
            </a:r>
            <a:r>
              <a:rPr lang="en" sz="1300">
                <a:solidFill>
                  <a:schemeClr val="dk2"/>
                </a:solidFill>
              </a:rPr>
              <a:t>by global climate change</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Determine if there are countries that were most and least affected by global climate change that are not considered the top 5 poorest or richest</a:t>
            </a:r>
            <a:endParaRPr sz="1300">
              <a:solidFill>
                <a:schemeClr val="dk2"/>
              </a:solidFill>
            </a:endParaRPr>
          </a:p>
          <a:p>
            <a:pPr indent="0" lvl="0" marL="0" rtl="0" algn="l">
              <a:spcBef>
                <a:spcPts val="1000"/>
              </a:spcBef>
              <a:spcAft>
                <a:spcPts val="0"/>
              </a:spcAft>
              <a:buNone/>
            </a:pPr>
            <a:r>
              <a:rPr b="1" lang="en" sz="1300">
                <a:solidFill>
                  <a:srgbClr val="000000"/>
                </a:solidFill>
                <a:highlight>
                  <a:schemeClr val="accent4"/>
                </a:highlight>
              </a:rPr>
              <a:t>Methods:</a:t>
            </a:r>
            <a:endParaRPr b="1" sz="1300">
              <a:solidFill>
                <a:srgbClr val="000000"/>
              </a:solidFill>
              <a:highlight>
                <a:schemeClr val="accent4"/>
              </a:highlight>
            </a:endParaRPr>
          </a:p>
          <a:p>
            <a:pPr indent="0" lvl="0" marL="0" rtl="0" algn="l">
              <a:spcBef>
                <a:spcPts val="1000"/>
              </a:spcBef>
              <a:spcAft>
                <a:spcPts val="0"/>
              </a:spcAft>
              <a:buNone/>
            </a:pPr>
            <a:r>
              <a:rPr lang="en" sz="1300">
                <a:solidFill>
                  <a:schemeClr val="dk2"/>
                </a:solidFill>
              </a:rPr>
              <a:t>Statistical and quantitative approach to merge, cleanse and analyze temperatures, location over a set time period</a:t>
            </a:r>
            <a:r>
              <a:rPr lang="en" sz="1300">
                <a:solidFill>
                  <a:srgbClr val="000000"/>
                </a:solidFill>
              </a:rPr>
              <a:t> </a:t>
            </a:r>
            <a:endParaRPr sz="1300"/>
          </a:p>
          <a:p>
            <a:pPr indent="0" lvl="0" marL="0" rtl="0" algn="l">
              <a:spcBef>
                <a:spcPts val="1000"/>
              </a:spcBef>
              <a:spcAft>
                <a:spcPts val="0"/>
              </a:spcAft>
              <a:buNone/>
            </a:pPr>
            <a:r>
              <a:rPr b="1" lang="en" sz="1300">
                <a:solidFill>
                  <a:srgbClr val="000000"/>
                </a:solidFill>
                <a:highlight>
                  <a:schemeClr val="accent4"/>
                </a:highlight>
              </a:rPr>
              <a:t>Datasets: </a:t>
            </a:r>
            <a:endParaRPr b="1" sz="1300">
              <a:solidFill>
                <a:srgbClr val="000000"/>
              </a:solidFill>
              <a:highlight>
                <a:schemeClr val="accent4"/>
              </a:highlight>
            </a:endParaRPr>
          </a:p>
          <a:p>
            <a:pPr indent="-311150" lvl="0" marL="457200" rtl="0" algn="l">
              <a:spcBef>
                <a:spcPts val="1000"/>
              </a:spcBef>
              <a:spcAft>
                <a:spcPts val="0"/>
              </a:spcAft>
              <a:buClr>
                <a:schemeClr val="dk2"/>
              </a:buClr>
              <a:buSzPts val="1300"/>
              <a:buAutoNum type="arabicPeriod"/>
            </a:pPr>
            <a:r>
              <a:rPr lang="en" sz="1300" u="sng">
                <a:solidFill>
                  <a:schemeClr val="hlink"/>
                </a:solidFill>
                <a:hlinkClick r:id="rId3"/>
              </a:rPr>
              <a:t>GDP </a:t>
            </a:r>
            <a:endParaRPr sz="1300"/>
          </a:p>
          <a:p>
            <a:pPr indent="-311150" lvl="0" marL="457200" rtl="0" algn="l">
              <a:spcBef>
                <a:spcPts val="0"/>
              </a:spcBef>
              <a:spcAft>
                <a:spcPts val="0"/>
              </a:spcAft>
              <a:buClr>
                <a:schemeClr val="dk2"/>
              </a:buClr>
              <a:buSzPts val="1300"/>
              <a:buAutoNum type="arabicPeriod"/>
            </a:pPr>
            <a:r>
              <a:rPr lang="en" sz="1300" u="sng">
                <a:solidFill>
                  <a:schemeClr val="hlink"/>
                </a:solidFill>
                <a:hlinkClick r:id="rId4"/>
              </a:rPr>
              <a:t>Climate Change By Country</a:t>
            </a:r>
            <a:endParaRPr sz="1300"/>
          </a:p>
          <a:p>
            <a:pPr indent="0" lvl="0" marL="0" rtl="0" algn="l">
              <a:spcBef>
                <a:spcPts val="1000"/>
              </a:spcBef>
              <a:spcAft>
                <a:spcPts val="0"/>
              </a:spcAft>
              <a:buNone/>
            </a:pPr>
            <a:r>
              <a:rPr b="1" lang="en" sz="1300">
                <a:solidFill>
                  <a:srgbClr val="000000"/>
                </a:solidFill>
                <a:highlight>
                  <a:schemeClr val="accent4"/>
                </a:highlight>
              </a:rPr>
              <a:t>Repository:</a:t>
            </a:r>
            <a:endParaRPr sz="1300">
              <a:solidFill>
                <a:srgbClr val="000000"/>
              </a:solidFill>
              <a:highlight>
                <a:schemeClr val="accent4"/>
              </a:highlight>
            </a:endParaRPr>
          </a:p>
          <a:p>
            <a:pPr indent="-311150" lvl="0" marL="457200" rtl="0" algn="l">
              <a:spcBef>
                <a:spcPts val="1000"/>
              </a:spcBef>
              <a:spcAft>
                <a:spcPts val="0"/>
              </a:spcAft>
              <a:buClr>
                <a:schemeClr val="dk2"/>
              </a:buClr>
              <a:buSzPts val="1300"/>
              <a:buAutoNum type="arabicPeriod"/>
            </a:pPr>
            <a:r>
              <a:rPr lang="en" sz="1300" u="sng">
                <a:solidFill>
                  <a:schemeClr val="hlink"/>
                </a:solidFill>
                <a:hlinkClick r:id="rId5"/>
              </a:rPr>
              <a:t>GitHub Repository</a:t>
            </a:r>
            <a:endParaRPr sz="1300"/>
          </a:p>
        </p:txBody>
      </p:sp>
      <p:sp>
        <p:nvSpPr>
          <p:cNvPr id="87" name="Google Shape;87;p17"/>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idx="4294967295" type="ctrTitle"/>
          </p:nvPr>
        </p:nvSpPr>
        <p:spPr>
          <a:xfrm>
            <a:off x="4308200" y="173275"/>
            <a:ext cx="4258500" cy="797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Stakeholders</a:t>
            </a:r>
            <a:endParaRPr sz="4000"/>
          </a:p>
        </p:txBody>
      </p:sp>
      <p:sp>
        <p:nvSpPr>
          <p:cNvPr id="93" name="Google Shape;93;p18"/>
          <p:cNvSpPr txBox="1"/>
          <p:nvPr>
            <p:ph idx="4294967295" type="subTitle"/>
          </p:nvPr>
        </p:nvSpPr>
        <p:spPr>
          <a:xfrm>
            <a:off x="4504200" y="1036825"/>
            <a:ext cx="4437600" cy="350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u="sng">
                <a:solidFill>
                  <a:schemeClr val="accent1"/>
                </a:solidFill>
                <a:hlinkClick r:id="rId3"/>
              </a:rPr>
              <a:t>Stakeholders</a:t>
            </a:r>
            <a:r>
              <a:rPr b="1" lang="en" sz="1400"/>
              <a:t> are those who have a potential impact and interest in global climate change, including but not limited to:</a:t>
            </a:r>
            <a:endParaRPr b="1" sz="1400"/>
          </a:p>
          <a:p>
            <a:pPr indent="-317500" lvl="0" marL="457200" rtl="0" algn="l">
              <a:spcBef>
                <a:spcPts val="1000"/>
              </a:spcBef>
              <a:spcAft>
                <a:spcPts val="0"/>
              </a:spcAft>
              <a:buSzPts val="1400"/>
              <a:buChar char="❏"/>
            </a:pPr>
            <a:r>
              <a:rPr b="1" lang="en" sz="1400">
                <a:solidFill>
                  <a:schemeClr val="accent5"/>
                </a:solidFill>
              </a:rPr>
              <a:t>Environmental Scientists</a:t>
            </a:r>
            <a:r>
              <a:rPr b="1" lang="en" sz="1400"/>
              <a:t> who do the work to identify, control, and eliminate factors that affect the environment (eg.: Sustainable farming studies)</a:t>
            </a:r>
            <a:endParaRPr b="1" sz="1400"/>
          </a:p>
          <a:p>
            <a:pPr indent="-317500" lvl="0" marL="457200" rtl="0" algn="l">
              <a:spcBef>
                <a:spcPts val="0"/>
              </a:spcBef>
              <a:spcAft>
                <a:spcPts val="0"/>
              </a:spcAft>
              <a:buSzPts val="1400"/>
              <a:buChar char="❏"/>
            </a:pPr>
            <a:r>
              <a:rPr b="1" lang="en" sz="1400">
                <a:solidFill>
                  <a:schemeClr val="accent5"/>
                </a:solidFill>
              </a:rPr>
              <a:t>Policymakers</a:t>
            </a:r>
            <a:r>
              <a:rPr b="1" lang="en" sz="1400"/>
              <a:t> who make socio-economic decisions that affect the livelihoods of people and the resilience of the planet (eg.: Ratification of climate treaties and protocols)</a:t>
            </a:r>
            <a:endParaRPr b="1" sz="1400"/>
          </a:p>
          <a:p>
            <a:pPr indent="-317500" lvl="0" marL="457200" rtl="0" algn="l">
              <a:spcBef>
                <a:spcPts val="0"/>
              </a:spcBef>
              <a:spcAft>
                <a:spcPts val="0"/>
              </a:spcAft>
              <a:buSzPts val="1400"/>
              <a:buChar char="❏"/>
            </a:pPr>
            <a:r>
              <a:rPr b="1" lang="en" sz="1400">
                <a:solidFill>
                  <a:schemeClr val="accent5"/>
                </a:solidFill>
              </a:rPr>
              <a:t>Everyone</a:t>
            </a:r>
            <a:r>
              <a:rPr b="1" lang="en" sz="1400"/>
              <a:t>! The earth is currently the only habitable planet and its resources should  be protected and sustained.</a:t>
            </a:r>
            <a:endParaRPr b="1" sz="1400"/>
          </a:p>
          <a:p>
            <a:pPr indent="0" lvl="0" marL="0" rtl="0" algn="l">
              <a:spcBef>
                <a:spcPts val="1000"/>
              </a:spcBef>
              <a:spcAft>
                <a:spcPts val="1000"/>
              </a:spcAft>
              <a:buNone/>
            </a:pPr>
            <a:r>
              <a:t/>
            </a:r>
            <a:endParaRPr b="1">
              <a:highlight>
                <a:srgbClr val="FFFF00"/>
              </a:highlight>
            </a:endParaRPr>
          </a:p>
        </p:txBody>
      </p:sp>
      <p:sp>
        <p:nvSpPr>
          <p:cNvPr id="94" name="Google Shape;94;p18"/>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2854150" y="0"/>
            <a:ext cx="5832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Countries Selection</a:t>
            </a:r>
            <a:endParaRPr sz="4000"/>
          </a:p>
        </p:txBody>
      </p:sp>
      <p:sp>
        <p:nvSpPr>
          <p:cNvPr id="100" name="Google Shape;100;p19"/>
          <p:cNvSpPr txBox="1"/>
          <p:nvPr>
            <p:ph idx="1" type="body"/>
          </p:nvPr>
        </p:nvSpPr>
        <p:spPr>
          <a:xfrm>
            <a:off x="2854150" y="927550"/>
            <a:ext cx="5982900" cy="34596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000000"/>
              </a:buClr>
              <a:buSzPts val="1800"/>
              <a:buChar char="●"/>
            </a:pPr>
            <a:r>
              <a:rPr lang="en" sz="1800">
                <a:solidFill>
                  <a:srgbClr val="000000"/>
                </a:solidFill>
              </a:rPr>
              <a:t>Focused on the top 5 poorest and 5 richest </a:t>
            </a:r>
            <a:r>
              <a:rPr lang="en" sz="1800">
                <a:solidFill>
                  <a:srgbClr val="000000"/>
                </a:solidFill>
              </a:rPr>
              <a:t>countries</a:t>
            </a:r>
            <a:r>
              <a:rPr lang="en" sz="1800">
                <a:solidFill>
                  <a:srgbClr val="000000"/>
                </a:solidFill>
              </a:rPr>
              <a:t> based on 2013 GDP in GDP dataset</a:t>
            </a:r>
            <a:r>
              <a:rPr lang="en" sz="1800">
                <a:solidFill>
                  <a:srgbClr val="000000"/>
                </a:solidFill>
              </a:rPr>
              <a:t>:</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FFFFFF"/>
                </a:solidFill>
                <a:highlight>
                  <a:schemeClr val="accent6"/>
                </a:highlight>
              </a:rPr>
              <a:t>The 5 with low GDP countries:</a:t>
            </a:r>
            <a:r>
              <a:rPr b="1" lang="en" sz="1800">
                <a:solidFill>
                  <a:schemeClr val="accent3"/>
                </a:solidFill>
              </a:rPr>
              <a:t> </a:t>
            </a:r>
            <a:r>
              <a:rPr lang="en" sz="1800">
                <a:solidFill>
                  <a:srgbClr val="000000"/>
                </a:solidFill>
              </a:rPr>
              <a:t>Kiribati, Tonga, </a:t>
            </a:r>
            <a:r>
              <a:rPr lang="en" sz="1800">
                <a:solidFill>
                  <a:srgbClr val="000000"/>
                </a:solidFill>
              </a:rPr>
              <a:t>Dominican Republic</a:t>
            </a:r>
            <a:r>
              <a:rPr lang="en" sz="1800">
                <a:solidFill>
                  <a:srgbClr val="000000"/>
                </a:solidFill>
              </a:rPr>
              <a:t>, </a:t>
            </a:r>
            <a:r>
              <a:rPr lang="en" sz="1800">
                <a:solidFill>
                  <a:srgbClr val="000000"/>
                </a:solidFill>
              </a:rPr>
              <a:t>American Samoa</a:t>
            </a:r>
            <a:r>
              <a:rPr lang="en" sz="1800">
                <a:solidFill>
                  <a:srgbClr val="000000"/>
                </a:solidFill>
              </a:rPr>
              <a:t> and Grenada</a:t>
            </a:r>
            <a:r>
              <a:rPr lang="en" sz="1800">
                <a:solidFill>
                  <a:srgbClr val="000000"/>
                </a:solidFill>
              </a:rPr>
              <a:t>.</a:t>
            </a:r>
            <a:endParaRPr sz="1800">
              <a:solidFill>
                <a:srgbClr val="000000"/>
              </a:solidFill>
            </a:endParaRPr>
          </a:p>
          <a:p>
            <a:pPr indent="-342900" lvl="1" marL="914400" rtl="0" algn="l">
              <a:spcBef>
                <a:spcPts val="0"/>
              </a:spcBef>
              <a:spcAft>
                <a:spcPts val="0"/>
              </a:spcAft>
              <a:buClr>
                <a:srgbClr val="000000"/>
              </a:buClr>
              <a:buSzPts val="1800"/>
              <a:buChar char="○"/>
            </a:pPr>
            <a:r>
              <a:rPr b="1" lang="en" sz="1800">
                <a:solidFill>
                  <a:srgbClr val="FFFFFF"/>
                </a:solidFill>
                <a:highlight>
                  <a:schemeClr val="accent1"/>
                </a:highlight>
              </a:rPr>
              <a:t>The 5 with high GDP Countries:</a:t>
            </a:r>
            <a:r>
              <a:rPr lang="en" sz="1800">
                <a:solidFill>
                  <a:srgbClr val="000000"/>
                </a:solidFill>
              </a:rPr>
              <a:t> United States, China, Japan, Germany and France.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Focused on the 5 countries that were affected the most by global climate change: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United Arab Emirates, Yemen, Nigeria, Kiribati, Haiti </a:t>
            </a:r>
            <a:endParaRPr sz="1800">
              <a:solidFill>
                <a:srgbClr val="000000"/>
              </a:solidFill>
            </a:endParaRPr>
          </a:p>
          <a:p>
            <a:pPr indent="0" lvl="0" marL="0" rtl="0" algn="l">
              <a:spcBef>
                <a:spcPts val="1000"/>
              </a:spcBef>
              <a:spcAft>
                <a:spcPts val="0"/>
              </a:spcAft>
              <a:buNone/>
            </a:pPr>
            <a:r>
              <a:rPr lang="en" sz="1800">
                <a:solidFill>
                  <a:srgbClr val="000000"/>
                </a:solidFill>
              </a:rPr>
              <a:t>*Kiribati is already in poorest countries, thus was excluded from highly affected countries</a:t>
            </a:r>
            <a:endParaRPr sz="1800">
              <a:solidFill>
                <a:srgbClr val="000000"/>
              </a:solidFill>
            </a:endParaRPr>
          </a:p>
          <a:p>
            <a:pPr indent="457200" lvl="0" marL="4572000" rtl="0" algn="l">
              <a:spcBef>
                <a:spcPts val="1000"/>
              </a:spcBef>
              <a:spcAft>
                <a:spcPts val="0"/>
              </a:spcAft>
              <a:buNone/>
            </a:pPr>
            <a:r>
              <a:rPr lang="en" sz="1200" u="sng">
                <a:solidFill>
                  <a:schemeClr val="hlink"/>
                </a:solidFill>
                <a:hlinkClick r:id="rId3"/>
              </a:rPr>
              <a:t>[source]</a:t>
            </a:r>
            <a:endParaRPr sz="1200">
              <a:solidFill>
                <a:srgbClr val="000000"/>
              </a:solidFill>
            </a:endParaRPr>
          </a:p>
          <a:p>
            <a:pPr indent="0" lvl="0" marL="0" rtl="0" algn="l">
              <a:spcBef>
                <a:spcPts val="1000"/>
              </a:spcBef>
              <a:spcAft>
                <a:spcPts val="1000"/>
              </a:spcAft>
              <a:buNone/>
            </a:pPr>
            <a:r>
              <a:t/>
            </a:r>
            <a:endParaRPr>
              <a:solidFill>
                <a:srgbClr val="000000"/>
              </a:solidFill>
            </a:endParaRPr>
          </a:p>
        </p:txBody>
      </p:sp>
      <p:sp>
        <p:nvSpPr>
          <p:cNvPr id="101" name="Google Shape;101;p19"/>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48125" y="67350"/>
            <a:ext cx="58680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Data Cleansing &amp; Analysis</a:t>
            </a:r>
            <a:endParaRPr sz="4000"/>
          </a:p>
        </p:txBody>
      </p:sp>
      <p:sp>
        <p:nvSpPr>
          <p:cNvPr id="107" name="Google Shape;107;p20"/>
          <p:cNvSpPr txBox="1"/>
          <p:nvPr>
            <p:ph idx="12" type="sldNum"/>
          </p:nvPr>
        </p:nvSpPr>
        <p:spPr>
          <a:xfrm>
            <a:off x="152409" y="4749901"/>
            <a:ext cx="548700" cy="39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08" name="Google Shape;108;p20"/>
          <p:cNvSpPr txBox="1"/>
          <p:nvPr/>
        </p:nvSpPr>
        <p:spPr>
          <a:xfrm>
            <a:off x="3573000" y="967975"/>
            <a:ext cx="5443200" cy="3908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Datasets: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A </a:t>
            </a:r>
            <a:r>
              <a:rPr lang="en">
                <a:latin typeface="Merriweather"/>
                <a:ea typeface="Merriweather"/>
                <a:cs typeface="Merriweather"/>
                <a:sym typeface="Merriweather"/>
              </a:rPr>
              <a:t>climate change dataset (5 file sets): data from                                                   1770s through 2013</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GDP dataset</a:t>
            </a:r>
            <a:r>
              <a:rPr lang="en">
                <a:latin typeface="Merriweather"/>
                <a:ea typeface="Merriweather"/>
                <a:cs typeface="Merriweather"/>
                <a:sym typeface="Merriweather"/>
              </a:rPr>
              <a:t>: </a:t>
            </a:r>
            <a:r>
              <a:rPr lang="en">
                <a:latin typeface="Merriweather"/>
                <a:ea typeface="Merriweather"/>
                <a:cs typeface="Merriweather"/>
                <a:sym typeface="Merriweather"/>
              </a:rPr>
              <a:t>data</a:t>
            </a:r>
            <a:r>
              <a:rPr lang="en">
                <a:latin typeface="Merriweather"/>
                <a:ea typeface="Merriweather"/>
                <a:cs typeface="Merriweather"/>
                <a:sym typeface="Merriweather"/>
              </a:rPr>
              <a:t> from 1960s through 2018</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Used</a:t>
            </a:r>
            <a:r>
              <a:rPr lang="en">
                <a:latin typeface="Merriweather"/>
                <a:ea typeface="Merriweather"/>
                <a:cs typeface="Merriweather"/>
                <a:sym typeface="Merriweather"/>
              </a:rPr>
              <a:t> GDP data set to find the 5 countries with high GDPs and 5 countries with low GDPs in 2013.</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We </a:t>
            </a:r>
            <a:r>
              <a:rPr b="1" lang="en">
                <a:solidFill>
                  <a:schemeClr val="accent1"/>
                </a:solidFill>
                <a:latin typeface="Merriweather"/>
                <a:ea typeface="Merriweather"/>
                <a:cs typeface="Merriweather"/>
                <a:sym typeface="Merriweather"/>
              </a:rPr>
              <a:t>concluded</a:t>
            </a:r>
            <a:r>
              <a:rPr lang="en">
                <a:latin typeface="Merriweather"/>
                <a:ea typeface="Merriweather"/>
                <a:cs typeface="Merriweather"/>
                <a:sym typeface="Merriweather"/>
              </a:rPr>
              <a:t> our refined research topic by referring to result from GDP data set to filter out data from “GlobalLandTemperaturesByCountry” file of climate change data set which included all the necessary information.</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Used Python programming language in the </a:t>
            </a:r>
            <a:r>
              <a:rPr lang="en">
                <a:latin typeface="Merriweather"/>
                <a:ea typeface="Merriweather"/>
                <a:cs typeface="Merriweather"/>
                <a:sym typeface="Merriweather"/>
              </a:rPr>
              <a:t>Jupyter</a:t>
            </a:r>
            <a:r>
              <a:rPr lang="en">
                <a:latin typeface="Merriweather"/>
                <a:ea typeface="Merriweather"/>
                <a:cs typeface="Merriweather"/>
                <a:sym typeface="Merriweather"/>
              </a:rPr>
              <a:t> notebook to </a:t>
            </a:r>
            <a:r>
              <a:rPr lang="en">
                <a:latin typeface="Merriweather"/>
                <a:ea typeface="Merriweather"/>
                <a:cs typeface="Merriweather"/>
                <a:sym typeface="Merriweather"/>
              </a:rPr>
              <a:t>clean</a:t>
            </a:r>
            <a:r>
              <a:rPr lang="en">
                <a:latin typeface="Merriweather"/>
                <a:ea typeface="Merriweather"/>
                <a:cs typeface="Merriweather"/>
                <a:sym typeface="Merriweather"/>
              </a:rPr>
              <a:t>, concat and reshape the data</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Removed the </a:t>
            </a:r>
            <a:r>
              <a:rPr lang="en">
                <a:latin typeface="Merriweather"/>
                <a:ea typeface="Merriweather"/>
                <a:cs typeface="Merriweather"/>
                <a:sym typeface="Merriweather"/>
              </a:rPr>
              <a:t>parenthesis from values and aggregated the rows.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Changed data types</a:t>
            </a:r>
            <a:r>
              <a:rPr lang="en">
                <a:latin typeface="Merriweather"/>
                <a:ea typeface="Merriweather"/>
                <a:cs typeface="Merriweather"/>
                <a:sym typeface="Merriweather"/>
              </a:rPr>
              <a:t> (e.g., objects to datetime)</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Reshaped the whole GDP dataset to be readable.</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Used </a:t>
            </a:r>
            <a:r>
              <a:rPr lang="en" u="sng">
                <a:solidFill>
                  <a:schemeClr val="accent1"/>
                </a:solidFill>
                <a:latin typeface="Merriweather"/>
                <a:ea typeface="Merriweather"/>
                <a:cs typeface="Merriweather"/>
                <a:sym typeface="Merriweather"/>
                <a:hlinkClick r:id="rId3"/>
              </a:rPr>
              <a:t>Tableau</a:t>
            </a:r>
            <a:r>
              <a:rPr lang="en">
                <a:latin typeface="Merriweather"/>
                <a:ea typeface="Merriweather"/>
                <a:cs typeface="Merriweather"/>
                <a:sym typeface="Merriweather"/>
              </a:rPr>
              <a:t> to create the graphs and visualize the story</a:t>
            </a:r>
            <a:endParaRPr>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Woodville template">
  <a:themeElements>
    <a:clrScheme name="Custom 347">
      <a:dk1>
        <a:srgbClr val="38414C"/>
      </a:dk1>
      <a:lt1>
        <a:srgbClr val="FFFFFF"/>
      </a:lt1>
      <a:dk2>
        <a:srgbClr val="222222"/>
      </a:dk2>
      <a:lt2>
        <a:srgbClr val="DCE1E8"/>
      </a:lt2>
      <a:accent1>
        <a:srgbClr val="498BE4"/>
      </a:accent1>
      <a:accent2>
        <a:srgbClr val="8FC6EF"/>
      </a:accent2>
      <a:accent3>
        <a:srgbClr val="4F9CB5"/>
      </a:accent3>
      <a:accent4>
        <a:srgbClr val="9DDDD2"/>
      </a:accent4>
      <a:accent5>
        <a:srgbClr val="75AF77"/>
      </a:accent5>
      <a:accent6>
        <a:srgbClr val="ABDE75"/>
      </a:accent6>
      <a:hlink>
        <a:srgbClr val="4A8D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