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6">
          <p15:clr>
            <a:srgbClr val="A4A3A4"/>
          </p15:clr>
        </p15:guide>
        <p15:guide id="2" orient="horz" pos="1747">
          <p15:clr>
            <a:srgbClr val="A4A3A4"/>
          </p15:clr>
        </p15:guide>
        <p15:guide id="3" orient="horz" pos="1837">
          <p15:clr>
            <a:srgbClr val="A4A3A4"/>
          </p15:clr>
        </p15:guide>
        <p15:guide id="4" orient="horz" pos="2926">
          <p15:clr>
            <a:srgbClr val="A4A3A4"/>
          </p15:clr>
        </p15:guide>
        <p15:guide id="5" orient="horz" pos="3034">
          <p15:clr>
            <a:srgbClr val="A4A3A4"/>
          </p15:clr>
        </p15:guide>
        <p15:guide id="6" pos="2835">
          <p15:clr>
            <a:srgbClr val="A4A3A4"/>
          </p15:clr>
        </p15:guide>
        <p15:guide id="7" pos="2925">
          <p15:clr>
            <a:srgbClr val="A4A3A4"/>
          </p15:clr>
        </p15:guide>
        <p15:guide id="8" pos="141">
          <p15:clr>
            <a:srgbClr val="A4A3A4"/>
          </p15:clr>
        </p15:guide>
        <p15:guide id="9" pos="1441">
          <p15:clr>
            <a:srgbClr val="A4A3A4"/>
          </p15:clr>
        </p15:guide>
        <p15:guide id="10" pos="1529">
          <p15:clr>
            <a:srgbClr val="A4A3A4"/>
          </p15:clr>
        </p15:guide>
        <p15:guide id="11" pos="4227">
          <p15:clr>
            <a:srgbClr val="A4A3A4"/>
          </p15:clr>
        </p15:guide>
        <p15:guide id="12" pos="4317">
          <p15:clr>
            <a:srgbClr val="A4A3A4"/>
          </p15:clr>
        </p15:guide>
        <p15:guide id="13" pos="5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76"/>
        <p:guide orient="horz" pos="1747"/>
        <p:guide orient="horz" pos="1837"/>
        <p:guide orient="horz" pos="2926"/>
        <p:guide orient="horz" pos="3034"/>
        <p:guide pos="2835"/>
        <p:guide pos="2925"/>
        <p:guide pos="141"/>
        <p:guide pos="1441"/>
        <p:guide pos="1529"/>
        <p:guide pos="4227"/>
        <p:guide pos="4317"/>
        <p:guide pos="56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10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8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Titles – JLR EMERIC SEMI BOLD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Subtitles – JLR EMERIC 18pt – ALL CAPS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Body copy – JLR Emeric ExtraLight 16pt – sentence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ed Content">
  <p:cSld name="Title and Bullete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26" name="Google Shape;26;p2"/>
            <p:cNvPicPr preferRelativeResize="0"/>
            <p:nvPr/>
          </p:nvPicPr>
          <p:blipFill rotWithShape="1">
            <a:blip r:embed="rId2">
              <a:alphaModFix/>
            </a:blip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2"/>
            <p:cNvPicPr preferRelativeResize="0"/>
            <p:nvPr/>
          </p:nvPicPr>
          <p:blipFill rotWithShape="1">
            <a:blip r:embed="rId2">
              <a:alphaModFix/>
            </a:blip>
            <a:srcRect l="21215" r="63485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2"/>
            <p:cNvPicPr preferRelativeResize="0"/>
            <p:nvPr/>
          </p:nvPicPr>
          <p:blipFill rotWithShape="1">
            <a:blip r:embed="rId2">
              <a:alphaModFix/>
            </a:blip>
            <a:srcRect l="42349" r="42349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2"/>
            <p:cNvPicPr preferRelativeResize="0"/>
            <p:nvPr/>
          </p:nvPicPr>
          <p:blipFill rotWithShape="1">
            <a:blip r:embed="rId2">
              <a:alphaModFix/>
            </a:blip>
            <a:srcRect l="63528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2"/>
            <p:cNvPicPr preferRelativeResize="0"/>
            <p:nvPr/>
          </p:nvPicPr>
          <p:blipFill rotWithShape="1">
            <a:blip r:embed="rId2">
              <a:alphaModFix/>
            </a:blip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2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and Text 02">
  <p:cSld name="Graph and Text 0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223838" y="1044575"/>
            <a:ext cx="4271962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1"/>
          <p:cNvSpPr>
            <a:spLocks noGrp="1"/>
          </p:cNvSpPr>
          <p:nvPr>
            <p:ph type="chart" idx="2"/>
          </p:nvPr>
        </p:nvSpPr>
        <p:spPr>
          <a:xfrm>
            <a:off x="4643438" y="1044575"/>
            <a:ext cx="42767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3"/>
          </p:nvPr>
        </p:nvSpPr>
        <p:spPr>
          <a:xfrm>
            <a:off x="4643438" y="4645025"/>
            <a:ext cx="4276725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marL="1828800" lvl="3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marL="2286000" lvl="4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4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1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o">
  <p:cSld name="Video">
    <p:bg>
      <p:bgPr>
        <a:solidFill>
          <a:srgbClr val="00000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23839" y="985050"/>
            <a:ext cx="2909886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43250" y="1010529"/>
            <a:ext cx="2746848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3pPr>
            <a:lvl4pPr marL="1828800" lvl="3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4pPr>
            <a:lvl5pPr marL="2286000" lvl="4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Jaguar Land Rover</a:t>
            </a:r>
            <a: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W/1/26 Abbey Road, Whitley</a:t>
            </a:r>
            <a:b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Coventry CV3 4LF, UK</a:t>
            </a:r>
            <a:endParaRPr/>
          </a:p>
          <a:p>
            <a:pPr marL="0" marR="0" lvl="0" indent="0" algn="l" rtl="0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jaguarlandrover.com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3143250" y="2362202"/>
            <a:ext cx="2746848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3pPr>
            <a:lvl4pPr marL="1828800" lvl="3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4pPr>
            <a:lvl5pPr marL="2286000" lvl="4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©2019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>
            <a:spLocks noGrp="1"/>
          </p:cNvSpPr>
          <p:nvPr>
            <p:ph type="pic" idx="2"/>
          </p:nvPr>
        </p:nvSpPr>
        <p:spPr>
          <a:xfrm>
            <a:off x="0" y="820738"/>
            <a:ext cx="9144000" cy="26352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3"/>
          </p:nvPr>
        </p:nvSpPr>
        <p:spPr>
          <a:xfrm>
            <a:off x="223838" y="4618834"/>
            <a:ext cx="220345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marL="1371600" lvl="2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Divider Layout">
  <p:cSld name="1_Section Divider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83805"/>
            <a:ext cx="1963082" cy="35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>
            <a:spLocks noGrp="1"/>
          </p:cNvSpPr>
          <p:nvPr>
            <p:ph type="body" idx="2"/>
          </p:nvPr>
        </p:nvSpPr>
        <p:spPr>
          <a:xfrm>
            <a:off x="223838" y="4618834"/>
            <a:ext cx="220345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marL="1371600" lvl="2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Bulleted Content">
  <p:cSld name="1_Title and Bullete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26" name="Google Shape;126;p19"/>
            <p:cNvPicPr preferRelativeResize="0"/>
            <p:nvPr/>
          </p:nvPicPr>
          <p:blipFill rotWithShape="1">
            <a:blip r:embed="rId2">
              <a:alphaModFix/>
            </a:blip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 rotWithShape="1">
            <a:blip r:embed="rId2">
              <a:alphaModFix/>
            </a:blip>
            <a:srcRect l="21215" r="63485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9"/>
            <p:cNvPicPr preferRelativeResize="0"/>
            <p:nvPr/>
          </p:nvPicPr>
          <p:blipFill rotWithShape="1">
            <a:blip r:embed="rId2">
              <a:alphaModFix/>
            </a:blip>
            <a:srcRect l="42349" r="42349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9"/>
            <p:cNvPicPr preferRelativeResize="0"/>
            <p:nvPr/>
          </p:nvPicPr>
          <p:blipFill rotWithShape="1">
            <a:blip r:embed="rId2">
              <a:alphaModFix/>
            </a:blip>
            <a:srcRect l="63528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 rotWithShape="1">
            <a:blip r:embed="rId2">
              <a:alphaModFix/>
            </a:blip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23838" y="118733"/>
            <a:ext cx="6629400" cy="65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36" name="Google Shape;136;p20"/>
            <p:cNvPicPr preferRelativeResize="0"/>
            <p:nvPr/>
          </p:nvPicPr>
          <p:blipFill rotWithShape="1">
            <a:blip r:embed="rId2">
              <a:alphaModFix/>
            </a:blip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0"/>
            <p:cNvPicPr preferRelativeResize="0"/>
            <p:nvPr/>
          </p:nvPicPr>
          <p:blipFill rotWithShape="1">
            <a:blip r:embed="rId2">
              <a:alphaModFix/>
            </a:blip>
            <a:srcRect l="21215" r="63485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0"/>
            <p:cNvPicPr preferRelativeResize="0"/>
            <p:nvPr/>
          </p:nvPicPr>
          <p:blipFill rotWithShape="1">
            <a:blip r:embed="rId2">
              <a:alphaModFix/>
            </a:blip>
            <a:srcRect l="42349" r="42349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0"/>
            <p:cNvPicPr preferRelativeResize="0"/>
            <p:nvPr/>
          </p:nvPicPr>
          <p:blipFill rotWithShape="1">
            <a:blip r:embed="rId2">
              <a:alphaModFix/>
            </a:blip>
            <a:srcRect l="63528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 rotWithShape="1">
            <a:blip r:embed="rId2">
              <a:alphaModFix/>
            </a:blip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/>
          <p:nvPr/>
        </p:nvSpPr>
        <p:spPr>
          <a:xfrm>
            <a:off x="7589047" y="4819146"/>
            <a:ext cx="13287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Confidential ©2019</a:t>
            </a:r>
            <a:endParaRPr/>
          </a:p>
        </p:txBody>
      </p:sp>
      <p:sp>
        <p:nvSpPr>
          <p:cNvPr id="36" name="Google Shape;36;p3"/>
          <p:cNvSpPr>
            <a:spLocks noGrp="1"/>
          </p:cNvSpPr>
          <p:nvPr>
            <p:ph type="pic" idx="2"/>
          </p:nvPr>
        </p:nvSpPr>
        <p:spPr>
          <a:xfrm>
            <a:off x="0" y="820738"/>
            <a:ext cx="9144000" cy="26352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3"/>
          </p:nvPr>
        </p:nvSpPr>
        <p:spPr>
          <a:xfrm>
            <a:off x="223838" y="4618834"/>
            <a:ext cx="220345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marL="1371600" lvl="2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ed Text and Image 01">
  <p:cSld name="1_Bulleted Text and Image 0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223838" y="118562"/>
            <a:ext cx="6629400" cy="65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223838" y="1044575"/>
            <a:ext cx="4271962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21"/>
          <p:cNvSpPr>
            <a:spLocks noGrp="1"/>
          </p:cNvSpPr>
          <p:nvPr>
            <p:ph type="pic" idx="2"/>
          </p:nvPr>
        </p:nvSpPr>
        <p:spPr>
          <a:xfrm>
            <a:off x="4643438" y="1044575"/>
            <a:ext cx="4276725" cy="36004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47" name="Google Shape;147;p21"/>
            <p:cNvPicPr preferRelativeResize="0"/>
            <p:nvPr/>
          </p:nvPicPr>
          <p:blipFill rotWithShape="1">
            <a:blip r:embed="rId2">
              <a:alphaModFix/>
            </a:blip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1"/>
            <p:cNvPicPr preferRelativeResize="0"/>
            <p:nvPr/>
          </p:nvPicPr>
          <p:blipFill rotWithShape="1">
            <a:blip r:embed="rId2">
              <a:alphaModFix/>
            </a:blip>
            <a:srcRect l="21215" r="63485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 rotWithShape="1">
            <a:blip r:embed="rId2">
              <a:alphaModFix/>
            </a:blip>
            <a:srcRect l="42349" r="42349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1"/>
            <p:cNvPicPr preferRelativeResize="0"/>
            <p:nvPr/>
          </p:nvPicPr>
          <p:blipFill rotWithShape="1">
            <a:blip r:embed="rId2">
              <a:alphaModFix/>
            </a:blip>
            <a:srcRect l="63528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1"/>
            <p:cNvPicPr preferRelativeResize="0"/>
            <p:nvPr/>
          </p:nvPicPr>
          <p:blipFill rotWithShape="1">
            <a:blip r:embed="rId2">
              <a:alphaModFix/>
            </a:blip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ed Text and Image 02">
  <p:cSld name="1_Bulleted Text and Image 0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223838" y="118562"/>
            <a:ext cx="6629400" cy="65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2"/>
          <p:cNvSpPr>
            <a:spLocks noGrp="1"/>
          </p:cNvSpPr>
          <p:nvPr>
            <p:ph type="pic" idx="2"/>
          </p:nvPr>
        </p:nvSpPr>
        <p:spPr>
          <a:xfrm>
            <a:off x="4643438" y="1044575"/>
            <a:ext cx="2066925" cy="17287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>
            <a:spLocks noGrp="1"/>
          </p:cNvSpPr>
          <p:nvPr>
            <p:ph type="pic" idx="3"/>
          </p:nvPr>
        </p:nvSpPr>
        <p:spPr>
          <a:xfrm>
            <a:off x="6853238" y="1044575"/>
            <a:ext cx="2066925" cy="17287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>
            <a:spLocks noGrp="1"/>
          </p:cNvSpPr>
          <p:nvPr>
            <p:ph type="pic" idx="4"/>
          </p:nvPr>
        </p:nvSpPr>
        <p:spPr>
          <a:xfrm>
            <a:off x="4643438" y="2916238"/>
            <a:ext cx="2066925" cy="17287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>
            <a:spLocks noGrp="1"/>
          </p:cNvSpPr>
          <p:nvPr>
            <p:ph type="pic" idx="5"/>
          </p:nvPr>
        </p:nvSpPr>
        <p:spPr>
          <a:xfrm>
            <a:off x="6853238" y="2916238"/>
            <a:ext cx="2066925" cy="17287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223838" y="1044575"/>
            <a:ext cx="4271962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61" name="Google Shape;161;p22"/>
            <p:cNvPicPr preferRelativeResize="0"/>
            <p:nvPr/>
          </p:nvPicPr>
          <p:blipFill rotWithShape="1">
            <a:blip r:embed="rId2">
              <a:alphaModFix/>
            </a:blip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2"/>
            <p:cNvPicPr preferRelativeResize="0"/>
            <p:nvPr/>
          </p:nvPicPr>
          <p:blipFill rotWithShape="1">
            <a:blip r:embed="rId2">
              <a:alphaModFix/>
            </a:blip>
            <a:srcRect l="21215" r="63485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2"/>
            <p:cNvPicPr preferRelativeResize="0"/>
            <p:nvPr/>
          </p:nvPicPr>
          <p:blipFill rotWithShape="1">
            <a:blip r:embed="rId2">
              <a:alphaModFix/>
            </a:blip>
            <a:srcRect l="42349" r="42349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2"/>
            <p:cNvPicPr preferRelativeResize="0"/>
            <p:nvPr/>
          </p:nvPicPr>
          <p:blipFill rotWithShape="1">
            <a:blip r:embed="rId2">
              <a:alphaModFix/>
            </a:blip>
            <a:srcRect l="63528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2"/>
            <p:cNvPicPr preferRelativeResize="0"/>
            <p:nvPr/>
          </p:nvPicPr>
          <p:blipFill rotWithShape="1">
            <a:blip r:embed="rId2">
              <a:alphaModFix/>
            </a:blip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ed Text and Image 03">
  <p:cSld name="1_Bulleted Text and Image 0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220664" y="1044575"/>
            <a:ext cx="2066924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23"/>
          <p:cNvSpPr>
            <a:spLocks noGrp="1"/>
          </p:cNvSpPr>
          <p:nvPr>
            <p:ph type="pic" idx="2"/>
          </p:nvPr>
        </p:nvSpPr>
        <p:spPr>
          <a:xfrm>
            <a:off x="2427288" y="1044575"/>
            <a:ext cx="6492875" cy="36004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1" name="Google Shape;171;p23"/>
          <p:cNvGrpSpPr/>
          <p:nvPr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72" name="Google Shape;172;p23"/>
            <p:cNvPicPr preferRelativeResize="0"/>
            <p:nvPr/>
          </p:nvPicPr>
          <p:blipFill rotWithShape="1">
            <a:blip r:embed="rId2">
              <a:alphaModFix/>
            </a:blip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3"/>
            <p:cNvPicPr preferRelativeResize="0"/>
            <p:nvPr/>
          </p:nvPicPr>
          <p:blipFill rotWithShape="1">
            <a:blip r:embed="rId2">
              <a:alphaModFix/>
            </a:blip>
            <a:srcRect l="21215" r="63485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3"/>
            <p:cNvPicPr preferRelativeResize="0"/>
            <p:nvPr/>
          </p:nvPicPr>
          <p:blipFill rotWithShape="1">
            <a:blip r:embed="rId2">
              <a:alphaModFix/>
            </a:blip>
            <a:srcRect l="42349" r="42349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3"/>
            <p:cNvPicPr preferRelativeResize="0"/>
            <p:nvPr/>
          </p:nvPicPr>
          <p:blipFill rotWithShape="1">
            <a:blip r:embed="rId2">
              <a:alphaModFix/>
            </a:blip>
            <a:srcRect l="63528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3"/>
            <p:cNvPicPr preferRelativeResize="0"/>
            <p:nvPr/>
          </p:nvPicPr>
          <p:blipFill rotWithShape="1">
            <a:blip r:embed="rId2">
              <a:alphaModFix/>
            </a:blip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Quote/Statement">
  <p:cSld name="1_Quote/Stateme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>
            <a:spLocks noGrp="1"/>
          </p:cNvSpPr>
          <p:nvPr>
            <p:ph type="pic" idx="2"/>
          </p:nvPr>
        </p:nvSpPr>
        <p:spPr>
          <a:xfrm>
            <a:off x="0" y="820739"/>
            <a:ext cx="9144000" cy="43227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223838" y="120651"/>
            <a:ext cx="6629400" cy="6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223838" y="2718600"/>
            <a:ext cx="4276725" cy="144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3"/>
          </p:nvPr>
        </p:nvSpPr>
        <p:spPr>
          <a:xfrm>
            <a:off x="223837" y="4167188"/>
            <a:ext cx="427672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29845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8623" y="210089"/>
            <a:ext cx="1621540" cy="40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ph and Text 01">
  <p:cSld name="1_Graph and Text 0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6853238" y="1044575"/>
            <a:ext cx="2066924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25"/>
          <p:cNvSpPr>
            <a:spLocks noGrp="1"/>
          </p:cNvSpPr>
          <p:nvPr>
            <p:ph type="chart" idx="2"/>
          </p:nvPr>
        </p:nvSpPr>
        <p:spPr>
          <a:xfrm>
            <a:off x="223838" y="1044575"/>
            <a:ext cx="6486526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3"/>
          </p:nvPr>
        </p:nvSpPr>
        <p:spPr>
          <a:xfrm>
            <a:off x="223838" y="4645025"/>
            <a:ext cx="6486525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marL="1828800" lvl="3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marL="2286000" lvl="4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ph and Text 02">
  <p:cSld name="1_Graph and Text 0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223838" y="120650"/>
            <a:ext cx="6629400" cy="63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223838" y="1044575"/>
            <a:ext cx="4271962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26"/>
          <p:cNvSpPr>
            <a:spLocks noGrp="1"/>
          </p:cNvSpPr>
          <p:nvPr>
            <p:ph type="chart" idx="2"/>
          </p:nvPr>
        </p:nvSpPr>
        <p:spPr>
          <a:xfrm>
            <a:off x="4643438" y="1044575"/>
            <a:ext cx="42767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3"/>
          </p:nvPr>
        </p:nvSpPr>
        <p:spPr>
          <a:xfrm>
            <a:off x="4643438" y="4645025"/>
            <a:ext cx="4276725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marL="1828800" lvl="3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marL="2286000" lvl="4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">
  <p:cSld name="1_Thank You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223839" y="985050"/>
            <a:ext cx="2909886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3143250" y="1010529"/>
            <a:ext cx="2746848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3pPr>
            <a:lvl4pPr marL="1828800" lvl="3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4pPr>
            <a:lvl5pPr marL="2286000" lvl="4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Jaguar Land Rover</a:t>
            </a: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W/1/26 Abbey Road, Whitley</a:t>
            </a:r>
            <a:b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Coventry CV3 4LF, UK</a:t>
            </a:r>
            <a:endParaRPr/>
          </a:p>
          <a:p>
            <a:pPr marL="0" marR="0" lvl="0" indent="0" algn="l" rtl="0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jaguarlandrover.com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2"/>
          </p:nvPr>
        </p:nvSpPr>
        <p:spPr>
          <a:xfrm>
            <a:off x="3143250" y="2362202"/>
            <a:ext cx="2746848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3pPr>
            <a:lvl4pPr marL="1828800" lvl="3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4pPr>
            <a:lvl5pPr marL="2286000" lvl="4" indent="-304800" algn="l">
              <a:lnSpc>
                <a:spcPct val="1083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 sz="12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Layout">
  <p:cSld name="Section Divider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83805"/>
            <a:ext cx="1963082" cy="35969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223838" y="4618834"/>
            <a:ext cx="220345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2pPr>
            <a:lvl3pPr marL="1371600" lvl="2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−"/>
              <a:defRPr sz="11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Text and Image 01">
  <p:cSld name="Bulleted Text and Image 0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223838" y="1044575"/>
            <a:ext cx="4271962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2"/>
          </p:nvPr>
        </p:nvSpPr>
        <p:spPr>
          <a:xfrm>
            <a:off x="4643438" y="1044575"/>
            <a:ext cx="4276725" cy="36004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Text and Image 02">
  <p:cSld name="Bulleted Text and Image 0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2"/>
          </p:nvPr>
        </p:nvSpPr>
        <p:spPr>
          <a:xfrm>
            <a:off x="4643438" y="1044575"/>
            <a:ext cx="2066925" cy="17287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3"/>
          </p:nvPr>
        </p:nvSpPr>
        <p:spPr>
          <a:xfrm>
            <a:off x="6853238" y="1044575"/>
            <a:ext cx="2066925" cy="17287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4"/>
          </p:nvPr>
        </p:nvSpPr>
        <p:spPr>
          <a:xfrm>
            <a:off x="4643438" y="2916238"/>
            <a:ext cx="2066925" cy="17287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5"/>
          </p:nvPr>
        </p:nvSpPr>
        <p:spPr>
          <a:xfrm>
            <a:off x="6853238" y="2916238"/>
            <a:ext cx="2066925" cy="17287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223838" y="1044575"/>
            <a:ext cx="4271962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ubTitle" idx="6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Text and Image 03">
  <p:cSld name="Bulleted Text and Image 0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220664" y="1044575"/>
            <a:ext cx="2066924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8"/>
          <p:cNvSpPr>
            <a:spLocks noGrp="1"/>
          </p:cNvSpPr>
          <p:nvPr>
            <p:ph type="pic" idx="2"/>
          </p:nvPr>
        </p:nvSpPr>
        <p:spPr>
          <a:xfrm>
            <a:off x="2427288" y="1044575"/>
            <a:ext cx="6492875" cy="36004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3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/Statement">
  <p:cSld name="Quote/Statem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>
            <a:spLocks noGrp="1"/>
          </p:cNvSpPr>
          <p:nvPr>
            <p:ph type="pic" idx="2"/>
          </p:nvPr>
        </p:nvSpPr>
        <p:spPr>
          <a:xfrm>
            <a:off x="0" y="820739"/>
            <a:ext cx="9144000" cy="43227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223838" y="2718600"/>
            <a:ext cx="4276725" cy="144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−"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3"/>
          </p:nvPr>
        </p:nvSpPr>
        <p:spPr>
          <a:xfrm>
            <a:off x="223837" y="4167188"/>
            <a:ext cx="427672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2pPr>
            <a:lvl3pPr marL="1371600" lvl="2" indent="-29845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3pPr>
            <a:lvl4pPr marL="1828800" lvl="3" indent="-29845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−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8623" y="210089"/>
            <a:ext cx="1621540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4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and Text 01">
  <p:cSld name="Graph and Text 0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788368"/>
            <a:ext cx="1961147" cy="3551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6853238" y="1044575"/>
            <a:ext cx="2066924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chart" idx="2"/>
          </p:nvPr>
        </p:nvSpPr>
        <p:spPr>
          <a:xfrm>
            <a:off x="223838" y="1044575"/>
            <a:ext cx="6486526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3"/>
          </p:nvPr>
        </p:nvSpPr>
        <p:spPr>
          <a:xfrm>
            <a:off x="223838" y="4645025"/>
            <a:ext cx="6486525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2pPr>
            <a:lvl3pPr marL="1371600" lvl="2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3pPr>
            <a:lvl4pPr marL="1828800" lvl="3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4pPr>
            <a:lvl5pPr marL="2286000" lvl="4" indent="-2857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−"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4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3838" y="120650"/>
            <a:ext cx="6629400" cy="668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7298623" y="210089"/>
            <a:ext cx="1621540" cy="402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223838" y="820738"/>
            <a:ext cx="8696325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" name="Google Shape;15;p1"/>
          <p:cNvGrpSpPr/>
          <p:nvPr/>
        </p:nvGrpSpPr>
        <p:grpSpPr>
          <a:xfrm>
            <a:off x="120442" y="4858326"/>
            <a:ext cx="1404000" cy="216000"/>
            <a:chOff x="120441" y="4827685"/>
            <a:chExt cx="1468331" cy="231017"/>
          </a:xfrm>
        </p:grpSpPr>
        <p:pic>
          <p:nvPicPr>
            <p:cNvPr id="16" name="Google Shape;16;p1"/>
            <p:cNvPicPr preferRelativeResize="0"/>
            <p:nvPr/>
          </p:nvPicPr>
          <p:blipFill rotWithShape="1">
            <a:blip r:embed="rId29">
              <a:alphaModFix/>
            </a:blip>
            <a:srcRect r="84701"/>
            <a:stretch/>
          </p:blipFill>
          <p:spPr>
            <a:xfrm>
              <a:off x="120441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"/>
            <p:cNvPicPr preferRelativeResize="0"/>
            <p:nvPr/>
          </p:nvPicPr>
          <p:blipFill rotWithShape="1">
            <a:blip r:embed="rId29">
              <a:alphaModFix/>
            </a:blip>
            <a:srcRect l="21215" r="63485"/>
            <a:stretch/>
          </p:blipFill>
          <p:spPr>
            <a:xfrm>
              <a:off x="429465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"/>
            <p:cNvPicPr preferRelativeResize="0"/>
            <p:nvPr/>
          </p:nvPicPr>
          <p:blipFill rotWithShape="1">
            <a:blip r:embed="rId29">
              <a:alphaModFix/>
            </a:blip>
            <a:srcRect l="42349" r="42349"/>
            <a:stretch/>
          </p:blipFill>
          <p:spPr>
            <a:xfrm>
              <a:off x="738489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"/>
            <p:cNvPicPr preferRelativeResize="0"/>
            <p:nvPr/>
          </p:nvPicPr>
          <p:blipFill rotWithShape="1">
            <a:blip r:embed="rId29">
              <a:alphaModFix/>
            </a:blip>
            <a:srcRect l="63528" r="21171"/>
            <a:stretch/>
          </p:blipFill>
          <p:spPr>
            <a:xfrm>
              <a:off x="1047513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1"/>
            <p:cNvPicPr preferRelativeResize="0"/>
            <p:nvPr/>
          </p:nvPicPr>
          <p:blipFill rotWithShape="1">
            <a:blip r:embed="rId29">
              <a:alphaModFix/>
            </a:blip>
            <a:srcRect l="84783" r="-83"/>
            <a:stretch/>
          </p:blipFill>
          <p:spPr>
            <a:xfrm>
              <a:off x="1356537" y="4827685"/>
              <a:ext cx="232235" cy="2310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/>
              <a:t>Pros and Cons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/>
              <a:t>Technical Approach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/>
              <a:t>Resource Requirements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/>
              <a:t>Proposed Plan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/>
              <a:t>Prepared by Software Engineering Guild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/>
              <a:t>Guild Master: Kyrylo Mytrofanov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1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DIGITAL ENGINEERING CAPABILITY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 txBox="1">
            <a:spLocks noGrp="1"/>
          </p:cNvSpPr>
          <p:nvPr>
            <p:ph type="body" idx="1"/>
          </p:nvPr>
        </p:nvSpPr>
        <p:spPr>
          <a:xfrm>
            <a:off x="223837" y="1044574"/>
            <a:ext cx="8696325" cy="372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Partial test suite automation can still be consumed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If half the unit testing is automated, you can manually test the rest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L1 Testing (currently done after every deployment):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Semi-manual testing suite exists (developed by Harshal’s)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Can either reuse as is or tweak to make fully automated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In context of the aligning to “Best for Far”: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Upgrading to 2019/2020 would mean tweaks to the testing suite (based on amount of changes)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For cost saving purposes can do offshore development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Only after ramp up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With the on-shore representation</a:t>
            </a:r>
            <a:endParaRPr/>
          </a:p>
          <a:p>
            <a:pPr marL="735013" lvl="1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10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304" name="Google Shape;304;p37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EXTRA NOTES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2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STATEMENT OF PURPOSE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Manual testing is: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Labour intensive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Slow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Unreliable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Hard to trace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More flexible when changing systems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No upfront cost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Automated testing is the reverse</a:t>
            </a:r>
            <a:endParaRPr b="1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Amount of people allotted for manual FD13 testing: 46</a:t>
            </a:r>
            <a:endParaRPr/>
          </a:p>
          <a:p>
            <a:pPr marL="285750" lvl="0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b="1"/>
              <a:t>Automated testing is more valuable the more you test</a:t>
            </a:r>
            <a:endParaRPr/>
          </a:p>
          <a:p>
            <a:pPr marL="285750" lvl="0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30"/>
          <p:cNvGrpSpPr/>
          <p:nvPr/>
        </p:nvGrpSpPr>
        <p:grpSpPr>
          <a:xfrm>
            <a:off x="223838" y="1044575"/>
            <a:ext cx="8696324" cy="3600449"/>
            <a:chOff x="0" y="0"/>
            <a:chExt cx="8696324" cy="3600449"/>
          </a:xfrm>
        </p:grpSpPr>
        <p:sp>
          <p:nvSpPr>
            <p:cNvPr id="228" name="Google Shape;228;p30"/>
            <p:cNvSpPr/>
            <p:nvPr/>
          </p:nvSpPr>
          <p:spPr>
            <a:xfrm>
              <a:off x="3478529" y="0"/>
              <a:ext cx="5217795" cy="112514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CFD1D6">
                <a:alpha val="89803"/>
              </a:srgbClr>
            </a:solidFill>
            <a:ln w="25400" cap="flat" cmpd="sng">
              <a:solidFill>
                <a:srgbClr val="CFD1D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 txBox="1"/>
            <p:nvPr/>
          </p:nvSpPr>
          <p:spPr>
            <a:xfrm>
              <a:off x="3478529" y="140643"/>
              <a:ext cx="4795868" cy="843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 / Regression Testing, 64 use cases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Includes Test Engineering / Rationalization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Enabling BDD/Cucumber for the backlog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Need dedicated team(s) for the duration of the activity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0" y="0"/>
              <a:ext cx="3478530" cy="1125140"/>
            </a:xfrm>
            <a:prstGeom prst="roundRect">
              <a:avLst>
                <a:gd name="adj" fmla="val 16667"/>
              </a:avLst>
            </a:prstGeom>
            <a:solidFill>
              <a:srgbClr val="4D5F7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54925" y="54925"/>
              <a:ext cx="3368680" cy="1015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62850" rIns="125725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Full Unit Testing</a:t>
              </a:r>
              <a:endPara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478529" y="1237654"/>
              <a:ext cx="5217795" cy="112514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4D7D9">
                <a:alpha val="89803"/>
              </a:srgbClr>
            </a:solidFill>
            <a:ln w="25400" cap="flat" cmpd="sng">
              <a:solidFill>
                <a:srgbClr val="D4D7D9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3478529" y="1378297"/>
              <a:ext cx="4795868" cy="843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Only test new or changed functionality introduced by new FD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Depending on starting date can target FD14, FD15 and on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Need dedicated team(s) for the duration of the activity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0" y="1237654"/>
              <a:ext cx="3478530" cy="1125140"/>
            </a:xfrm>
            <a:prstGeom prst="roundRect">
              <a:avLst>
                <a:gd name="adj" fmla="val 16667"/>
              </a:avLst>
            </a:prstGeom>
            <a:solidFill>
              <a:srgbClr val="6A879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 txBox="1"/>
            <p:nvPr/>
          </p:nvSpPr>
          <p:spPr>
            <a:xfrm>
              <a:off x="54925" y="1292579"/>
              <a:ext cx="3368680" cy="1015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62850" rIns="125725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FD Increment Testing</a:t>
              </a:r>
              <a:endPara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78529" y="2475309"/>
              <a:ext cx="5217795" cy="112514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9DEDD">
                <a:alpha val="89803"/>
              </a:srgbClr>
            </a:solidFill>
            <a:ln w="25400" cap="flat" cmpd="sng">
              <a:solidFill>
                <a:srgbClr val="D9DED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 txBox="1"/>
            <p:nvPr/>
          </p:nvSpPr>
          <p:spPr>
            <a:xfrm>
              <a:off x="3478529" y="2615952"/>
              <a:ext cx="4795868" cy="843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Iteratively testing new capability improvement as work is performed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3,6,9 projects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GB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Teams Green, Purple, Orange/Whizz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0" y="2475309"/>
              <a:ext cx="3478530" cy="1125140"/>
            </a:xfrm>
            <a:prstGeom prst="roundRect">
              <a:avLst>
                <a:gd name="adj" fmla="val 16667"/>
              </a:avLst>
            </a:prstGeom>
            <a:solidFill>
              <a:srgbClr val="8FA09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 txBox="1"/>
            <p:nvPr/>
          </p:nvSpPr>
          <p:spPr>
            <a:xfrm>
              <a:off x="54925" y="2530234"/>
              <a:ext cx="3368680" cy="1015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62850" rIns="125725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New Capability</a:t>
              </a:r>
              <a:endParaRPr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0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3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WORK STREAMS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Web-top and Rich client GUI testing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End-user capability testing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Automated pipelines orchestrating physical runners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Remote JLR Windows machines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Automated Test Reporting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Tracked in Test Management system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Used for reporting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Used for bug resolution</a:t>
            </a:r>
            <a:endParaRPr/>
          </a:p>
          <a:p>
            <a:pPr marL="285750" lvl="0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4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TECHNICAL APPROACH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Software Skills (Test Automation Engineer Role)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Python Scripting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Pytest Test Framework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Selenium, PyAutoGui, PyWinAuto (for GUI interactions)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Cucumber (for BDD)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Business Knowledge (BA)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Platform Knowledge (ability to navigate the tool, understand data etc)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Business Context (understand JLR process and purpose of functionality being tested)</a:t>
            </a:r>
            <a:endParaRPr/>
          </a:p>
          <a:p>
            <a:pPr marL="735013" lvl="1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285750" lvl="0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5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SKILLS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2-3 Business Analysists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Write BDD (Cucumber) tests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Provide business context to test automation engineers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Other non-testing activities – training, user manuals etc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1 Experienced and 1-2  Entry-Level Test Automation Engineers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Turn raw BDD tests into automated tests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Deliver enabling capability / reusable methods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Guild Support Outside of the Team for Architectural/Strategic Guidance</a:t>
            </a:r>
            <a:endParaRPr/>
          </a:p>
          <a:p>
            <a:pPr marL="285750" lvl="0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6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TEAM COMPOSITION – NEW CAPABILITY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1 Business Analysist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Write BDD (Cucumber) tests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Provide business context to test automation engineers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2 Experienced and 3 Entry-Level Test Automation Engineers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Turn raw BDD tests into automated tests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Deliver enabling capability / reusable methods</a:t>
            </a: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Guild Support Outside of the Team for Architectural/Strategic Guidance</a:t>
            </a:r>
            <a:endParaRPr/>
          </a:p>
          <a:p>
            <a:pPr marL="285750" lvl="0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7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TEAM COMPOSITION – DEDICATED TESTING TEAM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New Capability Teams – Green, Purple, Whizz, Shazam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Either have enough testers or can upskill organically</a:t>
            </a:r>
            <a:endParaRPr/>
          </a:p>
          <a:p>
            <a:pPr marL="735013" lvl="1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Unless existing teams have testing resource removed: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Dedicated teams need to be staffed with software skills</a:t>
            </a:r>
            <a:endParaRPr/>
          </a:p>
          <a:p>
            <a:pPr marL="735013" lvl="1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735013" lvl="1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8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86" name="Google Shape;286;p35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RESOURCING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223838" y="139968"/>
            <a:ext cx="6629400" cy="31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Need 1 month ramp up before getting returns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Finishing off BDD (Cucumber) POC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Building up reusable functionality</a:t>
            </a:r>
            <a:endParaRPr/>
          </a:p>
          <a:p>
            <a:pPr marL="285750" lvl="0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FD Incremental Testing :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~6 sprints (can parallelize) before FD production drop</a:t>
            </a:r>
            <a:endParaRPr/>
          </a:p>
          <a:p>
            <a:pPr marL="735013" lvl="1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Unit / Regression Testing: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~36 sprints (can parallelize)</a:t>
            </a:r>
            <a:endParaRPr/>
          </a:p>
          <a:p>
            <a:pPr marL="735013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/>
              <a:t>Based on initial 3 teams for 6 months estimate</a:t>
            </a:r>
            <a:endParaRPr/>
          </a:p>
          <a:p>
            <a:pPr marL="735013" lvl="1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  <a:p>
            <a:pPr marL="735013" lvl="1" indent="-1841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131313"/>
                </a:solidFill>
              </a:rPr>
              <a:t>9</a:t>
            </a:fld>
            <a:endParaRPr>
              <a:solidFill>
                <a:srgbClr val="131313"/>
              </a:solidFill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2"/>
          </p:nvPr>
        </p:nvSpPr>
        <p:spPr>
          <a:xfrm>
            <a:off x="223837" y="469984"/>
            <a:ext cx="6629402" cy="2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/>
              <a:t>PROGRESSING THROUGH UNIT TEST AUTOMATION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JLR">
  <a:themeElements>
    <a:clrScheme name="JLR">
      <a:dk1>
        <a:srgbClr val="131313"/>
      </a:dk1>
      <a:lt1>
        <a:srgbClr val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On-screen Show (16:9)</PresentationFormat>
  <Paragraphs>153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1_JLR</vt:lpstr>
      <vt:lpstr>Test Automation</vt:lpstr>
      <vt:lpstr>Test Automation</vt:lpstr>
      <vt:lpstr>Test Automation</vt:lpstr>
      <vt:lpstr>Test Automation</vt:lpstr>
      <vt:lpstr>Test Automation</vt:lpstr>
      <vt:lpstr>Test Automation</vt:lpstr>
      <vt:lpstr>Test Automation</vt:lpstr>
      <vt:lpstr>Test Automation</vt:lpstr>
      <vt:lpstr>Test Automation</vt:lpstr>
      <vt:lpstr>Test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</dc:title>
  <dc:creator>BUCKBY Andrew</dc:creator>
  <cp:lastModifiedBy>BUCKBY Andrew</cp:lastModifiedBy>
  <cp:revision>1</cp:revision>
  <dcterms:modified xsi:type="dcterms:W3CDTF">2019-05-31T10:56:53Z</dcterms:modified>
</cp:coreProperties>
</file>