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4" r:id="rId28"/>
    <p:sldId id="286" r:id="rId29"/>
    <p:sldId id="285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2" autoAdjust="0"/>
  </p:normalViewPr>
  <p:slideViewPr>
    <p:cSldViewPr>
      <p:cViewPr varScale="1">
        <p:scale>
          <a:sx n="73" d="100"/>
          <a:sy n="73" d="100"/>
        </p:scale>
        <p:origin x="3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F611-4687-412A-AB8D-5E9BB7350F3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FCA38-6A24-4BDC-854C-592658D1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7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6C4E-3F5B-4B46-BD61-128C89E2C17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779C-3645-455C-8F17-65957785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autogui.readthedocs.io/en/lates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5 Days 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Introduction to: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PyAutoGUI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PywinAuto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Selenium with Python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Pyhton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PyAutoGUI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PywinAuto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Selenium with Python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Automation testing using </a:t>
            </a:r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 smtClean="0">
                <a:solidFill>
                  <a:schemeClr val="bg1"/>
                </a:solidFill>
              </a:rPr>
              <a:t> and Python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32907"/>
            <a:ext cx="7772400" cy="1470025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6000" dirty="0" smtClean="0">
                <a:solidFill>
                  <a:schemeClr val="bg1"/>
                </a:solidFill>
              </a:rPr>
              <a:t>First ‘Hello World’ Program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02932"/>
            <a:ext cx="8077200" cy="313586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Run program using </a:t>
            </a:r>
            <a:r>
              <a:rPr lang="en-US" dirty="0" err="1" smtClean="0">
                <a:solidFill>
                  <a:schemeClr val="bg1"/>
                </a:solidFill>
              </a:rPr>
              <a:t>PyCharn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Run Program using Command Prompt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is a loosely typed language. No need to define the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 of variables</a:t>
            </a:r>
          </a:p>
          <a:p>
            <a:r>
              <a:rPr lang="en-US" dirty="0">
                <a:solidFill>
                  <a:schemeClr val="bg1"/>
                </a:solidFill>
              </a:rPr>
              <a:t>No need to declare variables before using them</a:t>
            </a:r>
          </a:p>
          <a:p>
            <a:r>
              <a:rPr lang="en-US" dirty="0" err="1">
                <a:solidFill>
                  <a:schemeClr val="bg1"/>
                </a:solidFill>
              </a:rPr>
              <a:t>Dataypes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Immutable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Numbers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Integer : 1, 2,3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Float : 2.3, 4.5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Complex : 1+2j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Strings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Sequence of one-character strings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Can be enclosed in single quotes or double quotes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Multi-line strings can be denoted using triple quotes, ‘’’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Tuples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Mutable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Dictionaries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Sets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Sequence Operations: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‘Python ’ + ‘String’ = ‘Python String’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Repetition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‘Python ’*2 = ‘Python </a:t>
            </a:r>
            <a:r>
              <a:rPr lang="en-US" dirty="0" err="1" smtClean="0">
                <a:solidFill>
                  <a:schemeClr val="bg1"/>
                </a:solidFill>
              </a:rPr>
              <a:t>Python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String1 = ‘Python’ -&gt; string1[2:4] -&gt; ‘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String1 = ‘Python’ -&gt; </a:t>
            </a:r>
            <a:r>
              <a:rPr lang="en-US" dirty="0">
                <a:solidFill>
                  <a:schemeClr val="bg1"/>
                </a:solidFill>
              </a:rPr>
              <a:t>String1 </a:t>
            </a:r>
            <a:r>
              <a:rPr lang="en-US" dirty="0" smtClean="0">
                <a:solidFill>
                  <a:schemeClr val="bg1"/>
                </a:solidFill>
              </a:rPr>
              <a:t>[-1]+</a:t>
            </a:r>
            <a:r>
              <a:rPr lang="en-US" dirty="0">
                <a:solidFill>
                  <a:schemeClr val="bg1"/>
                </a:solidFill>
              </a:rPr>
              <a:t>String1 </a:t>
            </a:r>
            <a:r>
              <a:rPr lang="en-US" dirty="0" smtClean="0">
                <a:solidFill>
                  <a:schemeClr val="bg1"/>
                </a:solidFill>
              </a:rPr>
              <a:t>[1]- &gt; ‘</a:t>
            </a:r>
            <a:r>
              <a:rPr lang="en-US" dirty="0" err="1" smtClean="0">
                <a:solidFill>
                  <a:schemeClr val="bg1"/>
                </a:solidFill>
              </a:rPr>
              <a:t>ny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 err="1" smtClean="0">
                <a:solidFill>
                  <a:schemeClr val="bg1"/>
                </a:solidFill>
              </a:rPr>
              <a:t>Oprations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Type Specific Methods:</a:t>
            </a:r>
          </a:p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ind()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str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‘Python’ -&gt; </a:t>
            </a:r>
            <a:r>
              <a:rPr lang="en-US" dirty="0" err="1">
                <a:solidFill>
                  <a:schemeClr val="bg1"/>
                </a:solidFill>
              </a:rPr>
              <a:t>str.find</a:t>
            </a:r>
            <a:r>
              <a:rPr lang="en-US" dirty="0">
                <a:solidFill>
                  <a:schemeClr val="bg1"/>
                </a:solidFill>
              </a:rPr>
              <a:t>(‘thon’) -&gt; 2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eplace()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 = ‘Python’ -&gt; </a:t>
            </a:r>
            <a:r>
              <a:rPr lang="en-US" dirty="0" err="1" smtClean="0">
                <a:solidFill>
                  <a:schemeClr val="bg1"/>
                </a:solidFill>
              </a:rPr>
              <a:t>str.replace</a:t>
            </a:r>
            <a:r>
              <a:rPr lang="en-US" dirty="0" smtClean="0">
                <a:solidFill>
                  <a:schemeClr val="bg1"/>
                </a:solidFill>
              </a:rPr>
              <a:t>(‘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’, ‘</a:t>
            </a:r>
            <a:r>
              <a:rPr lang="en-US" dirty="0" err="1" smtClean="0">
                <a:solidFill>
                  <a:schemeClr val="bg1"/>
                </a:solidFill>
              </a:rPr>
              <a:t>Hacka</a:t>
            </a:r>
            <a:r>
              <a:rPr lang="en-US" dirty="0">
                <a:solidFill>
                  <a:schemeClr val="bg1"/>
                </a:solidFill>
              </a:rPr>
              <a:t>’) -&gt; </a:t>
            </a:r>
            <a:r>
              <a:rPr lang="en-US" dirty="0" err="1">
                <a:solidFill>
                  <a:schemeClr val="bg1"/>
                </a:solidFill>
              </a:rPr>
              <a:t>Hackathon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plit()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 = ‘P, y, t, h, o, n’ - &gt;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(‘,’)  -&gt;[</a:t>
            </a:r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smtClean="0">
                <a:solidFill>
                  <a:schemeClr val="bg1"/>
                </a:solidFill>
              </a:rPr>
              <a:t>P’, ‘y’, ‘t’, ‘h’, ‘o’, ‘n</a:t>
            </a:r>
            <a:r>
              <a:rPr lang="en-US" dirty="0">
                <a:solidFill>
                  <a:schemeClr val="bg1"/>
                </a:solidFill>
              </a:rPr>
              <a:t>’ 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count()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pt-BR" dirty="0">
                <a:solidFill>
                  <a:schemeClr val="bg1"/>
                </a:solidFill>
              </a:rPr>
              <a:t>'P, y, t, y, h, o,n '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str.count</a:t>
            </a:r>
            <a:r>
              <a:rPr lang="en-US" dirty="0">
                <a:solidFill>
                  <a:schemeClr val="bg1"/>
                </a:solidFill>
              </a:rPr>
              <a:t>(‘y’) -&gt; 2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pper()</a:t>
            </a:r>
          </a:p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ower()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isalpha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oin()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everse()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Arithmetic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Arithmetic Operators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Operators : +, -, *, /, **, %, //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Assignment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um3 = num1 + num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Comparison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&lt;, &gt;, ==, !=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Logical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nd, or, not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Bitwise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|, &amp;, ^, &gt;&gt;, &lt;&lt;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Identity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Is, is not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Membership </a:t>
            </a:r>
            <a:r>
              <a:rPr lang="en-US" dirty="0" smtClean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 , not in : example, items in a list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Operators Precedence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340284"/>
              </p:ext>
            </p:extLst>
          </p:nvPr>
        </p:nvGraphicFramePr>
        <p:xfrm>
          <a:off x="381000" y="1600200"/>
          <a:ext cx="8458200" cy="4228976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Parentheses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Exponentiation (raise to the power)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27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+x, -x, ~x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plus, Unary minus, Bitwise NOT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* / % //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Multiply, divide, modulo and floor division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1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+ -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Addition and subtraction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1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&gt;&gt; &lt;&lt;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Right and left bitwise shift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1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Bitwise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'AND'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3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^ |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Bitwise exclusive `OR' and regular `OR'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19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==, !=, &gt;, &gt;=, &lt;, &lt;=, is, is not, in, not in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Comparisons, Identity, Membership operators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1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not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and or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Logical operators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sequence of immutable objects like floating number, string literals etc..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tuples can’t be changed like list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Tuples are defined using curve braces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Example : </a:t>
            </a:r>
            <a:r>
              <a:rPr lang="en-US" dirty="0" err="1" smtClean="0">
                <a:solidFill>
                  <a:schemeClr val="bg1"/>
                </a:solidFill>
              </a:rPr>
              <a:t>myTuple</a:t>
            </a:r>
            <a:r>
              <a:rPr lang="en-US" dirty="0" smtClean="0">
                <a:solidFill>
                  <a:schemeClr val="bg1"/>
                </a:solidFill>
              </a:rPr>
              <a:t> = (‘Hello’, ‘Jay’, 4, 2.5)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Tuples: Sequence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tup</a:t>
            </a:r>
            <a:r>
              <a:rPr lang="en-US" dirty="0">
                <a:solidFill>
                  <a:schemeClr val="bg1"/>
                </a:solidFill>
              </a:rPr>
              <a:t>(‘</a:t>
            </a:r>
            <a:r>
              <a:rPr lang="en-US" dirty="0" err="1">
                <a:solidFill>
                  <a:schemeClr val="bg1"/>
                </a:solidFill>
              </a:rPr>
              <a:t>a’,’b’,’c</a:t>
            </a:r>
            <a:r>
              <a:rPr lang="en-US" dirty="0">
                <a:solidFill>
                  <a:schemeClr val="bg1"/>
                </a:solidFill>
              </a:rPr>
              <a:t>’)  -&gt; </a:t>
            </a:r>
            <a:r>
              <a:rPr lang="en-US" dirty="0" err="1">
                <a:solidFill>
                  <a:schemeClr val="bg1"/>
                </a:solidFill>
              </a:rPr>
              <a:t>tup</a:t>
            </a:r>
            <a:r>
              <a:rPr lang="en-US" dirty="0">
                <a:solidFill>
                  <a:schemeClr val="bg1"/>
                </a:solidFill>
              </a:rPr>
              <a:t> + (‘d’, ‘f’) -&gt; (‘</a:t>
            </a:r>
            <a:r>
              <a:rPr lang="en-US" dirty="0" err="1">
                <a:solidFill>
                  <a:schemeClr val="bg1"/>
                </a:solidFill>
              </a:rPr>
              <a:t>a’,’b’,’c’,’d’,’f</a:t>
            </a:r>
            <a:r>
              <a:rPr lang="en-US" dirty="0">
                <a:solidFill>
                  <a:schemeClr val="bg1"/>
                </a:solidFill>
              </a:rPr>
              <a:t>’)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Repetition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tup</a:t>
            </a:r>
            <a:r>
              <a:rPr lang="en-US" dirty="0">
                <a:solidFill>
                  <a:schemeClr val="bg1"/>
                </a:solidFill>
              </a:rPr>
              <a:t>(‘</a:t>
            </a:r>
            <a:r>
              <a:rPr lang="en-US" dirty="0" err="1">
                <a:solidFill>
                  <a:schemeClr val="bg1"/>
                </a:solidFill>
              </a:rPr>
              <a:t>a’,’b’,’c</a:t>
            </a:r>
            <a:r>
              <a:rPr lang="en-US" dirty="0" smtClean="0">
                <a:solidFill>
                  <a:schemeClr val="bg1"/>
                </a:solidFill>
              </a:rPr>
              <a:t>’) -&gt; </a:t>
            </a:r>
            <a:r>
              <a:rPr lang="en-US" dirty="0" err="1" smtClean="0">
                <a:solidFill>
                  <a:schemeClr val="bg1"/>
                </a:solidFill>
              </a:rPr>
              <a:t>tup</a:t>
            </a:r>
            <a:r>
              <a:rPr lang="en-US" dirty="0" smtClean="0">
                <a:solidFill>
                  <a:schemeClr val="bg1"/>
                </a:solidFill>
              </a:rPr>
              <a:t>**2 -&gt; (</a:t>
            </a:r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err="1">
                <a:solidFill>
                  <a:schemeClr val="bg1"/>
                </a:solidFill>
              </a:rPr>
              <a:t>a’,’b’,’c</a:t>
            </a:r>
            <a:r>
              <a:rPr lang="en-US" dirty="0" err="1" smtClean="0">
                <a:solidFill>
                  <a:schemeClr val="bg1"/>
                </a:solidFill>
              </a:rPr>
              <a:t>’,‘</a:t>
            </a:r>
            <a:r>
              <a:rPr lang="en-US" dirty="0" err="1">
                <a:solidFill>
                  <a:schemeClr val="bg1"/>
                </a:solidFill>
              </a:rPr>
              <a:t>a’,’b’,’c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Slicing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tup</a:t>
            </a:r>
            <a:r>
              <a:rPr lang="en-US" dirty="0">
                <a:solidFill>
                  <a:schemeClr val="bg1"/>
                </a:solidFill>
              </a:rPr>
              <a:t>(‘</a:t>
            </a:r>
            <a:r>
              <a:rPr lang="en-US" dirty="0" err="1">
                <a:solidFill>
                  <a:schemeClr val="bg1"/>
                </a:solidFill>
              </a:rPr>
              <a:t>a’,’b’,’c</a:t>
            </a:r>
            <a:r>
              <a:rPr lang="en-US" dirty="0" smtClean="0">
                <a:solidFill>
                  <a:schemeClr val="bg1"/>
                </a:solidFill>
              </a:rPr>
              <a:t>’) -&gt; </a:t>
            </a:r>
            <a:r>
              <a:rPr lang="en-US" dirty="0" err="1" smtClean="0">
                <a:solidFill>
                  <a:schemeClr val="bg1"/>
                </a:solidFill>
              </a:rPr>
              <a:t>tup</a:t>
            </a:r>
            <a:r>
              <a:rPr lang="en-US" dirty="0" smtClean="0">
                <a:solidFill>
                  <a:schemeClr val="bg1"/>
                </a:solidFill>
              </a:rPr>
              <a:t>[1:2] -&gt; ‘a’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tup</a:t>
            </a:r>
            <a:r>
              <a:rPr lang="en-US" dirty="0">
                <a:solidFill>
                  <a:schemeClr val="bg1"/>
                </a:solidFill>
              </a:rPr>
              <a:t>(‘</a:t>
            </a:r>
            <a:r>
              <a:rPr lang="en-US" dirty="0" err="1">
                <a:solidFill>
                  <a:schemeClr val="bg1"/>
                </a:solidFill>
              </a:rPr>
              <a:t>a’,’b’,’c</a:t>
            </a:r>
            <a:r>
              <a:rPr lang="en-US" dirty="0">
                <a:solidFill>
                  <a:schemeClr val="bg1"/>
                </a:solidFill>
              </a:rPr>
              <a:t>’) -&gt; </a:t>
            </a:r>
            <a:r>
              <a:rPr lang="en-US" dirty="0" err="1">
                <a:solidFill>
                  <a:schemeClr val="bg1"/>
                </a:solidFill>
              </a:rPr>
              <a:t>tup</a:t>
            </a:r>
            <a:r>
              <a:rPr lang="en-US" dirty="0">
                <a:solidFill>
                  <a:schemeClr val="bg1"/>
                </a:solidFill>
              </a:rPr>
              <a:t>[0] -&gt; ‘a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Packing and </a:t>
            </a:r>
            <a:r>
              <a:rPr lang="en-US" dirty="0" smtClean="0">
                <a:solidFill>
                  <a:schemeClr val="bg1"/>
                </a:solidFill>
              </a:rPr>
              <a:t>Unpacking</a:t>
            </a:r>
          </a:p>
          <a:p>
            <a:pPr marL="742950" lvl="2" indent="-342900"/>
            <a:r>
              <a:rPr lang="en-US" dirty="0">
                <a:solidFill>
                  <a:schemeClr val="bg1"/>
                </a:solidFill>
              </a:rPr>
              <a:t>x = (“World", 20, "Education") # tuple packing </a:t>
            </a:r>
          </a:p>
          <a:p>
            <a:pPr marL="742950" lvl="2" indent="-342900"/>
            <a:r>
              <a:rPr lang="en-US" dirty="0">
                <a:solidFill>
                  <a:schemeClr val="bg1"/>
                </a:solidFill>
              </a:rPr>
              <a:t>(company, </a:t>
            </a:r>
            <a:r>
              <a:rPr lang="en-US" dirty="0" err="1">
                <a:solidFill>
                  <a:schemeClr val="bg1"/>
                </a:solidFill>
              </a:rPr>
              <a:t>emp</a:t>
            </a:r>
            <a:r>
              <a:rPr lang="en-US" dirty="0">
                <a:solidFill>
                  <a:schemeClr val="bg1"/>
                </a:solidFill>
              </a:rPr>
              <a:t>, profile) = x # tuple unpacking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Compare</a:t>
            </a:r>
          </a:p>
          <a:p>
            <a:pPr marL="742950" lvl="2" indent="-342900"/>
            <a:r>
              <a:rPr lang="en-US" dirty="0">
                <a:solidFill>
                  <a:schemeClr val="bg1"/>
                </a:solidFill>
              </a:rPr>
              <a:t>It starts with comparing the first element from each of the </a:t>
            </a:r>
            <a:r>
              <a:rPr lang="en-US" dirty="0" smtClean="0">
                <a:solidFill>
                  <a:schemeClr val="bg1"/>
                </a:solidFill>
              </a:rPr>
              <a:t>tuples</a:t>
            </a:r>
          </a:p>
          <a:p>
            <a:pPr marL="857250" lvl="3" indent="0">
              <a:buNone/>
            </a:pPr>
            <a:r>
              <a:rPr lang="en-US" dirty="0">
                <a:solidFill>
                  <a:schemeClr val="bg1"/>
                </a:solidFill>
              </a:rPr>
              <a:t>a=(5,6) </a:t>
            </a:r>
            <a:endParaRPr lang="en-US" dirty="0" smtClean="0">
              <a:solidFill>
                <a:schemeClr val="bg1"/>
              </a:solidFill>
            </a:endParaRPr>
          </a:p>
          <a:p>
            <a:pPr marL="857250" lvl="3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=(1,4) </a:t>
            </a:r>
            <a:endParaRPr lang="en-US" dirty="0" smtClean="0">
              <a:solidFill>
                <a:schemeClr val="bg1"/>
              </a:solidFill>
            </a:endParaRPr>
          </a:p>
          <a:p>
            <a:pPr marL="857250" lvl="3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(a&gt;b):print("a is bigger") else: print("b is bigger")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Delete</a:t>
            </a:r>
          </a:p>
          <a:p>
            <a:pPr marL="742950" lvl="2" indent="-342900"/>
            <a:r>
              <a:rPr lang="en-US" dirty="0">
                <a:solidFill>
                  <a:schemeClr val="bg1"/>
                </a:solidFill>
              </a:rPr>
              <a:t>Tuples are immutable and cannot be deleted, but deleting tuple entirely is possible by using the keyword "del."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2" indent="-342900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sequence of mutable Python projects like floating number, string literals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modified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Are defined using square braces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: 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bg1"/>
                </a:solidFill>
              </a:rPr>
              <a:t>[‘Python’, 2.4, 5, ‘World’]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: Sequence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[‘1’, ‘b’, 3.2] + [‘d’] -&gt; [‘1’, ‘b’, 3.2, ‘d’]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Repetition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[‘a’, ‘b’] *2 -&gt; [</a:t>
            </a:r>
            <a:r>
              <a:rPr lang="en-US" dirty="0">
                <a:solidFill>
                  <a:schemeClr val="bg1"/>
                </a:solidFill>
              </a:rPr>
              <a:t>‘a’, ‘b</a:t>
            </a:r>
            <a:r>
              <a:rPr lang="en-US" dirty="0" smtClean="0">
                <a:solidFill>
                  <a:schemeClr val="bg1"/>
                </a:solidFill>
              </a:rPr>
              <a:t>’, </a:t>
            </a:r>
            <a:r>
              <a:rPr lang="en-US" dirty="0">
                <a:solidFill>
                  <a:schemeClr val="bg1"/>
                </a:solidFill>
              </a:rPr>
              <a:t>‘a’, ‘b’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ist = [‘a’, ‘b’, ‘c’, ‘d’] -&gt; list[1:3] -&gt; [‘b’, ‘c’]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= [‘a’, ‘b’, ‘c’, ‘d</a:t>
            </a:r>
            <a:r>
              <a:rPr lang="en-US" dirty="0" smtClean="0">
                <a:solidFill>
                  <a:schemeClr val="bg1"/>
                </a:solidFill>
              </a:rPr>
              <a:t>’] -&gt; list[0] -&gt; ‘a’</a:t>
            </a:r>
          </a:p>
          <a:p>
            <a:endParaRPr lang="en-US" dirty="0"/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Python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High level, interpreted scripting language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Developed in late 1980 by Guido van </a:t>
            </a:r>
            <a:r>
              <a:rPr lang="en-US" dirty="0" err="1" smtClean="0">
                <a:solidFill>
                  <a:schemeClr val="bg1"/>
                </a:solidFill>
              </a:rPr>
              <a:t>Rossum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Initial version of Python released in 1991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Version 1.0 released in 1994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Version 2.0 released in 2000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Version 3.0 released in 2008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Both Python 2 and 3 have continued to be maintained and developed, with periodic release updates for </a:t>
            </a:r>
            <a:r>
              <a:rPr lang="en-US" dirty="0" smtClean="0">
                <a:solidFill>
                  <a:schemeClr val="bg1"/>
                </a:solidFill>
              </a:rPr>
              <a:t>both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End of Life date of January 1, 2020 has been established for Python 2, </a:t>
            </a:r>
            <a:r>
              <a:rPr lang="en-US" dirty="0">
                <a:solidFill>
                  <a:schemeClr val="bg1"/>
                </a:solidFill>
              </a:rPr>
              <a:t>after which time it will no longer be maintained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Official website https://www.python.org/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1027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Lists : Type Specific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ppend(value)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list = [1, ‘a’, 2.5] -&gt;</a:t>
            </a:r>
            <a:r>
              <a:rPr lang="en-US" dirty="0" err="1" smtClean="0">
                <a:solidFill>
                  <a:schemeClr val="bg1"/>
                </a:solidFill>
              </a:rPr>
              <a:t>list.append</a:t>
            </a:r>
            <a:r>
              <a:rPr lang="en-US" dirty="0" smtClean="0">
                <a:solidFill>
                  <a:schemeClr val="bg1"/>
                </a:solidFill>
              </a:rPr>
              <a:t>(‘d’) -&gt; [1, ‘a’, 2.5, ‘d’]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extend(list)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= [1, ‘a’, 2.5</a:t>
            </a:r>
            <a:r>
              <a:rPr lang="en-US" dirty="0" smtClean="0">
                <a:solidFill>
                  <a:schemeClr val="bg1"/>
                </a:solidFill>
              </a:rPr>
              <a:t>] -&gt; </a:t>
            </a:r>
            <a:r>
              <a:rPr lang="en-US" dirty="0" err="1" smtClean="0">
                <a:solidFill>
                  <a:schemeClr val="bg1"/>
                </a:solidFill>
              </a:rPr>
              <a:t>list.extend</a:t>
            </a:r>
            <a:r>
              <a:rPr lang="en-US" dirty="0" smtClean="0">
                <a:solidFill>
                  <a:schemeClr val="bg1"/>
                </a:solidFill>
              </a:rPr>
              <a:t>([‘c’, ‘d’]) -&gt; [1, ‘a’, 2.5, ‘c’, ‘d’]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insert(index, value)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= [1, ‘a’, 2.5</a:t>
            </a:r>
            <a:r>
              <a:rPr lang="en-US" dirty="0" smtClean="0">
                <a:solidFill>
                  <a:schemeClr val="bg1"/>
                </a:solidFill>
              </a:rPr>
              <a:t>] -&gt; </a:t>
            </a:r>
            <a:r>
              <a:rPr lang="en-US" dirty="0" err="1" smtClean="0">
                <a:solidFill>
                  <a:schemeClr val="bg1"/>
                </a:solidFill>
              </a:rPr>
              <a:t>list.insert</a:t>
            </a:r>
            <a:r>
              <a:rPr lang="en-US" dirty="0" smtClean="0">
                <a:solidFill>
                  <a:schemeClr val="bg1"/>
                </a:solidFill>
              </a:rPr>
              <a:t>(2, ‘b’) -&gt; [1, ‘a’, ‘b’, 2.5,]</a:t>
            </a: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op()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= </a:t>
            </a:r>
            <a:r>
              <a:rPr lang="en-US" dirty="0" smtClean="0">
                <a:solidFill>
                  <a:schemeClr val="bg1"/>
                </a:solidFill>
              </a:rPr>
              <a:t>[‘a’, ‘b’, ‘c’] -&gt; </a:t>
            </a:r>
            <a:r>
              <a:rPr lang="en-US" dirty="0" err="1" smtClean="0">
                <a:solidFill>
                  <a:schemeClr val="bg1"/>
                </a:solidFill>
              </a:rPr>
              <a:t>list.pop</a:t>
            </a:r>
            <a:r>
              <a:rPr lang="en-US" dirty="0" smtClean="0">
                <a:solidFill>
                  <a:schemeClr val="bg1"/>
                </a:solidFill>
              </a:rPr>
              <a:t>  -&gt; [‘a’, ‘b’, ‘c’]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Dictionary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flexible built-in data type in 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Items are stored and fetched by key, instead of position offset</a:t>
            </a:r>
          </a:p>
          <a:p>
            <a:r>
              <a:rPr lang="en-US" dirty="0">
                <a:solidFill>
                  <a:schemeClr val="bg1"/>
                </a:solidFill>
              </a:rPr>
              <a:t>Properties of Dictionary Keys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than one entry per key is not allowed ( no duplicate key is allowed)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values in the dictionary can be of any type while the keys must be immutable like numbers, tuples or strings.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Dictionary keys are case </a:t>
            </a:r>
            <a:r>
              <a:rPr lang="en-US" dirty="0" smtClean="0">
                <a:solidFill>
                  <a:schemeClr val="bg1"/>
                </a:solidFill>
              </a:rPr>
              <a:t>sensitive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Example: </a:t>
            </a:r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:’Jay’,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:’Ajay’,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:’John’}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 = {}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 = {1:’Apple’, 2:’ball’}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 = {‘</a:t>
            </a:r>
            <a:r>
              <a:rPr lang="en-US" dirty="0" err="1" smtClean="0">
                <a:solidFill>
                  <a:schemeClr val="bg1"/>
                </a:solidFill>
              </a:rPr>
              <a:t>name’:’John</a:t>
            </a:r>
            <a:r>
              <a:rPr lang="en-US" dirty="0" smtClean="0">
                <a:solidFill>
                  <a:schemeClr val="bg1"/>
                </a:solidFill>
              </a:rPr>
              <a:t>’, 1:[2, 4, 3]}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dict</a:t>
            </a:r>
            <a:r>
              <a:rPr lang="en-US" dirty="0" smtClean="0">
                <a:solidFill>
                  <a:schemeClr val="bg1"/>
                </a:solidFill>
              </a:rPr>
              <a:t>([(1,’apple’), (2, ‘ball')])</a:t>
            </a:r>
          </a:p>
          <a:p>
            <a:pPr lvl="3"/>
            <a:endParaRPr lang="en-US" dirty="0">
              <a:solidFill>
                <a:schemeClr val="bg1"/>
              </a:solidFill>
            </a:endParaRPr>
          </a:p>
          <a:p>
            <a:pPr lvl="3"/>
            <a:endParaRPr lang="en-US" dirty="0" smtClean="0">
              <a:solidFill>
                <a:schemeClr val="bg1"/>
              </a:solidFill>
            </a:endParaRPr>
          </a:p>
          <a:p>
            <a:pPr lvl="3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09800" y="4386397"/>
            <a:ext cx="533400" cy="381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24200" y="3700670"/>
            <a:ext cx="533400" cy="5334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27383" y="4571063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35160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Dictionary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3641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Accessing Dictionary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 = {1:’Jay’, 2:’World’} -&gt; </a:t>
            </a:r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[1] -&gt; ‘Jay’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len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myDict</a:t>
            </a:r>
            <a:r>
              <a:rPr lang="en-US" dirty="0">
                <a:solidFill>
                  <a:schemeClr val="bg1"/>
                </a:solidFill>
              </a:rPr>
              <a:t> = {1:’Jay’, 2:’World</a:t>
            </a:r>
            <a:r>
              <a:rPr lang="en-US" dirty="0" smtClean="0">
                <a:solidFill>
                  <a:schemeClr val="bg1"/>
                </a:solidFill>
              </a:rPr>
              <a:t>’} –&gt; </a:t>
            </a:r>
            <a:r>
              <a:rPr lang="en-US" dirty="0" err="1" smtClean="0">
                <a:solidFill>
                  <a:schemeClr val="bg1"/>
                </a:solidFill>
              </a:rPr>
              <a:t>len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) -&gt; 2</a:t>
            </a:r>
          </a:p>
          <a:p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ey()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myDict</a:t>
            </a:r>
            <a:r>
              <a:rPr lang="en-US" dirty="0">
                <a:solidFill>
                  <a:schemeClr val="bg1"/>
                </a:solidFill>
              </a:rPr>
              <a:t> = {1:’Jay’, 2:’World</a:t>
            </a:r>
            <a:r>
              <a:rPr lang="en-US" dirty="0" smtClean="0">
                <a:solidFill>
                  <a:schemeClr val="bg1"/>
                </a:solidFill>
              </a:rPr>
              <a:t>’} -&gt; </a:t>
            </a:r>
            <a:r>
              <a:rPr lang="en-US" dirty="0" err="1" smtClean="0">
                <a:solidFill>
                  <a:schemeClr val="bg1"/>
                </a:solidFill>
              </a:rPr>
              <a:t>myDict.key</a:t>
            </a:r>
            <a:r>
              <a:rPr lang="en-US" dirty="0" smtClean="0">
                <a:solidFill>
                  <a:schemeClr val="bg1"/>
                </a:solidFill>
              </a:rPr>
              <a:t>() -&gt; [1,2]</a:t>
            </a:r>
          </a:p>
          <a:p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alues()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myDict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{1:’Jay’, 2:’World’} -&gt; </a:t>
            </a:r>
            <a:r>
              <a:rPr lang="en-US" dirty="0" err="1" smtClean="0">
                <a:solidFill>
                  <a:schemeClr val="bg1"/>
                </a:solidFill>
              </a:rPr>
              <a:t>myDict.values</a:t>
            </a:r>
            <a:r>
              <a:rPr lang="en-US" dirty="0" smtClean="0">
                <a:solidFill>
                  <a:schemeClr val="bg1"/>
                </a:solidFill>
              </a:rPr>
              <a:t>()-&gt; </a:t>
            </a:r>
            <a:r>
              <a:rPr lang="en-US" dirty="0">
                <a:solidFill>
                  <a:schemeClr val="bg1"/>
                </a:solidFill>
              </a:rPr>
              <a:t>[‘Jay’, ‘World</a:t>
            </a:r>
            <a:r>
              <a:rPr lang="en-US" dirty="0" smtClean="0">
                <a:solidFill>
                  <a:schemeClr val="bg1"/>
                </a:solidFill>
              </a:rPr>
              <a:t>’]</a:t>
            </a:r>
          </a:p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tems()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myDict</a:t>
            </a:r>
            <a:r>
              <a:rPr lang="en-US" dirty="0">
                <a:solidFill>
                  <a:schemeClr val="bg1"/>
                </a:solidFill>
              </a:rPr>
              <a:t> = {</a:t>
            </a:r>
            <a:r>
              <a:rPr lang="en-US" dirty="0" smtClean="0">
                <a:solidFill>
                  <a:schemeClr val="bg1"/>
                </a:solidFill>
              </a:rPr>
              <a:t>1:’a’,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:’b’} -&gt; </a:t>
            </a:r>
            <a:r>
              <a:rPr lang="en-US" dirty="0" err="1" smtClean="0">
                <a:solidFill>
                  <a:schemeClr val="bg1"/>
                </a:solidFill>
              </a:rPr>
              <a:t>myDict.items</a:t>
            </a:r>
            <a:r>
              <a:rPr lang="en-US" dirty="0" smtClean="0">
                <a:solidFill>
                  <a:schemeClr val="bg1"/>
                </a:solidFill>
              </a:rPr>
              <a:t>() -&gt; [(1,2), (2,b)]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myDict</a:t>
            </a:r>
            <a:r>
              <a:rPr lang="en-US" dirty="0">
                <a:solidFill>
                  <a:schemeClr val="bg1"/>
                </a:solidFill>
              </a:rPr>
              <a:t> = {1:’a’, 2:’b’} -&gt; </a:t>
            </a:r>
            <a:r>
              <a:rPr lang="en-US" dirty="0" err="1" smtClean="0">
                <a:solidFill>
                  <a:schemeClr val="bg1"/>
                </a:solidFill>
              </a:rPr>
              <a:t>myDict.get</a:t>
            </a:r>
            <a:r>
              <a:rPr lang="en-US" dirty="0" smtClean="0">
                <a:solidFill>
                  <a:schemeClr val="bg1"/>
                </a:solidFill>
              </a:rPr>
              <a:t>(1) -&gt; ‘a’</a:t>
            </a:r>
          </a:p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pdate()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myDict</a:t>
            </a:r>
            <a:r>
              <a:rPr lang="en-US" dirty="0">
                <a:solidFill>
                  <a:schemeClr val="bg1"/>
                </a:solidFill>
              </a:rPr>
              <a:t> = {1:’a’, 2:’b’} -&gt; </a:t>
            </a:r>
            <a:r>
              <a:rPr lang="en-US" dirty="0" err="1" smtClean="0">
                <a:solidFill>
                  <a:schemeClr val="bg1"/>
                </a:solidFill>
              </a:rPr>
              <a:t>myDict.update</a:t>
            </a:r>
            <a:r>
              <a:rPr lang="en-US" dirty="0" smtClean="0">
                <a:solidFill>
                  <a:schemeClr val="bg1"/>
                </a:solidFill>
              </a:rPr>
              <a:t>({3, ‘c’}) -&gt; {</a:t>
            </a:r>
            <a:r>
              <a:rPr lang="en-US" dirty="0">
                <a:solidFill>
                  <a:schemeClr val="bg1"/>
                </a:solidFill>
              </a:rPr>
              <a:t>1:’a’, 2:’b</a:t>
            </a:r>
            <a:r>
              <a:rPr lang="en-US" dirty="0" smtClean="0">
                <a:solidFill>
                  <a:schemeClr val="bg1"/>
                </a:solidFill>
              </a:rPr>
              <a:t>’,</a:t>
            </a:r>
            <a:r>
              <a:rPr lang="en-US" dirty="0">
                <a:solidFill>
                  <a:schemeClr val="bg1"/>
                </a:solidFill>
              </a:rPr>
              <a:t> 3, ‘c</a:t>
            </a:r>
            <a:r>
              <a:rPr lang="en-US" dirty="0" smtClean="0">
                <a:solidFill>
                  <a:schemeClr val="bg1"/>
                </a:solidFill>
              </a:rPr>
              <a:t>’}</a:t>
            </a: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op()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myDict</a:t>
            </a:r>
            <a:r>
              <a:rPr lang="en-US" dirty="0">
                <a:solidFill>
                  <a:schemeClr val="bg1"/>
                </a:solidFill>
              </a:rPr>
              <a:t> = {1:’a’, 2:’b’} -&gt; </a:t>
            </a:r>
            <a:r>
              <a:rPr lang="en-US" dirty="0" err="1">
                <a:solidFill>
                  <a:schemeClr val="bg1"/>
                </a:solidFill>
              </a:rPr>
              <a:t>myDict.pop</a:t>
            </a:r>
            <a:r>
              <a:rPr lang="en-US" dirty="0">
                <a:solidFill>
                  <a:schemeClr val="bg1"/>
                </a:solidFill>
              </a:rPr>
              <a:t>(2) -&gt; {}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sorting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prices = {'Apple': 1.99, 'Banana': 0.99, 'Orange': 1.49, 'Cantaloupe': 3.99, 'Grapes': 0.39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sorted(</a:t>
            </a:r>
            <a:r>
              <a:rPr lang="en-US" dirty="0" err="1" smtClean="0">
                <a:solidFill>
                  <a:schemeClr val="bg1"/>
                </a:solidFill>
              </a:rPr>
              <a:t>prices.keys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print(sorted(</a:t>
            </a:r>
            <a:r>
              <a:rPr lang="en-US" dirty="0" err="1">
                <a:solidFill>
                  <a:schemeClr val="bg1"/>
                </a:solidFill>
              </a:rPr>
              <a:t>prices.values</a:t>
            </a:r>
            <a:r>
              <a:rPr lang="en-US" dirty="0">
                <a:solidFill>
                  <a:schemeClr val="bg1"/>
                </a:solidFill>
              </a:rPr>
              <a:t>()))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copy()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Boys = {'Tim': 18,'Charlie':12,'Robert':25} Girls = {'Tiffany':22} </a:t>
            </a:r>
            <a:r>
              <a:rPr lang="en-US" dirty="0" err="1">
                <a:solidFill>
                  <a:schemeClr val="bg1"/>
                </a:solidFill>
              </a:rPr>
              <a:t>studentX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Boys.copy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err="1">
                <a:solidFill>
                  <a:schemeClr val="bg1"/>
                </a:solidFill>
              </a:rPr>
              <a:t>studentY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Girls.copy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9148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unordered collection of items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element is unique (no duplicates) and must be immutable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Example: </a:t>
            </a:r>
            <a:r>
              <a:rPr lang="en-US" dirty="0" err="1" smtClean="0">
                <a:solidFill>
                  <a:schemeClr val="bg1"/>
                </a:solidFill>
              </a:rPr>
              <a:t>mySet</a:t>
            </a:r>
            <a:r>
              <a:rPr lang="en-US" dirty="0" smtClean="0">
                <a:solidFill>
                  <a:schemeClr val="bg1"/>
                </a:solidFill>
              </a:rPr>
              <a:t> = {1,2,3}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Sets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Creating Set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mySet</a:t>
            </a:r>
            <a:r>
              <a:rPr lang="en-US" dirty="0" smtClean="0">
                <a:solidFill>
                  <a:schemeClr val="bg1"/>
                </a:solidFill>
              </a:rPr>
              <a:t> = {1,2,3,3}  -&gt; {1, 2, 3}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mySet1 = {1,2,’c’}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mySet</a:t>
            </a:r>
            <a:r>
              <a:rPr lang="en-US" dirty="0" smtClean="0">
                <a:solidFill>
                  <a:schemeClr val="bg1"/>
                </a:solidFill>
              </a:rPr>
              <a:t> 2 = {1, ‘b’, ‘c’} -&gt; mySet1|mySet2 -&gt; {1,2, ’</a:t>
            </a:r>
            <a:r>
              <a:rPr lang="en-US" dirty="0" err="1" smtClean="0">
                <a:solidFill>
                  <a:schemeClr val="bg1"/>
                </a:solidFill>
              </a:rPr>
              <a:t>c’,’b</a:t>
            </a:r>
            <a:r>
              <a:rPr lang="en-US" dirty="0" smtClean="0">
                <a:solidFill>
                  <a:schemeClr val="bg1"/>
                </a:solidFill>
              </a:rPr>
              <a:t>’}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Intersection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Flow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If..else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If…</a:t>
            </a: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en-US" dirty="0" smtClean="0">
                <a:solidFill>
                  <a:schemeClr val="bg1"/>
                </a:solidFill>
              </a:rPr>
              <a:t>..else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break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Switch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language doesn’t have a switch statement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uses dictionary mapping to implement switch statement in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SwitchExample</a:t>
            </a:r>
            <a:r>
              <a:rPr lang="en-US" dirty="0" smtClean="0">
                <a:solidFill>
                  <a:schemeClr val="bg1"/>
                </a:solidFill>
              </a:rPr>
              <a:t>(argument):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switcher </a:t>
            </a:r>
            <a:r>
              <a:rPr lang="en-US" dirty="0">
                <a:solidFill>
                  <a:schemeClr val="bg1"/>
                </a:solidFill>
              </a:rPr>
              <a:t>= { 0: " This is Case Zero ", 1: " This is Case One ", 2: " This is Case Two ",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err="1">
                <a:solidFill>
                  <a:schemeClr val="bg1"/>
                </a:solidFill>
              </a:rPr>
              <a:t>switcher.get</a:t>
            </a:r>
            <a:r>
              <a:rPr lang="en-US" dirty="0">
                <a:solidFill>
                  <a:schemeClr val="bg1"/>
                </a:solidFill>
              </a:rPr>
              <a:t>(argument, "nothing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Enumerate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keep a count of iterations.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l1 = ["</a:t>
            </a:r>
            <a:r>
              <a:rPr lang="en-US" dirty="0" err="1">
                <a:solidFill>
                  <a:schemeClr val="bg1"/>
                </a:solidFill>
              </a:rPr>
              <a:t>eat","sleep","repeat</a:t>
            </a:r>
            <a:r>
              <a:rPr lang="en-US" dirty="0">
                <a:solidFill>
                  <a:schemeClr val="bg1"/>
                </a:solidFill>
              </a:rPr>
              <a:t>"] -&gt; print </a:t>
            </a:r>
            <a:r>
              <a:rPr lang="en-US" dirty="0" smtClean="0">
                <a:solidFill>
                  <a:schemeClr val="bg1"/>
                </a:solidFill>
              </a:rPr>
              <a:t>(list(enumerate(l1</a:t>
            </a:r>
            <a:r>
              <a:rPr lang="en-US" dirty="0">
                <a:solidFill>
                  <a:schemeClr val="bg1"/>
                </a:solidFill>
              </a:rPr>
              <a:t>)) 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2" fontAlgn="base"/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ele</a:t>
            </a:r>
            <a:r>
              <a:rPr lang="en-US" dirty="0">
                <a:solidFill>
                  <a:schemeClr val="bg1"/>
                </a:solidFill>
              </a:rPr>
              <a:t> in enumerate(l1): </a:t>
            </a:r>
            <a:r>
              <a:rPr lang="en-US" dirty="0" smtClean="0">
                <a:solidFill>
                  <a:schemeClr val="bg1"/>
                </a:solidFill>
              </a:rPr>
              <a:t> print </a:t>
            </a:r>
            <a:r>
              <a:rPr lang="en-US" dirty="0" err="1">
                <a:solidFill>
                  <a:schemeClr val="bg1"/>
                </a:solidFill>
              </a:rPr>
              <a:t>ele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47245"/>
            <a:ext cx="848320" cy="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Define </a:t>
            </a:r>
            <a:r>
              <a:rPr lang="en-US" sz="2400" b="1" dirty="0">
                <a:solidFill>
                  <a:schemeClr val="bg1"/>
                </a:solidFill>
              </a:rPr>
              <a:t>and call a function in </a:t>
            </a:r>
            <a:r>
              <a:rPr lang="en-US" sz="2400" b="1" dirty="0" smtClean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Function in Python is defined by the</a:t>
            </a:r>
            <a:r>
              <a:rPr lang="en-US" sz="2400" b="1" dirty="0">
                <a:solidFill>
                  <a:schemeClr val="bg1"/>
                </a:solidFill>
              </a:rPr>
              <a:t> "</a:t>
            </a:r>
            <a:r>
              <a:rPr lang="en-US" sz="2400" b="1" dirty="0" err="1">
                <a:solidFill>
                  <a:schemeClr val="bg1"/>
                </a:solidFill>
              </a:rPr>
              <a:t>def</a:t>
            </a:r>
            <a:r>
              <a:rPr lang="en-US" sz="2400" b="1" dirty="0">
                <a:solidFill>
                  <a:schemeClr val="bg1"/>
                </a:solidFill>
              </a:rPr>
              <a:t> " </a:t>
            </a:r>
            <a:r>
              <a:rPr lang="en-US" sz="2400" dirty="0">
                <a:solidFill>
                  <a:schemeClr val="bg1"/>
                </a:solidFill>
              </a:rPr>
              <a:t>statement followed by the function name and parentheses ( () ) 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Significance </a:t>
            </a:r>
            <a:r>
              <a:rPr lang="en-US" sz="2400" b="1" dirty="0">
                <a:solidFill>
                  <a:schemeClr val="bg1"/>
                </a:solidFill>
              </a:rPr>
              <a:t>of Indentation (Space) in </a:t>
            </a:r>
            <a:r>
              <a:rPr lang="en-US" sz="2400" b="1" dirty="0" smtClean="0">
                <a:solidFill>
                  <a:schemeClr val="bg1"/>
                </a:solidFill>
              </a:rPr>
              <a:t>Python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At </a:t>
            </a:r>
            <a:r>
              <a:rPr lang="en-US" sz="2400" dirty="0">
                <a:solidFill>
                  <a:schemeClr val="bg1"/>
                </a:solidFill>
              </a:rPr>
              <a:t>least, one indent is enough to make your code work successfully. But as a best practice it is advisable to leave about 3-4 indent to call your function.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How Function Return Value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Return command in Python specifies what value to give back to the caller of the function. 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Arguments in </a:t>
            </a:r>
            <a:r>
              <a:rPr lang="en-US" sz="2400" b="1" dirty="0" smtClean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Arguments are declared in the function definition.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declare a default value of an argument, assign it a value at function definition.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95920" cy="6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Lambda (</a:t>
            </a:r>
            <a:r>
              <a:rPr lang="en-US" dirty="0">
                <a:solidFill>
                  <a:schemeClr val="bg1"/>
                </a:solidFill>
              </a:rPr>
              <a:t>Anonymous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25000" lnSpcReduction="20000"/>
          </a:bodyPr>
          <a:lstStyle/>
          <a:p>
            <a:r>
              <a:rPr lang="en-US" sz="9600" i="1" dirty="0">
                <a:solidFill>
                  <a:schemeClr val="bg1"/>
                </a:solidFill>
              </a:rPr>
              <a:t>lambda</a:t>
            </a:r>
            <a:r>
              <a:rPr lang="en-US" sz="9600" dirty="0">
                <a:solidFill>
                  <a:schemeClr val="bg1"/>
                </a:solidFill>
              </a:rPr>
              <a:t> keyword is used to create anonymous </a:t>
            </a:r>
            <a:r>
              <a:rPr lang="en-US" sz="9600" dirty="0" smtClean="0">
                <a:solidFill>
                  <a:schemeClr val="bg1"/>
                </a:solidFill>
              </a:rPr>
              <a:t>functions</a:t>
            </a:r>
          </a:p>
          <a:p>
            <a:r>
              <a:rPr lang="en-US" sz="9600" dirty="0">
                <a:solidFill>
                  <a:schemeClr val="bg1"/>
                </a:solidFill>
              </a:rPr>
              <a:t>syntax</a:t>
            </a:r>
            <a:r>
              <a:rPr lang="en-US" sz="9600" dirty="0" smtClean="0">
                <a:solidFill>
                  <a:schemeClr val="bg1"/>
                </a:solidFill>
              </a:rPr>
              <a:t>: </a:t>
            </a:r>
            <a:r>
              <a:rPr lang="en-US" sz="9600" b="1" dirty="0">
                <a:solidFill>
                  <a:schemeClr val="bg1"/>
                </a:solidFill>
              </a:rPr>
              <a:t>lambda arguments: </a:t>
            </a:r>
            <a:r>
              <a:rPr lang="en-US" sz="9600" b="1" dirty="0" smtClean="0">
                <a:solidFill>
                  <a:schemeClr val="bg1"/>
                </a:solidFill>
              </a:rPr>
              <a:t>expression</a:t>
            </a:r>
          </a:p>
          <a:p>
            <a:r>
              <a:rPr lang="en-US" sz="9600" b="1" dirty="0" smtClean="0">
                <a:solidFill>
                  <a:schemeClr val="bg1"/>
                </a:solidFill>
              </a:rPr>
              <a:t>Example : </a:t>
            </a:r>
            <a:r>
              <a:rPr lang="en-US" sz="9600" dirty="0">
                <a:solidFill>
                  <a:schemeClr val="bg1"/>
                </a:solidFill>
              </a:rPr>
              <a:t>g = lambda x: x*x*x </a:t>
            </a:r>
            <a:r>
              <a:rPr lang="en-US" sz="9600" dirty="0" smtClean="0">
                <a:solidFill>
                  <a:schemeClr val="bg1"/>
                </a:solidFill>
              </a:rPr>
              <a:t>-&gt; print(g(7))</a:t>
            </a:r>
          </a:p>
          <a:p>
            <a:r>
              <a:rPr lang="en-US" sz="9600" b="1" dirty="0">
                <a:solidFill>
                  <a:schemeClr val="bg1"/>
                </a:solidFill>
              </a:rPr>
              <a:t>Use of lambda() with filter</a:t>
            </a:r>
            <a:r>
              <a:rPr lang="en-US" sz="9600" b="1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it-IT" sz="9600" dirty="0">
                <a:solidFill>
                  <a:schemeClr val="bg1"/>
                </a:solidFill>
              </a:rPr>
              <a:t>li = [5, 7, 22, 97, 54, 62, 77, 23, 73, 61] </a:t>
            </a:r>
          </a:p>
          <a:p>
            <a:pPr lvl="1"/>
            <a:r>
              <a:rPr lang="en-US" sz="9600" dirty="0" err="1">
                <a:solidFill>
                  <a:schemeClr val="bg1"/>
                </a:solidFill>
              </a:rPr>
              <a:t>final_list</a:t>
            </a:r>
            <a:r>
              <a:rPr lang="en-US" sz="9600" dirty="0">
                <a:solidFill>
                  <a:schemeClr val="bg1"/>
                </a:solidFill>
              </a:rPr>
              <a:t> = list(filter(lambda x: (x%2 != 0) , li))  </a:t>
            </a:r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b="1" dirty="0" smtClean="0">
                <a:solidFill>
                  <a:schemeClr val="bg1"/>
                </a:solidFill>
              </a:rPr>
              <a:t>Use </a:t>
            </a:r>
            <a:r>
              <a:rPr lang="en-US" sz="9600" b="1" dirty="0">
                <a:solidFill>
                  <a:schemeClr val="bg1"/>
                </a:solidFill>
              </a:rPr>
              <a:t>of lambda() with map</a:t>
            </a:r>
            <a:r>
              <a:rPr lang="en-US" sz="9600" b="1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it-IT" sz="9600" dirty="0">
                <a:solidFill>
                  <a:schemeClr val="bg1"/>
                </a:solidFill>
              </a:rPr>
              <a:t>li = [5, 7, 22, 97, 54, 62, 77, 23, 73, 61] </a:t>
            </a:r>
            <a:endParaRPr lang="it-IT" sz="9600" dirty="0" smtClean="0">
              <a:solidFill>
                <a:schemeClr val="bg1"/>
              </a:solidFill>
            </a:endParaRPr>
          </a:p>
          <a:p>
            <a:pPr lvl="1"/>
            <a:r>
              <a:rPr lang="en-US" sz="9600" dirty="0" err="1">
                <a:solidFill>
                  <a:schemeClr val="bg1"/>
                </a:solidFill>
              </a:rPr>
              <a:t>final_list</a:t>
            </a:r>
            <a:r>
              <a:rPr lang="en-US" sz="9600" dirty="0">
                <a:solidFill>
                  <a:schemeClr val="bg1"/>
                </a:solidFill>
              </a:rPr>
              <a:t> = list(map(lambda x: x*2 , li)) </a:t>
            </a:r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b="1" dirty="0" smtClean="0">
                <a:solidFill>
                  <a:schemeClr val="bg1"/>
                </a:solidFill>
              </a:rPr>
              <a:t>Use </a:t>
            </a:r>
            <a:r>
              <a:rPr lang="en-US" sz="9600" b="1" dirty="0">
                <a:solidFill>
                  <a:schemeClr val="bg1"/>
                </a:solidFill>
              </a:rPr>
              <a:t>of lambda() with reduce</a:t>
            </a:r>
            <a:r>
              <a:rPr lang="en-US" sz="9600" b="1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sz="9600" dirty="0">
                <a:solidFill>
                  <a:schemeClr val="bg1"/>
                </a:solidFill>
              </a:rPr>
              <a:t>from </a:t>
            </a:r>
            <a:r>
              <a:rPr lang="en-US" sz="9600" dirty="0" err="1">
                <a:solidFill>
                  <a:schemeClr val="bg1"/>
                </a:solidFill>
              </a:rPr>
              <a:t>functools</a:t>
            </a:r>
            <a:r>
              <a:rPr lang="en-US" sz="9600" dirty="0">
                <a:solidFill>
                  <a:schemeClr val="bg1"/>
                </a:solidFill>
              </a:rPr>
              <a:t> import reduce</a:t>
            </a:r>
          </a:p>
          <a:p>
            <a:pPr lvl="1"/>
            <a:r>
              <a:rPr lang="it-IT" sz="9600" dirty="0">
                <a:solidFill>
                  <a:schemeClr val="bg1"/>
                </a:solidFill>
              </a:rPr>
              <a:t>li = [5, 8, 10, 20, 50, 100] </a:t>
            </a:r>
          </a:p>
          <a:p>
            <a:pPr lvl="1"/>
            <a:r>
              <a:rPr lang="es-ES" sz="9600" dirty="0">
                <a:solidFill>
                  <a:schemeClr val="bg1"/>
                </a:solidFill>
              </a:rPr>
              <a:t>sum = reduce((lambda x, y: x + y), li) </a:t>
            </a:r>
            <a:endParaRPr lang="en-US" sz="96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88394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Generator function contains one or more yield statement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Simply speaking, a generator is a function that returns an object (iterator) which we can iterate over (one value at a time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A simple generator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my_gen</a:t>
            </a:r>
            <a:r>
              <a:rPr lang="en-US" dirty="0">
                <a:solidFill>
                  <a:schemeClr val="bg1"/>
                </a:solidFill>
              </a:rPr>
              <a:t>():   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n </a:t>
            </a:r>
            <a:r>
              <a:rPr lang="en-US" dirty="0">
                <a:solidFill>
                  <a:schemeClr val="bg1"/>
                </a:solidFill>
              </a:rPr>
              <a:t>= 1   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print</a:t>
            </a:r>
            <a:r>
              <a:rPr lang="en-US" dirty="0">
                <a:solidFill>
                  <a:schemeClr val="bg1"/>
                </a:solidFill>
              </a:rPr>
              <a:t>('This is printed first')   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yield </a:t>
            </a:r>
            <a:r>
              <a:rPr lang="en-US" dirty="0">
                <a:solidFill>
                  <a:schemeClr val="bg1"/>
                </a:solidFill>
              </a:rPr>
              <a:t>n   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n </a:t>
            </a:r>
            <a:r>
              <a:rPr lang="en-US" dirty="0">
                <a:solidFill>
                  <a:schemeClr val="bg1"/>
                </a:solidFill>
              </a:rPr>
              <a:t>+= 1   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print</a:t>
            </a:r>
            <a:r>
              <a:rPr lang="en-US" dirty="0">
                <a:solidFill>
                  <a:schemeClr val="bg1"/>
                </a:solidFill>
              </a:rPr>
              <a:t>('This is printed second</a:t>
            </a:r>
            <a:r>
              <a:rPr lang="en-US" dirty="0" smtClean="0">
                <a:solidFill>
                  <a:schemeClr val="bg1"/>
                </a:solidFill>
              </a:rPr>
              <a:t>')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yield n</a:t>
            </a:r>
          </a:p>
          <a:p>
            <a:pPr marL="40005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n </a:t>
            </a:r>
            <a:r>
              <a:rPr lang="en-US" dirty="0">
                <a:solidFill>
                  <a:schemeClr val="bg1"/>
                </a:solidFill>
              </a:rPr>
              <a:t>+= 1   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print</a:t>
            </a:r>
            <a:r>
              <a:rPr lang="en-US" dirty="0">
                <a:solidFill>
                  <a:schemeClr val="bg1"/>
                </a:solidFill>
              </a:rPr>
              <a:t>('This is printed at last')   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yield n</a:t>
            </a:r>
          </a:p>
          <a:p>
            <a:pPr marL="40005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my_gen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ext(a)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1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Decorators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Basically, a decorator takes in a function, adds some functionality and returns 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make_pretty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bg1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inner():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print("I got decorated")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()   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return inner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ordinary():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print("I am ordinary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ordinary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pretty = </a:t>
            </a:r>
            <a:r>
              <a:rPr lang="en-US" dirty="0" err="1">
                <a:solidFill>
                  <a:schemeClr val="bg1"/>
                </a:solidFill>
              </a:rPr>
              <a:t>make_pretty</a:t>
            </a:r>
            <a:r>
              <a:rPr lang="en-US" dirty="0">
                <a:solidFill>
                  <a:schemeClr val="bg1"/>
                </a:solidFill>
              </a:rPr>
              <a:t>(ordinary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pretty()</a:t>
            </a:r>
          </a:p>
        </p:txBody>
      </p:sp>
    </p:spTree>
    <p:extLst>
      <p:ext uri="{BB962C8B-B14F-4D97-AF65-F5344CB8AC3E}">
        <p14:creationId xmlns:p14="http://schemas.microsoft.com/office/powerpoint/2010/main" val="32439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 err="1" smtClean="0">
                <a:solidFill>
                  <a:schemeClr val="bg1"/>
                </a:solidFill>
                <a:latin typeface="+mn-lt"/>
              </a:rPr>
              <a:t>PyAutoGUI</a:t>
            </a:r>
            <a:endParaRPr lang="en-US" sz="6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cross-platform Python </a:t>
            </a:r>
            <a:r>
              <a:rPr lang="en-US" dirty="0" smtClean="0">
                <a:solidFill>
                  <a:schemeClr val="bg1"/>
                </a:solidFill>
              </a:rPr>
              <a:t>module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GUI </a:t>
            </a:r>
            <a:r>
              <a:rPr lang="en-US" dirty="0">
                <a:solidFill>
                  <a:schemeClr val="bg1"/>
                </a:solidFill>
              </a:rPr>
              <a:t>automation </a:t>
            </a:r>
            <a:r>
              <a:rPr lang="en-US" i="1" dirty="0">
                <a:solidFill>
                  <a:schemeClr val="bg1"/>
                </a:solidFill>
              </a:rPr>
              <a:t>for human </a:t>
            </a:r>
            <a:r>
              <a:rPr lang="en-US" i="1" dirty="0" smtClean="0">
                <a:solidFill>
                  <a:schemeClr val="bg1"/>
                </a:solidFill>
              </a:rPr>
              <a:t>beings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Works </a:t>
            </a:r>
            <a:r>
              <a:rPr lang="en-US" dirty="0">
                <a:solidFill>
                  <a:schemeClr val="bg1"/>
                </a:solidFill>
              </a:rPr>
              <a:t>on Python 2 &amp; 3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PyAutoGUI</a:t>
            </a:r>
            <a:r>
              <a:rPr lang="en-US" dirty="0">
                <a:solidFill>
                  <a:schemeClr val="bg1"/>
                </a:solidFill>
              </a:rPr>
              <a:t> can </a:t>
            </a:r>
            <a:r>
              <a:rPr lang="en-US" dirty="0" smtClean="0">
                <a:solidFill>
                  <a:schemeClr val="bg1"/>
                </a:solidFill>
              </a:rPr>
              <a:t>simulate: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moving the </a:t>
            </a:r>
            <a:r>
              <a:rPr lang="en-US" dirty="0" smtClean="0">
                <a:solidFill>
                  <a:schemeClr val="bg1"/>
                </a:solidFill>
              </a:rPr>
              <a:t>mouse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clicking the </a:t>
            </a:r>
            <a:r>
              <a:rPr lang="en-US" dirty="0" smtClean="0">
                <a:solidFill>
                  <a:schemeClr val="bg1"/>
                </a:solidFill>
              </a:rPr>
              <a:t>mouse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dragging with the </a:t>
            </a:r>
            <a:r>
              <a:rPr lang="en-US" dirty="0" smtClean="0">
                <a:solidFill>
                  <a:schemeClr val="bg1"/>
                </a:solidFill>
              </a:rPr>
              <a:t>mouse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pressing </a:t>
            </a:r>
            <a:r>
              <a:rPr lang="en-US" dirty="0" smtClean="0">
                <a:solidFill>
                  <a:schemeClr val="bg1"/>
                </a:solidFill>
              </a:rPr>
              <a:t>keys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pressing and holding </a:t>
            </a:r>
            <a:r>
              <a:rPr lang="en-US" dirty="0" smtClean="0">
                <a:solidFill>
                  <a:schemeClr val="bg1"/>
                </a:solidFill>
              </a:rPr>
              <a:t>keys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pressing keyboard hotkey </a:t>
            </a:r>
            <a:r>
              <a:rPr lang="en-US" dirty="0" smtClean="0">
                <a:solidFill>
                  <a:schemeClr val="bg1"/>
                </a:solidFill>
              </a:rPr>
              <a:t>combinations</a:t>
            </a:r>
          </a:p>
          <a:p>
            <a:pPr marL="457200" lvl="1" indent="0">
              <a:buNone/>
            </a:pPr>
            <a:endParaRPr lang="en-US" dirty="0" smtClean="0">
              <a:hlinkClick r:id="rId2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More reading: https://pyautogui.readthedocs.io/en/latest/#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1027" name="Picture 3" descr="C:\Users\jay.s\Documents\python-tra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OOPs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: </a:t>
            </a:r>
            <a:r>
              <a:rPr lang="en-US" dirty="0">
                <a:solidFill>
                  <a:schemeClr val="bg1"/>
                </a:solidFill>
              </a:rPr>
              <a:t>A Class is a logical grouping of data and functions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How to define Python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classes are defined by the </a:t>
            </a:r>
            <a:r>
              <a:rPr lang="en-US" b="1" dirty="0">
                <a:solidFill>
                  <a:schemeClr val="bg1"/>
                </a:solidFill>
              </a:rPr>
              <a:t>"Class" </a:t>
            </a:r>
            <a:r>
              <a:rPr lang="en-US" dirty="0">
                <a:solidFill>
                  <a:schemeClr val="bg1"/>
                </a:solidFill>
              </a:rPr>
              <a:t>keyword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: class </a:t>
            </a:r>
            <a:r>
              <a:rPr lang="en-US" dirty="0" err="1">
                <a:solidFill>
                  <a:schemeClr val="bg1"/>
                </a:solidFill>
              </a:rPr>
              <a:t>myClass</a:t>
            </a:r>
            <a:r>
              <a:rPr lang="en-US" dirty="0">
                <a:solidFill>
                  <a:schemeClr val="bg1"/>
                </a:solidFill>
              </a:rPr>
              <a:t>():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Inside classes, </a:t>
            </a:r>
            <a:r>
              <a:rPr lang="en-US" dirty="0" smtClean="0">
                <a:solidFill>
                  <a:schemeClr val="bg1"/>
                </a:solidFill>
              </a:rPr>
              <a:t>we can </a:t>
            </a:r>
            <a:r>
              <a:rPr lang="en-US" dirty="0">
                <a:solidFill>
                  <a:schemeClr val="bg1"/>
                </a:solidFill>
              </a:rPr>
              <a:t>define functions or methods that are part of this class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method1 (self</a:t>
            </a:r>
            <a:r>
              <a:rPr lang="en-US" dirty="0" smtClean="0">
                <a:solidFill>
                  <a:schemeClr val="bg1"/>
                </a:solidFill>
              </a:rPr>
              <a:t>):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“Hello World" 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method2 (</a:t>
            </a:r>
            <a:r>
              <a:rPr lang="en-US" dirty="0" err="1">
                <a:solidFill>
                  <a:schemeClr val="bg1"/>
                </a:solidFill>
              </a:rPr>
              <a:t>self,someString</a:t>
            </a:r>
            <a:r>
              <a:rPr lang="en-US" dirty="0">
                <a:solidFill>
                  <a:schemeClr val="bg1"/>
                </a:solidFill>
              </a:rPr>
              <a:t>):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print </a:t>
            </a:r>
            <a:r>
              <a:rPr lang="en-US" dirty="0">
                <a:solidFill>
                  <a:schemeClr val="bg1"/>
                </a:solidFill>
              </a:rPr>
              <a:t>"Software Testing:" + </a:t>
            </a:r>
            <a:r>
              <a:rPr lang="en-US" dirty="0" err="1">
                <a:solidFill>
                  <a:schemeClr val="bg1"/>
                </a:solidFill>
              </a:rPr>
              <a:t>someString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To make an object of the class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c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myClass</a:t>
            </a:r>
            <a:r>
              <a:rPr lang="en-US" dirty="0">
                <a:solidFill>
                  <a:schemeClr val="bg1"/>
                </a:solidFill>
              </a:rPr>
              <a:t>()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To call a method in a class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c.method1()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c.method2</a:t>
            </a:r>
            <a:r>
              <a:rPr lang="en-US" dirty="0">
                <a:solidFill>
                  <a:schemeClr val="bg1"/>
                </a:solidFill>
              </a:rPr>
              <a:t>(" Testing is fun")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0" y="152400"/>
            <a:ext cx="848320" cy="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Inheritance, Constructors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 Python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supports inheritance; it also supports </a:t>
            </a:r>
            <a:r>
              <a:rPr lang="en-US" b="1" dirty="0">
                <a:solidFill>
                  <a:schemeClr val="bg1"/>
                </a:solidFill>
              </a:rPr>
              <a:t>multiple </a:t>
            </a:r>
            <a:r>
              <a:rPr lang="en-US" b="1" dirty="0" smtClean="0">
                <a:solidFill>
                  <a:schemeClr val="bg1"/>
                </a:solidFill>
              </a:rPr>
              <a:t>inheritances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Python Inheritance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class </a:t>
            </a:r>
            <a:r>
              <a:rPr lang="en-US" dirty="0" err="1">
                <a:solidFill>
                  <a:schemeClr val="bg1"/>
                </a:solidFill>
              </a:rPr>
              <a:t>DerivedClass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BaseClass</a:t>
            </a:r>
            <a:r>
              <a:rPr lang="en-US" dirty="0">
                <a:solidFill>
                  <a:schemeClr val="bg1"/>
                </a:solidFill>
              </a:rPr>
              <a:t>): 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err="1" smtClean="0">
                <a:solidFill>
                  <a:schemeClr val="bg1"/>
                </a:solidFill>
              </a:rPr>
              <a:t>body_of_derived_class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Python </a:t>
            </a:r>
            <a:r>
              <a:rPr lang="en-US" b="1" dirty="0" smtClean="0">
                <a:solidFill>
                  <a:schemeClr val="bg1"/>
                </a:solidFill>
              </a:rPr>
              <a:t>Constructors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begins with a double underscore (_). It 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__() method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__(self, name): </a:t>
            </a:r>
            <a:r>
              <a:rPr lang="en-US" dirty="0" smtClean="0">
                <a:solidFill>
                  <a:schemeClr val="bg1"/>
                </a:solidFill>
              </a:rPr>
              <a:t>self.name </a:t>
            </a:r>
            <a:r>
              <a:rPr lang="en-US" dirty="0">
                <a:solidFill>
                  <a:schemeClr val="bg1"/>
                </a:solidFill>
              </a:rPr>
              <a:t>= name </a:t>
            </a:r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7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 err="1" smtClean="0">
                <a:solidFill>
                  <a:schemeClr val="bg1"/>
                </a:solidFill>
                <a:latin typeface="+mn-lt"/>
              </a:rPr>
              <a:t>PywinAuto</a:t>
            </a:r>
            <a:endParaRPr lang="en-US" sz="6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GUI automation library written in pure Python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Well </a:t>
            </a:r>
            <a:r>
              <a:rPr lang="en-US" dirty="0">
                <a:solidFill>
                  <a:schemeClr val="bg1"/>
                </a:solidFill>
              </a:rPr>
              <a:t>developed for Windows </a:t>
            </a:r>
            <a:r>
              <a:rPr lang="en-US" dirty="0" smtClean="0">
                <a:solidFill>
                  <a:schemeClr val="bg1"/>
                </a:solidFill>
              </a:rPr>
              <a:t>GUI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It </a:t>
            </a:r>
            <a:r>
              <a:rPr lang="en-US" dirty="0">
                <a:solidFill>
                  <a:schemeClr val="bg1"/>
                </a:solidFill>
              </a:rPr>
              <a:t>allows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send mouse and keyboard actions to dialogs and controls on both Windows and </a:t>
            </a:r>
            <a:r>
              <a:rPr lang="en-US" dirty="0" smtClean="0">
                <a:solidFill>
                  <a:schemeClr val="bg1"/>
                </a:solidFill>
              </a:rPr>
              <a:t>Linux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More </a:t>
            </a:r>
            <a:r>
              <a:rPr lang="en-US" dirty="0">
                <a:solidFill>
                  <a:schemeClr val="bg1"/>
                </a:solidFill>
              </a:rPr>
              <a:t>complex text-based actions are supported on Windows only so far (Linux AT-SPI support is under development)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More reading: https://pywinauto.github.io/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79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Selenium with </a:t>
            </a:r>
            <a:r>
              <a:rPr lang="en-US" sz="4800" dirty="0">
                <a:solidFill>
                  <a:schemeClr val="bg1"/>
                </a:solidFill>
              </a:rPr>
              <a:t>Python</a:t>
            </a:r>
            <a:r>
              <a:rPr lang="en-US" sz="5400" dirty="0">
                <a:solidFill>
                  <a:schemeClr val="bg1"/>
                </a:solidFill>
              </a:rPr>
              <a:t/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Selenium automates browsers 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Selenium is an open source, and its library is available in different programming languages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Selenium </a:t>
            </a:r>
            <a:r>
              <a:rPr lang="en-US" dirty="0">
                <a:solidFill>
                  <a:schemeClr val="bg1"/>
                </a:solidFill>
              </a:rPr>
              <a:t>Python bindings provides a simple API to write functional/acceptance tests using Selenium </a:t>
            </a:r>
            <a:r>
              <a:rPr lang="en-US" dirty="0" err="1" smtClean="0">
                <a:solidFill>
                  <a:schemeClr val="bg1"/>
                </a:solidFill>
              </a:rPr>
              <a:t>WebDriver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Selenium Python bindings provide a convenient API to access Selenium </a:t>
            </a:r>
            <a:r>
              <a:rPr lang="en-US" dirty="0" err="1">
                <a:solidFill>
                  <a:schemeClr val="bg1"/>
                </a:solidFill>
              </a:rPr>
              <a:t>WebDrivers</a:t>
            </a:r>
            <a:r>
              <a:rPr lang="en-US" dirty="0">
                <a:solidFill>
                  <a:schemeClr val="bg1"/>
                </a:solidFill>
              </a:rPr>
              <a:t> like Firefox, </a:t>
            </a:r>
            <a:r>
              <a:rPr lang="en-US" dirty="0" smtClean="0">
                <a:solidFill>
                  <a:schemeClr val="bg1"/>
                </a:solidFill>
              </a:rPr>
              <a:t>IE, </a:t>
            </a:r>
            <a:r>
              <a:rPr lang="en-US" dirty="0">
                <a:solidFill>
                  <a:schemeClr val="bg1"/>
                </a:solidFill>
              </a:rPr>
              <a:t>Chrome, Remote etc.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Enables </a:t>
            </a:r>
            <a:r>
              <a:rPr lang="en-US" dirty="0">
                <a:solidFill>
                  <a:schemeClr val="bg1"/>
                </a:solidFill>
              </a:rPr>
              <a:t>us to utilize all the features available with Selenium </a:t>
            </a:r>
            <a:r>
              <a:rPr lang="en-US" dirty="0" err="1">
                <a:solidFill>
                  <a:schemeClr val="bg1"/>
                </a:solidFill>
              </a:rPr>
              <a:t>WebDriver</a:t>
            </a:r>
            <a:r>
              <a:rPr lang="en-US" dirty="0">
                <a:solidFill>
                  <a:schemeClr val="bg1"/>
                </a:solidFill>
              </a:rPr>
              <a:t> and interact with Selenium Standalone Server to perform Automated testing (both remote and distributed testing) of browser-based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Compatible </a:t>
            </a:r>
            <a:r>
              <a:rPr lang="en-US" dirty="0">
                <a:solidFill>
                  <a:schemeClr val="bg1"/>
                </a:solidFill>
              </a:rPr>
              <a:t>with a series of Python versions that includes Python </a:t>
            </a:r>
            <a:r>
              <a:rPr lang="en-US" dirty="0" smtClean="0">
                <a:solidFill>
                  <a:schemeClr val="bg1"/>
                </a:solidFill>
              </a:rPr>
              <a:t>2.x,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3.x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Official website: https://www.seleniumhq.org/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More reading : https://selenium-python.readthedocs.io/index.html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jay.s\Documents\python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5247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ay.s\Documents\selenium_test_automation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2439"/>
            <a:ext cx="1171163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352800"/>
            <a:ext cx="50292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119421" cy="2111175"/>
          </a:xfrm>
        </p:spPr>
      </p:pic>
    </p:spTree>
    <p:extLst>
      <p:ext uri="{BB962C8B-B14F-4D97-AF65-F5344CB8AC3E}">
        <p14:creationId xmlns:p14="http://schemas.microsoft.com/office/powerpoint/2010/main" val="1635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Who Uses Python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Prerequisite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First Hello World Program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Operators in Python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Data types in Python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Flow Control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Functions in Python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Python OOPs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Class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Inheritance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Constructor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976421" cy="9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552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Who </a:t>
            </a:r>
            <a:r>
              <a:rPr lang="en-US" dirty="0">
                <a:solidFill>
                  <a:schemeClr val="bg1"/>
                </a:solidFill>
              </a:rPr>
              <a:t>Uses Python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01000" cy="5257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y.s\Documents\logo\BitTo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6" y="4949065"/>
            <a:ext cx="21240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y.s\Documents\logo\drop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89228"/>
            <a:ext cx="20288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y.s\Documents\logo\goog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2424320"/>
            <a:ext cx="3810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y.s\Documents\logo\Inst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92" y="990600"/>
            <a:ext cx="1771858" cy="12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y.s\Documents\logo\NAS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24320"/>
            <a:ext cx="22479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ay.s\Documents\logo\netfli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990600"/>
            <a:ext cx="27051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ay.s\Documents\logo\respberry p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73" y="2706761"/>
            <a:ext cx="1698970" cy="12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ay.s\Documents\logo\Ub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49065"/>
            <a:ext cx="2262187" cy="9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ay.s\Documents\python-tran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7" y="152400"/>
            <a:ext cx="467320" cy="4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Prerequisite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Python from its official website: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Use latest version 3.7.4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at command prompt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Download </a:t>
            </a:r>
            <a:r>
              <a:rPr lang="en-US" dirty="0" err="1" smtClean="0">
                <a:solidFill>
                  <a:schemeClr val="bg1"/>
                </a:solidFill>
              </a:rPr>
              <a:t>PyCharm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as editor https://www.jetbrains.com/pycharm/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Check with installed Python</a:t>
            </a:r>
          </a:p>
          <a:p>
            <a:endParaRPr lang="en-US" dirty="0"/>
          </a:p>
        </p:txBody>
      </p:sp>
      <p:pic>
        <p:nvPicPr>
          <p:cNvPr id="4" name="Picture 3" descr="C:\Users\jay.s\Documents\python-tra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076920" cy="10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1999</Words>
  <Application>Microsoft Office PowerPoint</Application>
  <PresentationFormat>On-screen Show (4:3)</PresentationFormat>
  <Paragraphs>384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5 Days Agenda</vt:lpstr>
      <vt:lpstr>Python</vt:lpstr>
      <vt:lpstr>PyAutoGUI</vt:lpstr>
      <vt:lpstr>PywinAuto</vt:lpstr>
      <vt:lpstr>Selenium with Python </vt:lpstr>
      <vt:lpstr>Python</vt:lpstr>
      <vt:lpstr>Agenda</vt:lpstr>
      <vt:lpstr> Who Uses Python </vt:lpstr>
      <vt:lpstr>Prerequisite</vt:lpstr>
      <vt:lpstr>First ‘Hello World’ Program</vt:lpstr>
      <vt:lpstr>Datatypes</vt:lpstr>
      <vt:lpstr>String Operations</vt:lpstr>
      <vt:lpstr>String Oprations</vt:lpstr>
      <vt:lpstr>Arithmetic Operators</vt:lpstr>
      <vt:lpstr>Operators Precedence</vt:lpstr>
      <vt:lpstr>Tuples</vt:lpstr>
      <vt:lpstr>    Tuples: Sequence operation</vt:lpstr>
      <vt:lpstr>List</vt:lpstr>
      <vt:lpstr>List : Sequence Operations</vt:lpstr>
      <vt:lpstr>     Lists : Type Specific Method</vt:lpstr>
      <vt:lpstr>Dictionary</vt:lpstr>
      <vt:lpstr>Dictionary Methods</vt:lpstr>
      <vt:lpstr>Sets</vt:lpstr>
      <vt:lpstr>Sets Methods</vt:lpstr>
      <vt:lpstr>Flow Control</vt:lpstr>
      <vt:lpstr>Python Functions</vt:lpstr>
      <vt:lpstr>Lambda (Anonymous Functions)</vt:lpstr>
      <vt:lpstr>Generator Function</vt:lpstr>
      <vt:lpstr>Decorators</vt:lpstr>
      <vt:lpstr>Python OOPs</vt:lpstr>
      <vt:lpstr>Inheritance, Constructors  in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Jay Ram Singh</dc:creator>
  <cp:lastModifiedBy>VYAVAHARE Anuja</cp:lastModifiedBy>
  <cp:revision>390</cp:revision>
  <dcterms:created xsi:type="dcterms:W3CDTF">2019-07-21T04:09:38Z</dcterms:created>
  <dcterms:modified xsi:type="dcterms:W3CDTF">2019-08-13T04:53:27Z</dcterms:modified>
</cp:coreProperties>
</file>