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0" r:id="rId3"/>
    <p:sldId id="292" r:id="rId4"/>
    <p:sldId id="293" r:id="rId5"/>
    <p:sldId id="294" r:id="rId6"/>
    <p:sldId id="295" r:id="rId7"/>
    <p:sldId id="298" r:id="rId8"/>
    <p:sldId id="296" r:id="rId9"/>
    <p:sldId id="299" r:id="rId10"/>
    <p:sldId id="297" r:id="rId11"/>
    <p:sldId id="300" r:id="rId12"/>
    <p:sldId id="303" r:id="rId13"/>
    <p:sldId id="302" r:id="rId14"/>
    <p:sldId id="322" r:id="rId15"/>
    <p:sldId id="323" r:id="rId16"/>
    <p:sldId id="324" r:id="rId17"/>
    <p:sldId id="325" r:id="rId18"/>
    <p:sldId id="326" r:id="rId19"/>
    <p:sldId id="327" r:id="rId20"/>
    <p:sldId id="328" r:id="rId21"/>
    <p:sldId id="329" r:id="rId22"/>
    <p:sldId id="330" r:id="rId23"/>
    <p:sldId id="304" r:id="rId24"/>
    <p:sldId id="305" r:id="rId25"/>
    <p:sldId id="306" r:id="rId26"/>
    <p:sldId id="307" r:id="rId27"/>
    <p:sldId id="308" r:id="rId28"/>
    <p:sldId id="309" r:id="rId29"/>
    <p:sldId id="310" r:id="rId30"/>
    <p:sldId id="311" r:id="rId31"/>
    <p:sldId id="312" r:id="rId32"/>
    <p:sldId id="313" r:id="rId33"/>
    <p:sldId id="314" r:id="rId34"/>
    <p:sldId id="331" r:id="rId35"/>
    <p:sldId id="332" r:id="rId36"/>
    <p:sldId id="317" r:id="rId37"/>
    <p:sldId id="318" r:id="rId38"/>
    <p:sldId id="319" r:id="rId39"/>
    <p:sldId id="32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314" y="401274"/>
            <a:ext cx="9622708" cy="2616199"/>
          </a:xfrm>
        </p:spPr>
        <p:txBody>
          <a:bodyPr/>
          <a:lstStyle/>
          <a:p>
            <a:r>
              <a:rPr lang="en-US" dirty="0"/>
              <a:t>Online Movie Ticket Booking</a:t>
            </a:r>
          </a:p>
        </p:txBody>
      </p:sp>
      <p:sp>
        <p:nvSpPr>
          <p:cNvPr id="3" name="Subtitle 2"/>
          <p:cNvSpPr>
            <a:spLocks noGrp="1"/>
          </p:cNvSpPr>
          <p:nvPr>
            <p:ph type="subTitle" idx="1"/>
          </p:nvPr>
        </p:nvSpPr>
        <p:spPr>
          <a:xfrm>
            <a:off x="4515377" y="3017473"/>
            <a:ext cx="6987645" cy="1388534"/>
          </a:xfrm>
        </p:spPr>
        <p:txBody>
          <a:bodyPr/>
          <a:lstStyle/>
          <a:p>
            <a:r>
              <a:rPr lang="en-US" dirty="0"/>
              <a:t>Showbuzz.com</a:t>
            </a:r>
          </a:p>
        </p:txBody>
      </p:sp>
    </p:spTree>
    <p:extLst>
      <p:ext uri="{BB962C8B-B14F-4D97-AF65-F5344CB8AC3E}">
        <p14:creationId xmlns:p14="http://schemas.microsoft.com/office/powerpoint/2010/main" val="178985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C5CA-3488-990D-82AF-F25C3B2822F4}"/>
              </a:ext>
            </a:extLst>
          </p:cNvPr>
          <p:cNvSpPr>
            <a:spLocks noGrp="1"/>
          </p:cNvSpPr>
          <p:nvPr>
            <p:ph type="title"/>
          </p:nvPr>
        </p:nvSpPr>
        <p:spPr>
          <a:xfrm>
            <a:off x="-965664" y="647217"/>
            <a:ext cx="10018713" cy="1752599"/>
          </a:xfrm>
        </p:spPr>
        <p:txBody>
          <a:bodyPr/>
          <a:lstStyle/>
          <a:p>
            <a:r>
              <a:rPr lang="en-US" dirty="0">
                <a:solidFill>
                  <a:schemeClr val="accent1">
                    <a:lumMod val="75000"/>
                  </a:schemeClr>
                </a:solidFill>
                <a:latin typeface="Arial Black"/>
              </a:rPr>
              <a:t>Admin Module</a:t>
            </a:r>
          </a:p>
        </p:txBody>
      </p:sp>
      <p:sp>
        <p:nvSpPr>
          <p:cNvPr id="3" name="TextBox 2">
            <a:extLst>
              <a:ext uri="{FF2B5EF4-FFF2-40B4-BE49-F238E27FC236}">
                <a16:creationId xmlns:a16="http://schemas.microsoft.com/office/drawing/2014/main" id="{16A3F337-9800-B2F9-6F87-93D69BAA8869}"/>
              </a:ext>
            </a:extLst>
          </p:cNvPr>
          <p:cNvSpPr txBox="1"/>
          <p:nvPr/>
        </p:nvSpPr>
        <p:spPr>
          <a:xfrm>
            <a:off x="1933937" y="2498202"/>
            <a:ext cx="87292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After successful login  ,the admin can </a:t>
            </a:r>
            <a:endParaRPr lang="en-US" sz="2400" dirty="0">
              <a:ea typeface="+mn-lt"/>
              <a:cs typeface="+mn-lt"/>
            </a:endParaRPr>
          </a:p>
          <a:p>
            <a:endParaRPr lang="en-US" sz="2400" dirty="0">
              <a:ea typeface="+mn-lt"/>
              <a:cs typeface="+mn-lt"/>
            </a:endParaRPr>
          </a:p>
          <a:p>
            <a:endParaRPr lang="en-US" sz="2400" dirty="0">
              <a:ea typeface="+mn-lt"/>
              <a:cs typeface="+mn-lt"/>
            </a:endParaRPr>
          </a:p>
          <a:p>
            <a:pPr marL="285750" indent="-285750" algn="just">
              <a:buFont typeface="Arial,Sans-Serif"/>
              <a:buChar char="•"/>
            </a:pPr>
            <a:r>
              <a:rPr lang="en-US" sz="2400" dirty="0"/>
              <a:t>  Can add, delete and edit city</a:t>
            </a:r>
            <a:endParaRPr lang="en-US" sz="2400" dirty="0">
              <a:ea typeface="+mn-lt"/>
              <a:cs typeface="+mn-lt"/>
            </a:endParaRPr>
          </a:p>
          <a:p>
            <a:pPr marL="285750" indent="-285750" algn="just">
              <a:buFont typeface="Arial,Sans-Serif"/>
              <a:buChar char="•"/>
            </a:pPr>
            <a:r>
              <a:rPr lang="en-US" sz="2400" dirty="0"/>
              <a:t>  Can add , delete and edit theatres </a:t>
            </a:r>
          </a:p>
          <a:p>
            <a:pPr marL="285750" indent="-285750" algn="just">
              <a:buFont typeface="Arial,Sans-Serif"/>
              <a:buChar char="•"/>
            </a:pPr>
            <a:r>
              <a:rPr lang="en-US" sz="2400" dirty="0"/>
              <a:t> Can add ,delete and edit movies</a:t>
            </a:r>
          </a:p>
        </p:txBody>
      </p:sp>
    </p:spTree>
    <p:extLst>
      <p:ext uri="{BB962C8B-B14F-4D97-AF65-F5344CB8AC3E}">
        <p14:creationId xmlns:p14="http://schemas.microsoft.com/office/powerpoint/2010/main" val="121755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1A19-1643-F43B-95E9-66EA2F9A8CD5}"/>
              </a:ext>
            </a:extLst>
          </p:cNvPr>
          <p:cNvSpPr>
            <a:spLocks noGrp="1"/>
          </p:cNvSpPr>
          <p:nvPr>
            <p:ph type="title"/>
          </p:nvPr>
        </p:nvSpPr>
        <p:spPr>
          <a:xfrm>
            <a:off x="1291399" y="1389927"/>
            <a:ext cx="3884131" cy="2302396"/>
          </a:xfrm>
        </p:spPr>
        <p:txBody>
          <a:bodyPr>
            <a:normAutofit/>
          </a:bodyPr>
          <a:lstStyle/>
          <a:p>
            <a:r>
              <a:rPr lang="en-US" sz="3600" dirty="0">
                <a:solidFill>
                  <a:schemeClr val="accent1">
                    <a:lumMod val="75000"/>
                  </a:schemeClr>
                </a:solidFill>
                <a:latin typeface="Arial Black"/>
              </a:rPr>
              <a:t>Use case diagram </a:t>
            </a:r>
            <a:br>
              <a:rPr lang="en-US" sz="3600" dirty="0">
                <a:solidFill>
                  <a:schemeClr val="accent1">
                    <a:lumMod val="75000"/>
                  </a:schemeClr>
                </a:solidFill>
                <a:latin typeface="Arial Black"/>
              </a:rPr>
            </a:br>
            <a:r>
              <a:rPr lang="en-US" sz="3600" dirty="0">
                <a:solidFill>
                  <a:schemeClr val="accent1">
                    <a:lumMod val="75000"/>
                  </a:schemeClr>
                </a:solidFill>
                <a:latin typeface="Arial Black"/>
              </a:rPr>
              <a:t>for Admin :-</a:t>
            </a:r>
            <a:br>
              <a:rPr lang="en-US" sz="3600" dirty="0">
                <a:latin typeface="Arial Black"/>
              </a:rPr>
            </a:br>
            <a:endParaRPr lang="en-US" sz="3600" dirty="0">
              <a:solidFill>
                <a:schemeClr val="accent1">
                  <a:lumMod val="75000"/>
                </a:schemeClr>
              </a:solidFill>
              <a:latin typeface="Arial Black"/>
            </a:endParaRPr>
          </a:p>
        </p:txBody>
      </p:sp>
      <p:sp>
        <p:nvSpPr>
          <p:cNvPr id="3" name="TextBox 2">
            <a:extLst>
              <a:ext uri="{FF2B5EF4-FFF2-40B4-BE49-F238E27FC236}">
                <a16:creationId xmlns:a16="http://schemas.microsoft.com/office/drawing/2014/main" id="{73DCE948-B97A-D46A-29F9-83CA5501140B}"/>
              </a:ext>
            </a:extLst>
          </p:cNvPr>
          <p:cNvSpPr txBox="1"/>
          <p:nvPr/>
        </p:nvSpPr>
        <p:spPr>
          <a:xfrm>
            <a:off x="6173164" y="928385"/>
            <a:ext cx="3122753" cy="40752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Diagram&#10;&#10;Description automatically generated">
            <a:extLst>
              <a:ext uri="{FF2B5EF4-FFF2-40B4-BE49-F238E27FC236}">
                <a16:creationId xmlns:a16="http://schemas.microsoft.com/office/drawing/2014/main" id="{B5FBF3EF-C0FA-AF11-11D8-3AF12E299046}"/>
              </a:ext>
            </a:extLst>
          </p:cNvPr>
          <p:cNvPicPr>
            <a:picLocks noChangeAspect="1"/>
          </p:cNvPicPr>
          <p:nvPr/>
        </p:nvPicPr>
        <p:blipFill>
          <a:blip r:embed="rId2"/>
          <a:stretch>
            <a:fillRect/>
          </a:stretch>
        </p:blipFill>
        <p:spPr>
          <a:xfrm>
            <a:off x="6096348" y="40512"/>
            <a:ext cx="3992570" cy="6757685"/>
          </a:xfrm>
          <a:prstGeom prst="rect">
            <a:avLst/>
          </a:prstGeom>
        </p:spPr>
      </p:pic>
    </p:spTree>
    <p:extLst>
      <p:ext uri="{BB962C8B-B14F-4D97-AF65-F5344CB8AC3E}">
        <p14:creationId xmlns:p14="http://schemas.microsoft.com/office/powerpoint/2010/main" val="277525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2DEE-44B3-100D-3AD3-2F380449151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AD8A3F7-23B6-23C8-BE4B-C27F24263F4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00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8DC2C-B07B-CA20-974A-BAA9148B3DEE}"/>
              </a:ext>
            </a:extLst>
          </p:cNvPr>
          <p:cNvPicPr>
            <a:picLocks noChangeAspect="1"/>
          </p:cNvPicPr>
          <p:nvPr/>
        </p:nvPicPr>
        <p:blipFill>
          <a:blip r:embed="rId2"/>
          <a:stretch>
            <a:fillRect/>
          </a:stretch>
        </p:blipFill>
        <p:spPr>
          <a:xfrm>
            <a:off x="0" y="0"/>
            <a:ext cx="12305665" cy="6858000"/>
          </a:xfrm>
          <a:prstGeom prst="rect">
            <a:avLst/>
          </a:prstGeom>
        </p:spPr>
      </p:pic>
    </p:spTree>
    <p:extLst>
      <p:ext uri="{BB962C8B-B14F-4D97-AF65-F5344CB8AC3E}">
        <p14:creationId xmlns:p14="http://schemas.microsoft.com/office/powerpoint/2010/main" val="6123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00926-788F-CF8B-EF6B-D6831A05DF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427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35C48-73CE-5B4E-5FD6-CC7355FA9A67}"/>
              </a:ext>
            </a:extLst>
          </p:cNvPr>
          <p:cNvPicPr>
            <a:picLocks noChangeAspect="1"/>
          </p:cNvPicPr>
          <p:nvPr/>
        </p:nvPicPr>
        <p:blipFill>
          <a:blip r:embed="rId2"/>
          <a:stretch>
            <a:fillRect/>
          </a:stretch>
        </p:blipFill>
        <p:spPr>
          <a:xfrm>
            <a:off x="6350" y="0"/>
            <a:ext cx="12179300" cy="6858000"/>
          </a:xfrm>
          <a:prstGeom prst="rect">
            <a:avLst/>
          </a:prstGeom>
        </p:spPr>
      </p:pic>
    </p:spTree>
    <p:extLst>
      <p:ext uri="{BB962C8B-B14F-4D97-AF65-F5344CB8AC3E}">
        <p14:creationId xmlns:p14="http://schemas.microsoft.com/office/powerpoint/2010/main" val="24301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5ACCD-6B89-9000-D746-3FBAF12B3D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7258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5F5F1-DACC-FF7B-393D-1F5704B30194}"/>
              </a:ext>
            </a:extLst>
          </p:cNvPr>
          <p:cNvPicPr>
            <a:picLocks noChangeAspect="1"/>
          </p:cNvPicPr>
          <p:nvPr/>
        </p:nvPicPr>
        <p:blipFill>
          <a:blip r:embed="rId2"/>
          <a:stretch>
            <a:fillRect/>
          </a:stretch>
        </p:blipFill>
        <p:spPr>
          <a:xfrm>
            <a:off x="-30480" y="0"/>
            <a:ext cx="12222480" cy="6858000"/>
          </a:xfrm>
          <a:prstGeom prst="rect">
            <a:avLst/>
          </a:prstGeom>
        </p:spPr>
      </p:pic>
    </p:spTree>
    <p:extLst>
      <p:ext uri="{BB962C8B-B14F-4D97-AF65-F5344CB8AC3E}">
        <p14:creationId xmlns:p14="http://schemas.microsoft.com/office/powerpoint/2010/main" val="94900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0E5AC-1A15-5395-063C-10E4C6771B85}"/>
              </a:ext>
            </a:extLst>
          </p:cNvPr>
          <p:cNvPicPr>
            <a:picLocks noChangeAspect="1"/>
          </p:cNvPicPr>
          <p:nvPr/>
        </p:nvPicPr>
        <p:blipFill>
          <a:blip r:embed="rId2"/>
          <a:stretch>
            <a:fillRect/>
          </a:stretch>
        </p:blipFill>
        <p:spPr>
          <a:xfrm>
            <a:off x="0" y="0"/>
            <a:ext cx="12192000" cy="7355840"/>
          </a:xfrm>
          <a:prstGeom prst="rect">
            <a:avLst/>
          </a:prstGeom>
        </p:spPr>
      </p:pic>
    </p:spTree>
    <p:extLst>
      <p:ext uri="{BB962C8B-B14F-4D97-AF65-F5344CB8AC3E}">
        <p14:creationId xmlns:p14="http://schemas.microsoft.com/office/powerpoint/2010/main" val="18667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E8D00-40A2-6DDA-A1B0-3BA0FCE9B4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7998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1339403"/>
            <a:ext cx="8930747" cy="1042508"/>
          </a:xfrm>
        </p:spPr>
        <p:txBody>
          <a:bodyPr>
            <a:noAutofit/>
          </a:bodyPr>
          <a:lstStyle/>
          <a:p>
            <a:pPr algn="ctr"/>
            <a:r>
              <a:rPr lang="en-US" sz="5500" b="1" dirty="0">
                <a:solidFill>
                  <a:schemeClr val="accent1">
                    <a:lumMod val="75000"/>
                  </a:schemeClr>
                </a:solidFill>
              </a:rPr>
              <a:t>INTRODUCTION</a:t>
            </a:r>
          </a:p>
        </p:txBody>
      </p:sp>
      <p:sp>
        <p:nvSpPr>
          <p:cNvPr id="3" name="Text Placeholder 2"/>
          <p:cNvSpPr>
            <a:spLocks noGrp="1"/>
          </p:cNvSpPr>
          <p:nvPr>
            <p:ph type="body" idx="1"/>
          </p:nvPr>
        </p:nvSpPr>
        <p:spPr>
          <a:xfrm>
            <a:off x="2090498" y="2284003"/>
            <a:ext cx="8930748" cy="2743882"/>
          </a:xfrm>
        </p:spPr>
        <p:txBody>
          <a:bodyPr>
            <a:noAutofit/>
          </a:bodyPr>
          <a:lstStyle/>
          <a:p>
            <a:pPr algn="just"/>
            <a:r>
              <a:rPr lang="en-US" sz="2800" dirty="0">
                <a:latin typeface="Times New Roman" panose="02020603050405020304" pitchFamily="18" charset="0"/>
                <a:cs typeface="Times New Roman" panose="02020603050405020304" pitchFamily="18" charset="0"/>
              </a:rPr>
              <a:t>Main purpose of developing the </a:t>
            </a:r>
            <a:r>
              <a:rPr lang="en-US" sz="2800" b="1" i="1" dirty="0">
                <a:latin typeface="Times New Roman" panose="02020603050405020304" pitchFamily="18" charset="0"/>
                <a:cs typeface="Times New Roman" panose="02020603050405020304" pitchFamily="18" charset="0"/>
              </a:rPr>
              <a:t>Online Movie Ticket Booking System </a:t>
            </a:r>
            <a:r>
              <a:rPr lang="en-US" sz="2800" dirty="0">
                <a:latin typeface="Times New Roman" panose="02020603050405020304" pitchFamily="18" charset="0"/>
                <a:cs typeface="Times New Roman" panose="02020603050405020304" pitchFamily="18" charset="0"/>
              </a:rPr>
              <a:t>is to maximize the easiness of the customers to book tickets which would otherwise have to be booked by standing in long queues at the theatres. </a:t>
            </a:r>
            <a:r>
              <a:rPr lang="en-US" sz="2800" dirty="0"/>
              <a:t>This system will help them and save their time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9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3B696-6BDC-E9CC-5AE4-91968ACDE591}"/>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38729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08581-3E73-ED3D-4715-1D074934484E}"/>
              </a:ext>
            </a:extLst>
          </p:cNvPr>
          <p:cNvPicPr>
            <a:picLocks noChangeAspect="1"/>
          </p:cNvPicPr>
          <p:nvPr/>
        </p:nvPicPr>
        <p:blipFill>
          <a:blip r:embed="rId2"/>
          <a:stretch>
            <a:fillRect/>
          </a:stretch>
        </p:blipFill>
        <p:spPr>
          <a:xfrm>
            <a:off x="9212" y="0"/>
            <a:ext cx="12173576" cy="6858000"/>
          </a:xfrm>
          <a:prstGeom prst="rect">
            <a:avLst/>
          </a:prstGeom>
        </p:spPr>
      </p:pic>
    </p:spTree>
    <p:extLst>
      <p:ext uri="{BB962C8B-B14F-4D97-AF65-F5344CB8AC3E}">
        <p14:creationId xmlns:p14="http://schemas.microsoft.com/office/powerpoint/2010/main" val="189972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C3E5A-6FF8-4093-F7A2-49D8A73F0DCC}"/>
              </a:ext>
            </a:extLst>
          </p:cNvPr>
          <p:cNvPicPr>
            <a:picLocks noChangeAspect="1"/>
          </p:cNvPicPr>
          <p:nvPr/>
        </p:nvPicPr>
        <p:blipFill>
          <a:blip r:embed="rId2"/>
          <a:stretch>
            <a:fillRect/>
          </a:stretch>
        </p:blipFill>
        <p:spPr>
          <a:xfrm>
            <a:off x="25088" y="0"/>
            <a:ext cx="12141824" cy="6858000"/>
          </a:xfrm>
          <a:prstGeom prst="rect">
            <a:avLst/>
          </a:prstGeom>
        </p:spPr>
      </p:pic>
    </p:spTree>
    <p:extLst>
      <p:ext uri="{BB962C8B-B14F-4D97-AF65-F5344CB8AC3E}">
        <p14:creationId xmlns:p14="http://schemas.microsoft.com/office/powerpoint/2010/main" val="92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C9450-5567-E3E7-0366-069D5659AD32}"/>
              </a:ext>
            </a:extLst>
          </p:cNvPr>
          <p:cNvPicPr>
            <a:picLocks noChangeAspect="1"/>
          </p:cNvPicPr>
          <p:nvPr/>
        </p:nvPicPr>
        <p:blipFill>
          <a:blip r:embed="rId2"/>
          <a:stretch>
            <a:fillRect/>
          </a:stretch>
        </p:blipFill>
        <p:spPr>
          <a:xfrm>
            <a:off x="-111760" y="0"/>
            <a:ext cx="12313920" cy="6929120"/>
          </a:xfrm>
          <a:prstGeom prst="rect">
            <a:avLst/>
          </a:prstGeom>
        </p:spPr>
      </p:pic>
    </p:spTree>
    <p:extLst>
      <p:ext uri="{BB962C8B-B14F-4D97-AF65-F5344CB8AC3E}">
        <p14:creationId xmlns:p14="http://schemas.microsoft.com/office/powerpoint/2010/main" val="12453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BCED0-14E0-D4E2-052F-51D58749A694}"/>
              </a:ext>
            </a:extLst>
          </p:cNvPr>
          <p:cNvPicPr>
            <a:picLocks noChangeAspect="1"/>
          </p:cNvPicPr>
          <p:nvPr/>
        </p:nvPicPr>
        <p:blipFill>
          <a:blip r:embed="rId2"/>
          <a:stretch>
            <a:fillRect/>
          </a:stretch>
        </p:blipFill>
        <p:spPr>
          <a:xfrm>
            <a:off x="0" y="-182880"/>
            <a:ext cx="12222480" cy="7132320"/>
          </a:xfrm>
          <a:prstGeom prst="rect">
            <a:avLst/>
          </a:prstGeom>
        </p:spPr>
      </p:pic>
    </p:spTree>
    <p:extLst>
      <p:ext uri="{BB962C8B-B14F-4D97-AF65-F5344CB8AC3E}">
        <p14:creationId xmlns:p14="http://schemas.microsoft.com/office/powerpoint/2010/main" val="5632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70C0C-EC5A-F014-6DDF-2A9205B60934}"/>
              </a:ext>
            </a:extLst>
          </p:cNvPr>
          <p:cNvPicPr>
            <a:picLocks noChangeAspect="1"/>
          </p:cNvPicPr>
          <p:nvPr/>
        </p:nvPicPr>
        <p:blipFill>
          <a:blip r:embed="rId2"/>
          <a:stretch>
            <a:fillRect/>
          </a:stretch>
        </p:blipFill>
        <p:spPr>
          <a:xfrm>
            <a:off x="-40640" y="0"/>
            <a:ext cx="12232640" cy="6858000"/>
          </a:xfrm>
          <a:prstGeom prst="rect">
            <a:avLst/>
          </a:prstGeom>
        </p:spPr>
      </p:pic>
    </p:spTree>
    <p:extLst>
      <p:ext uri="{BB962C8B-B14F-4D97-AF65-F5344CB8AC3E}">
        <p14:creationId xmlns:p14="http://schemas.microsoft.com/office/powerpoint/2010/main" val="121817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8AFAF-E587-1B45-92D2-A3C9878ABAF1}"/>
              </a:ext>
            </a:extLst>
          </p:cNvPr>
          <p:cNvPicPr>
            <a:picLocks noChangeAspect="1"/>
          </p:cNvPicPr>
          <p:nvPr/>
        </p:nvPicPr>
        <p:blipFill>
          <a:blip r:embed="rId2"/>
          <a:stretch>
            <a:fillRect/>
          </a:stretch>
        </p:blipFill>
        <p:spPr>
          <a:xfrm>
            <a:off x="0" y="-91440"/>
            <a:ext cx="12192000" cy="7071360"/>
          </a:xfrm>
          <a:prstGeom prst="rect">
            <a:avLst/>
          </a:prstGeom>
        </p:spPr>
      </p:pic>
    </p:spTree>
    <p:extLst>
      <p:ext uri="{BB962C8B-B14F-4D97-AF65-F5344CB8AC3E}">
        <p14:creationId xmlns:p14="http://schemas.microsoft.com/office/powerpoint/2010/main" val="331350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B8F68-E903-09FF-9067-F5BC5E82220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8395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D68CD-A04D-B8E5-60FB-C40884E4780D}"/>
              </a:ext>
            </a:extLst>
          </p:cNvPr>
          <p:cNvPicPr>
            <a:picLocks noChangeAspect="1"/>
          </p:cNvPicPr>
          <p:nvPr/>
        </p:nvPicPr>
        <p:blipFill>
          <a:blip r:embed="rId2"/>
          <a:stretch>
            <a:fillRect/>
          </a:stretch>
        </p:blipFill>
        <p:spPr>
          <a:xfrm>
            <a:off x="0" y="-50800"/>
            <a:ext cx="12171680" cy="6908800"/>
          </a:xfrm>
          <a:prstGeom prst="rect">
            <a:avLst/>
          </a:prstGeom>
        </p:spPr>
      </p:pic>
    </p:spTree>
    <p:extLst>
      <p:ext uri="{BB962C8B-B14F-4D97-AF65-F5344CB8AC3E}">
        <p14:creationId xmlns:p14="http://schemas.microsoft.com/office/powerpoint/2010/main" val="181843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8572A-CA79-DC3C-EA42-B470E0A6CBAA}"/>
              </a:ext>
            </a:extLst>
          </p:cNvPr>
          <p:cNvPicPr>
            <a:picLocks noChangeAspect="1"/>
          </p:cNvPicPr>
          <p:nvPr/>
        </p:nvPicPr>
        <p:blipFill>
          <a:blip r:embed="rId2"/>
          <a:stretch>
            <a:fillRect/>
          </a:stretch>
        </p:blipFill>
        <p:spPr>
          <a:xfrm>
            <a:off x="10160" y="-91440"/>
            <a:ext cx="12263120" cy="6949440"/>
          </a:xfrm>
          <a:prstGeom prst="rect">
            <a:avLst/>
          </a:prstGeom>
        </p:spPr>
      </p:pic>
    </p:spTree>
    <p:extLst>
      <p:ext uri="{BB962C8B-B14F-4D97-AF65-F5344CB8AC3E}">
        <p14:creationId xmlns:p14="http://schemas.microsoft.com/office/powerpoint/2010/main" val="180860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9283"/>
            <a:ext cx="10018713" cy="911180"/>
          </a:xfrm>
        </p:spPr>
        <p:txBody>
          <a:bodyPr>
            <a:normAutofit/>
          </a:bodyPr>
          <a:lstStyle/>
          <a:p>
            <a:r>
              <a:rPr lang="en-US" sz="4400" b="1" dirty="0">
                <a:solidFill>
                  <a:schemeClr val="accent1">
                    <a:lumMod val="75000"/>
                  </a:schemeClr>
                </a:solidFill>
              </a:rPr>
              <a:t>Technologies used</a:t>
            </a:r>
            <a:endParaRPr lang="en-US" sz="4400" dirty="0"/>
          </a:p>
        </p:txBody>
      </p:sp>
      <p:sp>
        <p:nvSpPr>
          <p:cNvPr id="3" name="TextBox 2"/>
          <p:cNvSpPr txBox="1"/>
          <p:nvPr/>
        </p:nvSpPr>
        <p:spPr>
          <a:xfrm>
            <a:off x="1792878" y="1481071"/>
            <a:ext cx="9401578" cy="458587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used Java Spring-Boot as backend and React JS as Frontend in our Project. </a:t>
            </a:r>
          </a:p>
          <a:p>
            <a:endParaRPr lang="en-US" dirty="0"/>
          </a:p>
          <a:p>
            <a:r>
              <a:rPr lang="en-US" sz="2800" b="1" dirty="0">
                <a:solidFill>
                  <a:srgbClr val="0070C0"/>
                </a:solidFill>
                <a:latin typeface="Times New Roman" panose="02020603050405020304" pitchFamily="18" charset="0"/>
                <a:cs typeface="Times New Roman" panose="02020603050405020304" pitchFamily="18" charset="0"/>
              </a:rPr>
              <a:t>Spring-Boot :– </a:t>
            </a:r>
          </a:p>
          <a:p>
            <a:r>
              <a:rPr lang="en-US" sz="2000" dirty="0">
                <a:latin typeface="Arial" panose="020B0604020202020204" pitchFamily="34" charset="0"/>
                <a:cs typeface="Arial" panose="020B0604020202020204" pitchFamily="34" charset="0"/>
              </a:rPr>
              <a:t>The main goal of the Spring Boot framework is to reduce overall development time and increase efficiency.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 </a:t>
            </a:r>
          </a:p>
          <a:p>
            <a:endParaRPr lang="en-US" dirty="0"/>
          </a:p>
          <a:p>
            <a:r>
              <a:rPr lang="en-US" sz="2800" b="1" dirty="0">
                <a:solidFill>
                  <a:srgbClr val="0070C0"/>
                </a:solidFill>
                <a:latin typeface="Times New Roman" panose="02020603050405020304" pitchFamily="18" charset="0"/>
                <a:cs typeface="Times New Roman" panose="02020603050405020304" pitchFamily="18" charset="0"/>
              </a:rPr>
              <a:t>React :–</a:t>
            </a:r>
          </a:p>
          <a:p>
            <a:r>
              <a:rPr lang="en-US" dirty="0"/>
              <a:t> </a:t>
            </a:r>
            <a:r>
              <a:rPr lang="en-US" sz="2000" dirty="0">
                <a:latin typeface="Arial" panose="020B0604020202020204" pitchFamily="34" charset="0"/>
                <a:cs typeface="Arial" panose="020B0604020202020204" pitchFamily="34" charset="0"/>
              </a:rPr>
              <a:t>React allows developers to create large web applications that can change data, without reloading the page. The main purpose of React is to be fast, scalable, and simple. </a:t>
            </a:r>
            <a:endParaRPr lang="en-US" dirty="0"/>
          </a:p>
        </p:txBody>
      </p:sp>
    </p:spTree>
    <p:extLst>
      <p:ext uri="{BB962C8B-B14F-4D97-AF65-F5344CB8AC3E}">
        <p14:creationId xmlns:p14="http://schemas.microsoft.com/office/powerpoint/2010/main" val="1183611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7AC82-34FC-F287-8F67-2D6DBAB7716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131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B7B004-D9E0-0070-FEF1-4E1589DE75AA}"/>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304358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F9F2B-D9F7-9B5A-8903-C191CF7FDE98}"/>
              </a:ext>
            </a:extLst>
          </p:cNvPr>
          <p:cNvPicPr>
            <a:picLocks noChangeAspect="1"/>
          </p:cNvPicPr>
          <p:nvPr/>
        </p:nvPicPr>
        <p:blipFill>
          <a:blip r:embed="rId2"/>
          <a:stretch>
            <a:fillRect/>
          </a:stretch>
        </p:blipFill>
        <p:spPr>
          <a:xfrm>
            <a:off x="-40640" y="-71120"/>
            <a:ext cx="12232640" cy="6929120"/>
          </a:xfrm>
          <a:prstGeom prst="rect">
            <a:avLst/>
          </a:prstGeom>
        </p:spPr>
      </p:pic>
    </p:spTree>
    <p:extLst>
      <p:ext uri="{BB962C8B-B14F-4D97-AF65-F5344CB8AC3E}">
        <p14:creationId xmlns:p14="http://schemas.microsoft.com/office/powerpoint/2010/main" val="2481134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D6946-A0B6-8D2E-7DB5-F2C031652288}"/>
              </a:ext>
            </a:extLst>
          </p:cNvPr>
          <p:cNvPicPr>
            <a:picLocks noChangeAspect="1"/>
          </p:cNvPicPr>
          <p:nvPr/>
        </p:nvPicPr>
        <p:blipFill>
          <a:blip r:embed="rId2"/>
          <a:stretch>
            <a:fillRect/>
          </a:stretch>
        </p:blipFill>
        <p:spPr>
          <a:xfrm>
            <a:off x="0" y="-152400"/>
            <a:ext cx="12192000" cy="7142480"/>
          </a:xfrm>
          <a:prstGeom prst="rect">
            <a:avLst/>
          </a:prstGeom>
        </p:spPr>
      </p:pic>
    </p:spTree>
    <p:extLst>
      <p:ext uri="{BB962C8B-B14F-4D97-AF65-F5344CB8AC3E}">
        <p14:creationId xmlns:p14="http://schemas.microsoft.com/office/powerpoint/2010/main" val="244990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EEA14-EE0F-BF6D-66FE-A90474E2ED6D}"/>
              </a:ext>
            </a:extLst>
          </p:cNvPr>
          <p:cNvPicPr>
            <a:picLocks noChangeAspect="1"/>
          </p:cNvPicPr>
          <p:nvPr/>
        </p:nvPicPr>
        <p:blipFill>
          <a:blip r:embed="rId2"/>
          <a:stretch>
            <a:fillRect/>
          </a:stretch>
        </p:blipFill>
        <p:spPr>
          <a:xfrm>
            <a:off x="6037" y="0"/>
            <a:ext cx="12179926" cy="6858000"/>
          </a:xfrm>
          <a:prstGeom prst="rect">
            <a:avLst/>
          </a:prstGeom>
        </p:spPr>
      </p:pic>
    </p:spTree>
    <p:extLst>
      <p:ext uri="{BB962C8B-B14F-4D97-AF65-F5344CB8AC3E}">
        <p14:creationId xmlns:p14="http://schemas.microsoft.com/office/powerpoint/2010/main" val="22444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0C357-89FE-BCA5-3FE7-B047B569849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4956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879A8-6A6A-514F-77D8-863935B35D3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41429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27D636-D1B9-EDB0-D844-54DFADF126DD}"/>
              </a:ext>
            </a:extLst>
          </p:cNvPr>
          <p:cNvPicPr>
            <a:picLocks noChangeAspect="1"/>
          </p:cNvPicPr>
          <p:nvPr/>
        </p:nvPicPr>
        <p:blipFill>
          <a:blip r:embed="rId2"/>
          <a:stretch>
            <a:fillRect/>
          </a:stretch>
        </p:blipFill>
        <p:spPr>
          <a:xfrm>
            <a:off x="9525" y="-71120"/>
            <a:ext cx="12172950" cy="6929120"/>
          </a:xfrm>
          <a:prstGeom prst="rect">
            <a:avLst/>
          </a:prstGeom>
        </p:spPr>
      </p:pic>
    </p:spTree>
    <p:extLst>
      <p:ext uri="{BB962C8B-B14F-4D97-AF65-F5344CB8AC3E}">
        <p14:creationId xmlns:p14="http://schemas.microsoft.com/office/powerpoint/2010/main" val="2548579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7C068-6C98-697B-FFC3-790E1BAC9E83}"/>
              </a:ext>
            </a:extLst>
          </p:cNvPr>
          <p:cNvPicPr>
            <a:picLocks noChangeAspect="1"/>
          </p:cNvPicPr>
          <p:nvPr/>
        </p:nvPicPr>
        <p:blipFill>
          <a:blip r:embed="rId2"/>
          <a:stretch>
            <a:fillRect/>
          </a:stretch>
        </p:blipFill>
        <p:spPr>
          <a:xfrm>
            <a:off x="30480" y="0"/>
            <a:ext cx="12141200" cy="6858000"/>
          </a:xfrm>
          <a:prstGeom prst="rect">
            <a:avLst/>
          </a:prstGeom>
        </p:spPr>
      </p:pic>
    </p:spTree>
    <p:extLst>
      <p:ext uri="{BB962C8B-B14F-4D97-AF65-F5344CB8AC3E}">
        <p14:creationId xmlns:p14="http://schemas.microsoft.com/office/powerpoint/2010/main" val="319981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EE164-21D1-3144-09B2-D03B9AD9EAAC}"/>
              </a:ext>
            </a:extLst>
          </p:cNvPr>
          <p:cNvPicPr>
            <a:picLocks noChangeAspect="1"/>
          </p:cNvPicPr>
          <p:nvPr/>
        </p:nvPicPr>
        <p:blipFill>
          <a:blip r:embed="rId2"/>
          <a:stretch>
            <a:fillRect/>
          </a:stretch>
        </p:blipFill>
        <p:spPr>
          <a:xfrm>
            <a:off x="6350" y="-71120"/>
            <a:ext cx="12256770" cy="6929120"/>
          </a:xfrm>
          <a:prstGeom prst="rect">
            <a:avLst/>
          </a:prstGeom>
        </p:spPr>
      </p:pic>
    </p:spTree>
    <p:extLst>
      <p:ext uri="{BB962C8B-B14F-4D97-AF65-F5344CB8AC3E}">
        <p14:creationId xmlns:p14="http://schemas.microsoft.com/office/powerpoint/2010/main" val="305991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11" y="136003"/>
            <a:ext cx="8213481" cy="1065727"/>
          </a:xfrm>
        </p:spPr>
        <p:txBody>
          <a:bodyPr/>
          <a:lstStyle/>
          <a:p>
            <a:r>
              <a:rPr lang="en-US" b="1" dirty="0">
                <a:solidFill>
                  <a:srgbClr val="0070C0"/>
                </a:solidFill>
                <a:latin typeface="Arial Black" panose="020B0A04020102020204" pitchFamily="34" charset="0"/>
              </a:rPr>
              <a:t>Use Classes</a:t>
            </a:r>
          </a:p>
        </p:txBody>
      </p:sp>
      <p:sp>
        <p:nvSpPr>
          <p:cNvPr id="3" name="Oval 2">
            <a:extLst>
              <a:ext uri="{FF2B5EF4-FFF2-40B4-BE49-F238E27FC236}">
                <a16:creationId xmlns:a16="http://schemas.microsoft.com/office/drawing/2014/main" id="{6D9F1ABB-7A98-0720-1D8C-60EA951D7863}"/>
              </a:ext>
            </a:extLst>
          </p:cNvPr>
          <p:cNvSpPr/>
          <p:nvPr/>
        </p:nvSpPr>
        <p:spPr>
          <a:xfrm>
            <a:off x="2851537" y="1669645"/>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C366B-C2A4-06EC-5EB1-D845B78F5514}"/>
              </a:ext>
            </a:extLst>
          </p:cNvPr>
          <p:cNvSpPr/>
          <p:nvPr/>
        </p:nvSpPr>
        <p:spPr>
          <a:xfrm>
            <a:off x="5795692" y="1672339"/>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8794E10-9839-6251-F4D2-20E0E1743C93}"/>
              </a:ext>
            </a:extLst>
          </p:cNvPr>
          <p:cNvSpPr/>
          <p:nvPr/>
        </p:nvSpPr>
        <p:spPr>
          <a:xfrm>
            <a:off x="9175337" y="1669645"/>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904C7F-52FF-4D80-4725-10EC24224395}"/>
              </a:ext>
            </a:extLst>
          </p:cNvPr>
          <p:cNvSpPr txBox="1"/>
          <p:nvPr/>
        </p:nvSpPr>
        <p:spPr>
          <a:xfrm>
            <a:off x="3226751" y="2293230"/>
            <a:ext cx="12780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accent5">
                    <a:lumMod val="50000"/>
                  </a:schemeClr>
                </a:solidFill>
              </a:rPr>
              <a:t>User</a:t>
            </a:r>
          </a:p>
        </p:txBody>
      </p:sp>
      <p:sp>
        <p:nvSpPr>
          <p:cNvPr id="4" name="TextBox 3">
            <a:extLst>
              <a:ext uri="{FF2B5EF4-FFF2-40B4-BE49-F238E27FC236}">
                <a16:creationId xmlns:a16="http://schemas.microsoft.com/office/drawing/2014/main" id="{67378D17-2895-CD5C-2125-221358D1FCF4}"/>
              </a:ext>
            </a:extLst>
          </p:cNvPr>
          <p:cNvSpPr txBox="1"/>
          <p:nvPr/>
        </p:nvSpPr>
        <p:spPr>
          <a:xfrm>
            <a:off x="6035868" y="2363446"/>
            <a:ext cx="1523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5">
                    <a:lumMod val="50000"/>
                  </a:schemeClr>
                </a:solidFill>
                <a:ea typeface="+mn-lt"/>
                <a:cs typeface="+mn-lt"/>
              </a:rPr>
              <a:t>Manager</a:t>
            </a:r>
            <a:endParaRPr lang="en-US" sz="2400" b="1" dirty="0">
              <a:solidFill>
                <a:schemeClr val="accent5">
                  <a:lumMod val="50000"/>
                </a:schemeClr>
              </a:solidFill>
            </a:endParaRPr>
          </a:p>
        </p:txBody>
      </p:sp>
      <p:sp>
        <p:nvSpPr>
          <p:cNvPr id="8" name="TextBox 7">
            <a:extLst>
              <a:ext uri="{FF2B5EF4-FFF2-40B4-BE49-F238E27FC236}">
                <a16:creationId xmlns:a16="http://schemas.microsoft.com/office/drawing/2014/main" id="{E22D4253-434D-6D1A-1216-EFA391A89CEC}"/>
              </a:ext>
            </a:extLst>
          </p:cNvPr>
          <p:cNvSpPr txBox="1"/>
          <p:nvPr/>
        </p:nvSpPr>
        <p:spPr>
          <a:xfrm>
            <a:off x="9502324" y="2377632"/>
            <a:ext cx="1446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5">
                    <a:lumMod val="50000"/>
                  </a:schemeClr>
                </a:solidFill>
              </a:rPr>
              <a:t>Admin</a:t>
            </a:r>
          </a:p>
        </p:txBody>
      </p:sp>
      <p:sp>
        <p:nvSpPr>
          <p:cNvPr id="9" name="Arrow: Down 8">
            <a:extLst>
              <a:ext uri="{FF2B5EF4-FFF2-40B4-BE49-F238E27FC236}">
                <a16:creationId xmlns:a16="http://schemas.microsoft.com/office/drawing/2014/main" id="{B94B9121-482D-5E71-429A-B3C2C62F1E26}"/>
              </a:ext>
            </a:extLst>
          </p:cNvPr>
          <p:cNvSpPr/>
          <p:nvPr/>
        </p:nvSpPr>
        <p:spPr>
          <a:xfrm>
            <a:off x="3563102" y="3356966"/>
            <a:ext cx="443696" cy="592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27B53C77-9806-6E45-B5E5-E169053C88A1}"/>
              </a:ext>
            </a:extLst>
          </p:cNvPr>
          <p:cNvSpPr/>
          <p:nvPr/>
        </p:nvSpPr>
        <p:spPr>
          <a:xfrm>
            <a:off x="6524204" y="3359659"/>
            <a:ext cx="443696" cy="569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a:extLst>
              <a:ext uri="{FF2B5EF4-FFF2-40B4-BE49-F238E27FC236}">
                <a16:creationId xmlns:a16="http://schemas.microsoft.com/office/drawing/2014/main" id="{AAC67F4D-6976-AF15-1478-66FD899EFA58}"/>
              </a:ext>
            </a:extLst>
          </p:cNvPr>
          <p:cNvSpPr/>
          <p:nvPr/>
        </p:nvSpPr>
        <p:spPr>
          <a:xfrm>
            <a:off x="9865267" y="3356966"/>
            <a:ext cx="443696" cy="569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1A7CC56-000E-52C3-825C-7B083B92522B}"/>
              </a:ext>
            </a:extLst>
          </p:cNvPr>
          <p:cNvSpPr txBox="1"/>
          <p:nvPr/>
        </p:nvSpPr>
        <p:spPr>
          <a:xfrm>
            <a:off x="2214062" y="3949857"/>
            <a:ext cx="2951448" cy="132343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95000"/>
                    <a:lumOff val="5000"/>
                  </a:schemeClr>
                </a:solidFill>
                <a:ea typeface="+mn-lt"/>
                <a:cs typeface="+mn-lt"/>
              </a:rPr>
              <a:t>In this module, user will register, sign in or edit profile ,book movie and can make payments.</a:t>
            </a:r>
            <a:endParaRPr lang="en-US" sz="2000">
              <a:solidFill>
                <a:schemeClr val="tx1">
                  <a:lumMod val="95000"/>
                  <a:lumOff val="5000"/>
                </a:schemeClr>
              </a:solidFill>
            </a:endParaRPr>
          </a:p>
        </p:txBody>
      </p:sp>
      <p:sp>
        <p:nvSpPr>
          <p:cNvPr id="15" name="TextBox 14">
            <a:extLst>
              <a:ext uri="{FF2B5EF4-FFF2-40B4-BE49-F238E27FC236}">
                <a16:creationId xmlns:a16="http://schemas.microsoft.com/office/drawing/2014/main" id="{1561AB4F-C059-368E-E13C-CCA3CC8CD4A9}"/>
              </a:ext>
            </a:extLst>
          </p:cNvPr>
          <p:cNvSpPr txBox="1"/>
          <p:nvPr/>
        </p:nvSpPr>
        <p:spPr>
          <a:xfrm>
            <a:off x="5548766" y="3921204"/>
            <a:ext cx="2517766"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module, manager will Manage shows , theatres and manage seats</a:t>
            </a:r>
          </a:p>
        </p:txBody>
      </p:sp>
      <p:sp>
        <p:nvSpPr>
          <p:cNvPr id="16" name="TextBox 15">
            <a:extLst>
              <a:ext uri="{FF2B5EF4-FFF2-40B4-BE49-F238E27FC236}">
                <a16:creationId xmlns:a16="http://schemas.microsoft.com/office/drawing/2014/main" id="{E2B32D4D-F8BB-8882-8386-DAF4D06AA87C}"/>
              </a:ext>
            </a:extLst>
          </p:cNvPr>
          <p:cNvSpPr txBox="1"/>
          <p:nvPr/>
        </p:nvSpPr>
        <p:spPr>
          <a:xfrm>
            <a:off x="8449789" y="3928157"/>
            <a:ext cx="3415442"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module, admin will upload movies , seats , cities and delete movies, seats, cities or edit movies , seats and cities.</a:t>
            </a:r>
          </a:p>
        </p:txBody>
      </p:sp>
    </p:spTree>
    <p:extLst>
      <p:ext uri="{BB962C8B-B14F-4D97-AF65-F5344CB8AC3E}">
        <p14:creationId xmlns:p14="http://schemas.microsoft.com/office/powerpoint/2010/main" val="92792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FEAC-E918-896D-8879-9D5C5F7AF559}"/>
              </a:ext>
            </a:extLst>
          </p:cNvPr>
          <p:cNvSpPr>
            <a:spLocks noGrp="1"/>
          </p:cNvSpPr>
          <p:nvPr>
            <p:ph type="title"/>
          </p:nvPr>
        </p:nvSpPr>
        <p:spPr>
          <a:xfrm>
            <a:off x="1378210" y="1061977"/>
            <a:ext cx="6420916" cy="1067764"/>
          </a:xfrm>
        </p:spPr>
        <p:txBody>
          <a:bodyPr/>
          <a:lstStyle/>
          <a:p>
            <a:r>
              <a:rPr lang="en-US" b="1" dirty="0">
                <a:solidFill>
                  <a:schemeClr val="accent1">
                    <a:lumMod val="75000"/>
                  </a:schemeClr>
                </a:solidFill>
                <a:latin typeface="Arial Black"/>
              </a:rPr>
              <a:t>Product functions</a:t>
            </a:r>
          </a:p>
        </p:txBody>
      </p:sp>
      <p:sp>
        <p:nvSpPr>
          <p:cNvPr id="18" name="TextBox 17">
            <a:extLst>
              <a:ext uri="{FF2B5EF4-FFF2-40B4-BE49-F238E27FC236}">
                <a16:creationId xmlns:a16="http://schemas.microsoft.com/office/drawing/2014/main" id="{84C3C5A4-DA1F-6DEF-23CE-06CD8A428F32}"/>
              </a:ext>
            </a:extLst>
          </p:cNvPr>
          <p:cNvSpPr txBox="1"/>
          <p:nvPr/>
        </p:nvSpPr>
        <p:spPr>
          <a:xfrm>
            <a:off x="1545703" y="2587424"/>
            <a:ext cx="968174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1.</a:t>
            </a:r>
            <a:r>
              <a:rPr lang="en-US" sz="2800" dirty="0">
                <a:ea typeface="+mn-lt"/>
                <a:cs typeface="+mn-lt"/>
              </a:rPr>
              <a:t>The system provides efficient way to use the services by user, admin and manager.</a:t>
            </a:r>
            <a:endParaRPr lang="en-US" dirty="0"/>
          </a:p>
          <a:p>
            <a:r>
              <a:rPr lang="en-US" sz="2800" dirty="0"/>
              <a:t>2.</a:t>
            </a:r>
            <a:r>
              <a:rPr lang="en-US" sz="2800" dirty="0">
                <a:ea typeface="+mn-lt"/>
                <a:cs typeface="+mn-lt"/>
              </a:rPr>
              <a:t>The system provides easy interface that users can easily </a:t>
            </a:r>
          </a:p>
          <a:p>
            <a:r>
              <a:rPr lang="en-US" sz="2800" dirty="0">
                <a:ea typeface="+mn-lt"/>
                <a:cs typeface="+mn-lt"/>
              </a:rPr>
              <a:t>3.Personalized Dashboard for Admin and Manager.</a:t>
            </a:r>
          </a:p>
          <a:p>
            <a:endParaRPr lang="en-US" sz="2800" dirty="0"/>
          </a:p>
          <a:p>
            <a:br>
              <a:rPr lang="en-US" dirty="0"/>
            </a:br>
            <a:endParaRPr lang="en-US" dirty="0"/>
          </a:p>
        </p:txBody>
      </p:sp>
    </p:spTree>
    <p:extLst>
      <p:ext uri="{BB962C8B-B14F-4D97-AF65-F5344CB8AC3E}">
        <p14:creationId xmlns:p14="http://schemas.microsoft.com/office/powerpoint/2010/main" val="139218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FC42-F886-0164-B57B-C9DE07949FAA}"/>
              </a:ext>
            </a:extLst>
          </p:cNvPr>
          <p:cNvSpPr>
            <a:spLocks noGrp="1"/>
          </p:cNvSpPr>
          <p:nvPr>
            <p:ph type="title"/>
          </p:nvPr>
        </p:nvSpPr>
        <p:spPr>
          <a:xfrm>
            <a:off x="-1139285" y="463952"/>
            <a:ext cx="9738992" cy="1704372"/>
          </a:xfrm>
        </p:spPr>
        <p:txBody>
          <a:bodyPr/>
          <a:lstStyle/>
          <a:p>
            <a:r>
              <a:rPr lang="en-US" dirty="0">
                <a:solidFill>
                  <a:schemeClr val="accent1">
                    <a:lumMod val="75000"/>
                  </a:schemeClr>
                </a:solidFill>
                <a:latin typeface="Arial Black"/>
              </a:rPr>
              <a:t>User Module </a:t>
            </a:r>
          </a:p>
        </p:txBody>
      </p:sp>
      <p:sp>
        <p:nvSpPr>
          <p:cNvPr id="3" name="TextBox 2">
            <a:extLst>
              <a:ext uri="{FF2B5EF4-FFF2-40B4-BE49-F238E27FC236}">
                <a16:creationId xmlns:a16="http://schemas.microsoft.com/office/drawing/2014/main" id="{CAD95894-1B95-B2A6-9967-356F2832E303}"/>
              </a:ext>
            </a:extLst>
          </p:cNvPr>
          <p:cNvSpPr txBox="1"/>
          <p:nvPr/>
        </p:nvSpPr>
        <p:spPr>
          <a:xfrm>
            <a:off x="1531233" y="2170253"/>
            <a:ext cx="963351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After successful registration ,the user can </a:t>
            </a:r>
            <a:endParaRPr lang="en-US" sz="2400" dirty="0"/>
          </a:p>
          <a:p>
            <a:endParaRPr lang="en-US" dirty="0"/>
          </a:p>
          <a:p>
            <a:endParaRPr lang="en-US" dirty="0">
              <a:ea typeface="+mn-lt"/>
              <a:cs typeface="+mn-lt"/>
            </a:endParaRPr>
          </a:p>
          <a:p>
            <a:pPr marL="285750" indent="-285750" algn="just">
              <a:buFont typeface="Arial"/>
              <a:buChar char="•"/>
            </a:pPr>
            <a:r>
              <a:rPr lang="en-US" sz="2400" dirty="0">
                <a:ea typeface="+mn-lt"/>
                <a:cs typeface="+mn-lt"/>
              </a:rPr>
              <a:t>  Can select city as his/her choice</a:t>
            </a:r>
          </a:p>
          <a:p>
            <a:pPr marL="285750" indent="-285750" algn="just">
              <a:buFont typeface="Arial"/>
              <a:buChar char="•"/>
            </a:pPr>
            <a:r>
              <a:rPr lang="en-US" sz="2400" dirty="0">
                <a:ea typeface="+mn-lt"/>
                <a:cs typeface="+mn-lt"/>
              </a:rPr>
              <a:t>  Then Can select movie as per choice on the different dates from the different theatres as per choice</a:t>
            </a:r>
          </a:p>
          <a:p>
            <a:pPr marL="285750" indent="-285750" algn="just">
              <a:buFont typeface="Arial"/>
              <a:buChar char="•"/>
            </a:pPr>
            <a:r>
              <a:rPr lang="en-US" sz="2400" dirty="0">
                <a:ea typeface="+mn-lt"/>
                <a:cs typeface="+mn-lt"/>
              </a:rPr>
              <a:t>  Then can select seats and make payment</a:t>
            </a:r>
            <a:endParaRPr lang="en-US" sz="2400" dirty="0"/>
          </a:p>
          <a:p>
            <a:pPr marL="285750" indent="-285750" algn="just">
              <a:buFont typeface="Arial"/>
              <a:buChar char="•"/>
            </a:pPr>
            <a:r>
              <a:rPr lang="en-US" sz="2400" dirty="0"/>
              <a:t> Can  </a:t>
            </a:r>
            <a:r>
              <a:rPr lang="en-US" sz="2400" dirty="0">
                <a:ea typeface="+mn-lt"/>
                <a:cs typeface="+mn-lt"/>
              </a:rPr>
              <a:t>edit his/her profile .</a:t>
            </a:r>
          </a:p>
          <a:p>
            <a:br>
              <a:rPr lang="en-US" dirty="0"/>
            </a:br>
            <a:endParaRPr lang="en-US" dirty="0"/>
          </a:p>
        </p:txBody>
      </p:sp>
    </p:spTree>
    <p:extLst>
      <p:ext uri="{BB962C8B-B14F-4D97-AF65-F5344CB8AC3E}">
        <p14:creationId xmlns:p14="http://schemas.microsoft.com/office/powerpoint/2010/main" val="371903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9EAD-1702-2EB5-9D9B-3149D95E8C93}"/>
              </a:ext>
            </a:extLst>
          </p:cNvPr>
          <p:cNvSpPr>
            <a:spLocks noGrp="1"/>
          </p:cNvSpPr>
          <p:nvPr>
            <p:ph type="title"/>
          </p:nvPr>
        </p:nvSpPr>
        <p:spPr>
          <a:xfrm>
            <a:off x="1183845" y="397094"/>
            <a:ext cx="4559983" cy="3445858"/>
          </a:xfrm>
        </p:spPr>
        <p:txBody>
          <a:bodyPr>
            <a:normAutofit/>
          </a:bodyPr>
          <a:lstStyle/>
          <a:p>
            <a:r>
              <a:rPr lang="en-US" sz="3600" dirty="0">
                <a:solidFill>
                  <a:schemeClr val="accent1">
                    <a:lumMod val="75000"/>
                  </a:schemeClr>
                </a:solidFill>
                <a:latin typeface="Arial Black"/>
              </a:rPr>
              <a:t>Use case diagram</a:t>
            </a:r>
            <a:br>
              <a:rPr lang="en-US" sz="3600" dirty="0">
                <a:solidFill>
                  <a:schemeClr val="accent1">
                    <a:lumMod val="75000"/>
                  </a:schemeClr>
                </a:solidFill>
                <a:latin typeface="Arial Black"/>
              </a:rPr>
            </a:br>
            <a:r>
              <a:rPr lang="en-US" sz="3600" dirty="0">
                <a:solidFill>
                  <a:schemeClr val="accent1">
                    <a:lumMod val="75000"/>
                  </a:schemeClr>
                </a:solidFill>
                <a:latin typeface="Arial Black"/>
              </a:rPr>
              <a:t> for User :-</a:t>
            </a:r>
          </a:p>
        </p:txBody>
      </p:sp>
      <p:sp>
        <p:nvSpPr>
          <p:cNvPr id="3" name="TextBox 2">
            <a:extLst>
              <a:ext uri="{FF2B5EF4-FFF2-40B4-BE49-F238E27FC236}">
                <a16:creationId xmlns:a16="http://schemas.microsoft.com/office/drawing/2014/main" id="{D0C7ADFA-FC00-7C57-4153-6A0F11CC6CBA}"/>
              </a:ext>
            </a:extLst>
          </p:cNvPr>
          <p:cNvSpPr txBox="1"/>
          <p:nvPr/>
        </p:nvSpPr>
        <p:spPr>
          <a:xfrm>
            <a:off x="1953227" y="2049683"/>
            <a:ext cx="4376677" cy="15674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6D7933A7-E664-80D3-7572-53D5FC3DEAE4}"/>
              </a:ext>
            </a:extLst>
          </p:cNvPr>
          <p:cNvSpPr txBox="1"/>
          <p:nvPr/>
        </p:nvSpPr>
        <p:spPr>
          <a:xfrm>
            <a:off x="5845479" y="691541"/>
            <a:ext cx="3862191" cy="32358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6" descr="Diagram&#10;&#10;Description automatically generated">
            <a:extLst>
              <a:ext uri="{FF2B5EF4-FFF2-40B4-BE49-F238E27FC236}">
                <a16:creationId xmlns:a16="http://schemas.microsoft.com/office/drawing/2014/main" id="{3854E03E-1D04-0E9F-3486-B1C692DA81DE}"/>
              </a:ext>
            </a:extLst>
          </p:cNvPr>
          <p:cNvPicPr>
            <a:picLocks noChangeAspect="1"/>
          </p:cNvPicPr>
          <p:nvPr/>
        </p:nvPicPr>
        <p:blipFill>
          <a:blip r:embed="rId2"/>
          <a:stretch>
            <a:fillRect/>
          </a:stretch>
        </p:blipFill>
        <p:spPr>
          <a:xfrm>
            <a:off x="6154456" y="-1335"/>
            <a:ext cx="5248404" cy="6860671"/>
          </a:xfrm>
          <a:prstGeom prst="rect">
            <a:avLst/>
          </a:prstGeom>
        </p:spPr>
      </p:pic>
    </p:spTree>
    <p:extLst>
      <p:ext uri="{BB962C8B-B14F-4D97-AF65-F5344CB8AC3E}">
        <p14:creationId xmlns:p14="http://schemas.microsoft.com/office/powerpoint/2010/main" val="10253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54BE-0847-C350-078F-053AB3864DFC}"/>
              </a:ext>
            </a:extLst>
          </p:cNvPr>
          <p:cNvSpPr>
            <a:spLocks noGrp="1"/>
          </p:cNvSpPr>
          <p:nvPr>
            <p:ph type="title"/>
          </p:nvPr>
        </p:nvSpPr>
        <p:spPr>
          <a:xfrm>
            <a:off x="-763107" y="743673"/>
            <a:ext cx="10018713" cy="1752599"/>
          </a:xfrm>
        </p:spPr>
        <p:txBody>
          <a:bodyPr/>
          <a:lstStyle/>
          <a:p>
            <a:r>
              <a:rPr lang="en-US" dirty="0">
                <a:solidFill>
                  <a:schemeClr val="accent1">
                    <a:lumMod val="75000"/>
                  </a:schemeClr>
                </a:solidFill>
                <a:latin typeface="Arial Black"/>
              </a:rPr>
              <a:t>Manager Module</a:t>
            </a:r>
          </a:p>
        </p:txBody>
      </p:sp>
      <p:sp>
        <p:nvSpPr>
          <p:cNvPr id="3" name="TextBox 2">
            <a:extLst>
              <a:ext uri="{FF2B5EF4-FFF2-40B4-BE49-F238E27FC236}">
                <a16:creationId xmlns:a16="http://schemas.microsoft.com/office/drawing/2014/main" id="{80833AD5-179A-6006-6C82-287146BC773A}"/>
              </a:ext>
            </a:extLst>
          </p:cNvPr>
          <p:cNvSpPr txBox="1"/>
          <p:nvPr/>
        </p:nvSpPr>
        <p:spPr>
          <a:xfrm>
            <a:off x="1456480" y="2657354"/>
            <a:ext cx="981436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After successful login ,the manager can </a:t>
            </a:r>
            <a:endParaRPr lang="en-US" sz="2400" dirty="0">
              <a:ea typeface="+mn-lt"/>
              <a:cs typeface="+mn-lt"/>
            </a:endParaRPr>
          </a:p>
          <a:p>
            <a:endParaRPr lang="en-US" sz="2400" dirty="0">
              <a:ea typeface="+mn-lt"/>
              <a:cs typeface="+mn-lt"/>
            </a:endParaRPr>
          </a:p>
          <a:p>
            <a:endParaRPr lang="en-US" sz="2400" dirty="0">
              <a:ea typeface="+mn-lt"/>
              <a:cs typeface="+mn-lt"/>
            </a:endParaRPr>
          </a:p>
          <a:p>
            <a:pPr marL="285750" indent="-285750" algn="just">
              <a:buFont typeface="Arial,Sans-Serif"/>
              <a:buChar char="•"/>
            </a:pPr>
            <a:r>
              <a:rPr lang="en-US" sz="2400" dirty="0"/>
              <a:t>  Can manage the shows , can edit , add and delete shows from the theatres</a:t>
            </a:r>
            <a:endParaRPr lang="en-US" sz="2400" dirty="0">
              <a:ea typeface="+mn-lt"/>
              <a:cs typeface="+mn-lt"/>
            </a:endParaRPr>
          </a:p>
          <a:p>
            <a:pPr marL="285750" indent="-285750" algn="just">
              <a:buFont typeface="Arial,Sans-Serif"/>
              <a:buChar char="•"/>
            </a:pPr>
            <a:r>
              <a:rPr lang="en-US" sz="2400" dirty="0"/>
              <a:t>  Can manage the screens , can  edit , add and delete screens from theatres</a:t>
            </a:r>
            <a:endParaRPr lang="en-US" sz="2400" dirty="0">
              <a:ea typeface="+mn-lt"/>
              <a:cs typeface="+mn-lt"/>
            </a:endParaRPr>
          </a:p>
          <a:p>
            <a:br>
              <a:rPr lang="en-US" dirty="0">
                <a:ea typeface="+mn-lt"/>
                <a:cs typeface="+mn-lt"/>
              </a:rPr>
            </a:br>
            <a:endParaRPr lang="en-US" sz="2400" dirty="0">
              <a:ea typeface="+mn-lt"/>
              <a:cs typeface="+mn-lt"/>
            </a:endParaRPr>
          </a:p>
          <a:p>
            <a:pPr algn="l"/>
            <a:endParaRPr lang="en-US" sz="2400" dirty="0"/>
          </a:p>
        </p:txBody>
      </p:sp>
    </p:spTree>
    <p:extLst>
      <p:ext uri="{BB962C8B-B14F-4D97-AF65-F5344CB8AC3E}">
        <p14:creationId xmlns:p14="http://schemas.microsoft.com/office/powerpoint/2010/main" val="393964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DCA-10DF-B352-3547-E273EBB73A55}"/>
              </a:ext>
            </a:extLst>
          </p:cNvPr>
          <p:cNvSpPr>
            <a:spLocks noGrp="1"/>
          </p:cNvSpPr>
          <p:nvPr>
            <p:ph type="title"/>
          </p:nvPr>
        </p:nvSpPr>
        <p:spPr>
          <a:xfrm>
            <a:off x="1484311" y="685800"/>
            <a:ext cx="4131482" cy="2848626"/>
          </a:xfrm>
        </p:spPr>
        <p:txBody>
          <a:bodyPr>
            <a:normAutofit/>
          </a:bodyPr>
          <a:lstStyle/>
          <a:p>
            <a:r>
              <a:rPr lang="en-US" dirty="0">
                <a:solidFill>
                  <a:schemeClr val="accent1">
                    <a:lumMod val="75000"/>
                  </a:schemeClr>
                </a:solidFill>
                <a:latin typeface="Arial Black"/>
              </a:rPr>
              <a:t>Use case diagram </a:t>
            </a:r>
            <a:br>
              <a:rPr lang="en-US" dirty="0">
                <a:solidFill>
                  <a:schemeClr val="accent1">
                    <a:lumMod val="75000"/>
                  </a:schemeClr>
                </a:solidFill>
                <a:latin typeface="Arial Black"/>
              </a:rPr>
            </a:br>
            <a:r>
              <a:rPr lang="en-US" dirty="0">
                <a:solidFill>
                  <a:schemeClr val="accent1">
                    <a:lumMod val="75000"/>
                  </a:schemeClr>
                </a:solidFill>
                <a:latin typeface="Arial Black"/>
              </a:rPr>
              <a:t>for Manager :-</a:t>
            </a:r>
            <a:br>
              <a:rPr lang="en-US" dirty="0"/>
            </a:br>
            <a:endParaRPr lang="en-US" dirty="0"/>
          </a:p>
        </p:txBody>
      </p:sp>
      <p:sp>
        <p:nvSpPr>
          <p:cNvPr id="3" name="TextBox 2">
            <a:extLst>
              <a:ext uri="{FF2B5EF4-FFF2-40B4-BE49-F238E27FC236}">
                <a16:creationId xmlns:a16="http://schemas.microsoft.com/office/drawing/2014/main" id="{6A9D6D52-999B-E766-5DA9-D4A2128256B7}"/>
              </a:ext>
            </a:extLst>
          </p:cNvPr>
          <p:cNvSpPr txBox="1"/>
          <p:nvPr/>
        </p:nvSpPr>
        <p:spPr>
          <a:xfrm>
            <a:off x="6404757" y="1081162"/>
            <a:ext cx="2640474" cy="2061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Diagram&#10;&#10;Description automatically generated">
            <a:extLst>
              <a:ext uri="{FF2B5EF4-FFF2-40B4-BE49-F238E27FC236}">
                <a16:creationId xmlns:a16="http://schemas.microsoft.com/office/drawing/2014/main" id="{A1E79574-71CF-2381-4B73-C743D31B324B}"/>
              </a:ext>
            </a:extLst>
          </p:cNvPr>
          <p:cNvPicPr>
            <a:picLocks noChangeAspect="1"/>
          </p:cNvPicPr>
          <p:nvPr/>
        </p:nvPicPr>
        <p:blipFill>
          <a:blip r:embed="rId2"/>
          <a:stretch>
            <a:fillRect/>
          </a:stretch>
        </p:blipFill>
        <p:spPr>
          <a:xfrm>
            <a:off x="6604359" y="-48017"/>
            <a:ext cx="3743172" cy="6766142"/>
          </a:xfrm>
          <a:prstGeom prst="rect">
            <a:avLst/>
          </a:prstGeom>
        </p:spPr>
      </p:pic>
    </p:spTree>
    <p:extLst>
      <p:ext uri="{BB962C8B-B14F-4D97-AF65-F5344CB8AC3E}">
        <p14:creationId xmlns:p14="http://schemas.microsoft.com/office/powerpoint/2010/main" val="115128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457</TotalTime>
  <Words>448</Words>
  <Application>Microsoft Office PowerPoint</Application>
  <PresentationFormat>Widescreen</PresentationFormat>
  <Paragraphs>51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Arial,Sans-Serif</vt:lpstr>
      <vt:lpstr>Corbel</vt:lpstr>
      <vt:lpstr>Times New Roman</vt:lpstr>
      <vt:lpstr>Parallax</vt:lpstr>
      <vt:lpstr>Online Movie Ticket Booking</vt:lpstr>
      <vt:lpstr>INTRODUCTION</vt:lpstr>
      <vt:lpstr>Technologies used</vt:lpstr>
      <vt:lpstr>Use Classes</vt:lpstr>
      <vt:lpstr>Product functions</vt:lpstr>
      <vt:lpstr>User Module </vt:lpstr>
      <vt:lpstr>Use case diagram  for User :-</vt:lpstr>
      <vt:lpstr>Manager Module</vt:lpstr>
      <vt:lpstr>Use case diagram  for Manager :- </vt:lpstr>
      <vt:lpstr>Admin Module</vt:lpstr>
      <vt:lpstr>Use case diagram  for Admin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Ticket Booking</dc:title>
  <dc:creator>A</dc:creator>
  <cp:lastModifiedBy>ANKIT TAYDE</cp:lastModifiedBy>
  <cp:revision>278</cp:revision>
  <dcterms:created xsi:type="dcterms:W3CDTF">2022-09-23T05:19:37Z</dcterms:created>
  <dcterms:modified xsi:type="dcterms:W3CDTF">2023-08-31T08:25:33Z</dcterms:modified>
</cp:coreProperties>
</file>