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3480634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B7E3F-AC3C-4801-8CB2-D0AE342E26EC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15F9-D390-44E4-8AB9-6A0D64A29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09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715F9-D390-44E4-8AB9-6A0D64A2932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A717-B24F-44F1-A55B-781C0EDD5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BDBB5-7465-4422-9937-45788AE21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E553E-72AA-4D6A-BF33-C7436A4A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615-D245-4732-B484-2D6BA4AA540A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CFE7-F023-4C30-BBDF-19096CE2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10718-EBFF-4F66-8DDD-8EF75CB6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98A-50EB-4679-B9A1-D255451FA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A733-EFBC-4933-97EA-CF4E480B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C9037-C766-492F-83BE-63972F348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1118B-3A34-4FC2-B901-A174580B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615-D245-4732-B484-2D6BA4AA540A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3F079-BD11-4858-95BF-17CEF6ED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EE8E-E9F5-4FC9-9BB9-E40CF44E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98A-50EB-4679-B9A1-D255451FA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92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38F61-83E4-48FA-959D-C65E28284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0A824-E67B-41FC-B436-5A99B31AA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6828-C355-448A-912A-79FAE80C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615-D245-4732-B484-2D6BA4AA540A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6DAD-EDE8-4DCD-927F-894786EE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E6C6-43DA-414A-9204-36C8DCA8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98A-50EB-4679-B9A1-D255451FA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175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296863" y="2460172"/>
            <a:ext cx="13922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Profile</a:t>
            </a:r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237355" y="2471285"/>
            <a:ext cx="44545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Professional Experience (Sample Programs)</a:t>
            </a:r>
          </a:p>
        </p:txBody>
      </p: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Academic and Professional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5"/>
            <a:ext cx="4056394" cy="3621503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15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F41-5EFA-405D-B509-BC4F8289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C39E6-1400-45E9-AF70-7E01F215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35B6F-32F2-4A18-A6B9-F416A0C0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615-D245-4732-B484-2D6BA4AA540A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0482-25B9-4F1D-8B33-AA1CDE02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8026-D456-4AC7-A8D4-7EEB9F35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98A-50EB-4679-B9A1-D255451FA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01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A642-E6F7-49D3-86AC-E75BCDA1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C7AE-31EC-4FFD-8E73-DF063DA5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4AEDA-ADFC-4F2B-A382-256A5871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615-D245-4732-B484-2D6BA4AA540A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8E58-4622-41F6-A2A3-CC6FAB96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AFCE-2764-4F94-88AE-6FD06210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98A-50EB-4679-B9A1-D255451FA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49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2C88-7658-41DF-86FC-C5B65DCF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350A-3880-4AEC-A51B-E74AF782E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5DC53-69C9-40D5-9384-D876EC6BF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C0909-04E1-4304-BA73-40699295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615-D245-4732-B484-2D6BA4AA540A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8D250-DEFB-4BBF-A1FE-FF1C2C65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30E72-DF66-4981-AA59-A95D8673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98A-50EB-4679-B9A1-D255451FA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09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9508-559A-430F-B82C-C2E08C12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C7B8E-57BA-4A52-BD52-AA97481D2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6D21D-6964-4B14-8C88-48CCE7B73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B0BD4-71DA-4AB5-9A38-E8A4B127A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8C461-D264-4054-8F22-74BEC42C8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497BF-DE1B-4950-9983-197ED937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615-D245-4732-B484-2D6BA4AA540A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AA730-09B2-4CE4-A5A1-436CA3EF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6C2FC-DA33-4919-A2C8-C5456662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98A-50EB-4679-B9A1-D255451FA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3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9E84-B4A9-400C-BE98-7FFA085B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BF9F3-E44E-4A54-8A3B-920AB585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615-D245-4732-B484-2D6BA4AA540A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01427-854E-4922-9430-60DDAD24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33A85-AE1F-4B8A-AEE7-D489EE50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98A-50EB-4679-B9A1-D255451FA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41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E7106-1E85-4F99-8189-AB740286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615-D245-4732-B484-2D6BA4AA540A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9104B-22BD-4647-8D93-C6BCE35B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5FBE2-A35E-4E84-843A-679C2A8E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98A-50EB-4679-B9A1-D255451FA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88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C605-B05C-48A7-857F-3BEFC62F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616F-F1B5-44EB-925C-0D2E84C2A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98E6E-F0A0-4BB3-B481-9D610D0AC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402F7-73E5-4E24-8F3A-CDF3D87F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615-D245-4732-B484-2D6BA4AA540A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4A4BC-B3C7-4E9F-B6C4-4E0600C0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9ED62-0D9F-4A82-B372-50E2557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98A-50EB-4679-B9A1-D255451FA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8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38DE-9EF5-4E1E-9AAF-E41D7811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C54A1-025B-4FA2-9BE7-151E1D5F4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24A2D-D9D2-403A-A8FC-4C19168F7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EF0EC-43E4-4ABB-865E-94DA2C16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F615-D245-4732-B484-2D6BA4AA540A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F3FB5-9D8E-4128-9502-29AC1A87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C92D7-5BC3-4170-AE45-44BF33BB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498A-50EB-4679-B9A1-D255451FA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31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159C9-1279-4BE6-9924-918829DC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DBDD-2310-4E68-9749-CEE32CD90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63135-CC60-423F-9F31-3A5C58751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EF615-D245-4732-B484-2D6BA4AA540A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C5D1B-618F-403D-8B7E-7DE2C80BF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81D5-1C3D-4641-BAE5-5E3B15E9B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498A-50EB-4679-B9A1-D255451FA2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ACC1440-ED57-4F74-8CF1-FACF4DD6EFC0}"/>
              </a:ext>
            </a:extLst>
          </p:cNvPr>
          <p:cNvSpPr/>
          <p:nvPr/>
        </p:nvSpPr>
        <p:spPr>
          <a:xfrm>
            <a:off x="1075122" y="239308"/>
            <a:ext cx="1268132" cy="12287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Insert Profile photo</a:t>
            </a:r>
          </a:p>
        </p:txBody>
      </p:sp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Placeholder 1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Nova" panose="020B0504020202020204" pitchFamily="34" charset="0"/>
              </a:rPr>
              <a:t>Vaishali Barve– Senior Consultant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42"/>
          </p:nvPr>
        </p:nvSpPr>
        <p:spPr>
          <a:xfrm>
            <a:off x="2468282" y="681038"/>
            <a:ext cx="6056596" cy="330252"/>
          </a:xfrm>
        </p:spPr>
        <p:txBody>
          <a:bodyPr/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dirty="0">
                <a:latin typeface="Arial Nova" panose="020B0504020202020204" pitchFamily="34" charset="0"/>
              </a:rPr>
              <a:t>Banking and Financial Services Domain</a:t>
            </a:r>
          </a:p>
        </p:txBody>
      </p:sp>
      <p:sp>
        <p:nvSpPr>
          <p:cNvPr id="51" name="TextBox 20"/>
          <p:cNvSpPr txBox="1">
            <a:spLocks noChangeArrowheads="1"/>
          </p:cNvSpPr>
          <p:nvPr/>
        </p:nvSpPr>
        <p:spPr bwMode="auto">
          <a:xfrm>
            <a:off x="9362036" y="597381"/>
            <a:ext cx="2682025" cy="173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buFontTx/>
              <a:buNone/>
              <a:tabLst>
                <a:tab pos="809625" algn="l"/>
              </a:tabLst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  <a:p>
            <a:pPr marL="171450" indent="-17145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US" sz="1050" dirty="0"/>
              <a:t>B.E Computer Science</a:t>
            </a:r>
          </a:p>
          <a:p>
            <a:pPr marL="171450" indent="-17145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US" sz="1050" dirty="0"/>
              <a:t>7 years experience in TCS</a:t>
            </a:r>
          </a:p>
          <a:p>
            <a:pPr marL="171450" indent="-17145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US" sz="1050" dirty="0"/>
              <a:t>ISTQB Certified</a:t>
            </a:r>
          </a:p>
          <a:p>
            <a:pPr marL="171450" indent="-17145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US" sz="1050" dirty="0"/>
              <a:t>AGILE Software Development Certified – Coursera</a:t>
            </a:r>
          </a:p>
          <a:p>
            <a:pPr marL="171450" indent="-17145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US" sz="1050" dirty="0"/>
              <a:t>AWS Technical Essential Certifies - Coursera</a:t>
            </a:r>
          </a:p>
          <a:p>
            <a:pPr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tabLst>
                <a:tab pos="809625" algn="l"/>
              </a:tabLst>
              <a:defRPr/>
            </a:pPr>
            <a:endParaRPr lang="en-US" sz="1050" dirty="0"/>
          </a:p>
          <a:p>
            <a:pPr marL="171450" indent="-17145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endParaRPr lang="en-US" sz="1050" dirty="0"/>
          </a:p>
          <a:p>
            <a:pPr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tabLst>
                <a:tab pos="809625" algn="l"/>
              </a:tabLst>
              <a:defRPr/>
            </a:pPr>
            <a:r>
              <a:rPr lang="en-US" sz="1050" b="1" dirty="0">
                <a:solidFill>
                  <a:schemeClr val="accent1"/>
                </a:solidFill>
              </a:rPr>
              <a:t>Professional Achievements and Awards</a:t>
            </a:r>
          </a:p>
          <a:p>
            <a:pPr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tabLst>
                <a:tab pos="809625" algn="l"/>
              </a:tabLst>
              <a:defRPr/>
            </a:pPr>
            <a:endParaRPr lang="en-US" sz="1050" b="1" dirty="0">
              <a:solidFill>
                <a:schemeClr val="accent1"/>
              </a:solidFill>
            </a:endParaRPr>
          </a:p>
          <a:p>
            <a:pPr marL="171450" lvl="0" indent="-17145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IN" sz="1050" dirty="0"/>
              <a:t>Received appreciation for entire Team, from Global Head Core Tech Practice to successfully deliver DB migration project.</a:t>
            </a:r>
          </a:p>
          <a:p>
            <a:pPr marL="171450" lvl="0" indent="-17145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IN" sz="1050" dirty="0"/>
              <a:t>Received client appreciation also for the same.</a:t>
            </a:r>
          </a:p>
          <a:p>
            <a:pPr marL="171450" lvl="0" indent="-17145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buFont typeface="Arial" panose="020B0604020202020204" pitchFamily="34" charset="0"/>
              <a:buChar char="•"/>
              <a:tabLst>
                <a:tab pos="809625" algn="l"/>
              </a:tabLst>
              <a:defRPr/>
            </a:pPr>
            <a:r>
              <a:rPr lang="en-IN" sz="1050" dirty="0"/>
              <a:t>Received client appreciation for publishing a paper on Image Processing Application(</a:t>
            </a:r>
            <a:r>
              <a:rPr lang="en-US" sz="1050" dirty="0"/>
              <a:t>(processing of cheques, cash letters etc.) full flow for MUFG to team members.)</a:t>
            </a:r>
            <a:endParaRPr lang="en-IN" sz="1050" dirty="0"/>
          </a:p>
          <a:p>
            <a:pPr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tabLst>
                <a:tab pos="809625" algn="l"/>
              </a:tabLst>
              <a:defRPr/>
            </a:pPr>
            <a:endParaRPr lang="en-US" sz="1050" b="1" dirty="0">
              <a:solidFill>
                <a:schemeClr val="accent1"/>
              </a:solidFill>
            </a:endParaRPr>
          </a:p>
          <a:p>
            <a:pPr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tabLst>
                <a:tab pos="809625" algn="l"/>
              </a:tabLst>
              <a:defRPr/>
            </a:pPr>
            <a:endParaRPr lang="en-US" sz="1050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buFontTx/>
              <a:buNone/>
              <a:tabLst>
                <a:tab pos="809625" algn="l"/>
              </a:tabLst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buClr>
                <a:srgbClr val="0070AD"/>
              </a:buClr>
              <a:buSzPct val="120000"/>
              <a:buFontTx/>
              <a:buNone/>
              <a:tabLst>
                <a:tab pos="809625" algn="l"/>
              </a:tabLst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1E1B9D-872C-4638-A0FE-BEEF8ADB768B}"/>
              </a:ext>
            </a:extLst>
          </p:cNvPr>
          <p:cNvCxnSpPr>
            <a:cxnSpLocks/>
          </p:cNvCxnSpPr>
          <p:nvPr/>
        </p:nvCxnSpPr>
        <p:spPr>
          <a:xfrm>
            <a:off x="2606951" y="2904475"/>
            <a:ext cx="0" cy="3872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5E88AEA-A72F-4EA3-9C98-7EE658455E9E}"/>
              </a:ext>
            </a:extLst>
          </p:cNvPr>
          <p:cNvSpPr/>
          <p:nvPr/>
        </p:nvSpPr>
        <p:spPr>
          <a:xfrm>
            <a:off x="240604" y="2669761"/>
            <a:ext cx="2271772" cy="4934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marR="0" lvl="0" indent="0" algn="l" defTabSz="957756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2B143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Calibri" pitchFamily="34" charset="0"/>
              </a:rPr>
              <a:t>Personal Statement: </a:t>
            </a:r>
          </a:p>
          <a:p>
            <a:r>
              <a:rPr lang="en-IN" sz="1100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 highly skilled professional with over 10.8 years of experience in IT. My expertise lies in PL/SQL, Unix, production support, QA Testing, and personnel management. I excel in communication, creativity, and strategic thinking</a:t>
            </a:r>
            <a:r>
              <a:rPr lang="en-IN" sz="1100" dirty="0">
                <a:solidFill>
                  <a:srgbClr val="374151"/>
                </a:solidFill>
                <a:latin typeface="Söhne"/>
              </a:rPr>
              <a:t>.</a:t>
            </a:r>
            <a:r>
              <a:rPr lang="en-IN" sz="1100" b="0" i="0" dirty="0">
                <a:solidFill>
                  <a:srgbClr val="374151"/>
                </a:solidFill>
                <a:effectLst/>
                <a:latin typeface="Söhne"/>
              </a:rPr>
              <a:t> I hold a B.E. degree and have contributed to leading organizations like TCS and Capgemini. </a:t>
            </a:r>
          </a:p>
          <a:p>
            <a:endParaRPr kumimoji="0" lang="en-GB" sz="900" b="1" i="0" u="none" strike="noStrike" kern="1200" cap="none" spc="0" normalizeH="0" baseline="0" noProof="0" dirty="0">
              <a:ln>
                <a:noFill/>
              </a:ln>
              <a:solidFill>
                <a:srgbClr val="2B143D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Calibri" pitchFamily="34" charset="0"/>
            </a:endParaRPr>
          </a:p>
          <a:p>
            <a:pPr marL="188913" marR="0" lvl="1" indent="-188913" algn="l" defTabSz="957756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B69676"/>
              </a:buClr>
              <a:buSzPct val="120000"/>
              <a:buFontTx/>
              <a:buNone/>
              <a:tabLst/>
              <a:defRPr/>
            </a:pPr>
            <a:r>
              <a:rPr kumimoji="0" lang="en-GB" sz="900" b="1" i="0" u="none" strike="noStrike" kern="1200" cap="none" spc="0" normalizeH="0" baseline="0" noProof="0" dirty="0">
                <a:ln>
                  <a:noFill/>
                </a:ln>
                <a:solidFill>
                  <a:srgbClr val="2B143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Calibri" pitchFamily="34" charset="0"/>
              </a:rPr>
              <a:t>Expertise and Competencies: </a:t>
            </a:r>
          </a:p>
          <a:p>
            <a:pPr marL="9525" lvl="1" indent="-188913" defTabSz="957756">
              <a:spcBef>
                <a:spcPts val="200"/>
              </a:spcBef>
              <a:spcAft>
                <a:spcPts val="200"/>
              </a:spcAft>
              <a:buClr>
                <a:srgbClr val="B69676"/>
              </a:buClr>
              <a:buSzPct val="120000"/>
              <a:defRPr/>
            </a:pPr>
            <a:r>
              <a:rPr lang="en-US" sz="1100" dirty="0"/>
              <a:t>Specific focused on roles as PLSQL Developer, Production Support and QA Manual Tester. </a:t>
            </a:r>
          </a:p>
          <a:p>
            <a:pPr marL="9525" lvl="1" indent="-188913" defTabSz="957756">
              <a:spcBef>
                <a:spcPts val="200"/>
              </a:spcBef>
              <a:spcAft>
                <a:spcPts val="200"/>
              </a:spcAft>
              <a:buClr>
                <a:srgbClr val="B69676"/>
              </a:buClr>
              <a:buSzPct val="120000"/>
              <a:defRPr/>
            </a:pPr>
            <a:r>
              <a:rPr lang="en-US" sz="1100" dirty="0"/>
              <a:t>Around 5 years of experience as team lead for a Production Support and DB Migration Project.</a:t>
            </a:r>
          </a:p>
          <a:p>
            <a:pPr marL="9525" lvl="1" indent="-188913" defTabSz="957756">
              <a:spcBef>
                <a:spcPts val="200"/>
              </a:spcBef>
              <a:spcAft>
                <a:spcPts val="200"/>
              </a:spcAft>
              <a:buClr>
                <a:srgbClr val="B69676"/>
              </a:buClr>
              <a:buSzPct val="120000"/>
              <a:defRPr/>
            </a:pPr>
            <a:endParaRPr lang="en-US" sz="1100" dirty="0"/>
          </a:p>
          <a:p>
            <a:pPr marL="9525" lvl="1" indent="-188913" defTabSz="957756">
              <a:spcBef>
                <a:spcPts val="200"/>
              </a:spcBef>
              <a:spcAft>
                <a:spcPts val="200"/>
              </a:spcAft>
              <a:buClr>
                <a:srgbClr val="B69676"/>
              </a:buClr>
              <a:buSzPct val="120000"/>
              <a:defRPr/>
            </a:pPr>
            <a:endParaRPr lang="en-US" sz="1100" dirty="0"/>
          </a:p>
          <a:p>
            <a:pPr marL="9525" lvl="1" indent="-188913" defTabSz="957756">
              <a:spcBef>
                <a:spcPts val="200"/>
              </a:spcBef>
              <a:spcAft>
                <a:spcPts val="200"/>
              </a:spcAft>
              <a:buClr>
                <a:srgbClr val="B69676"/>
              </a:buClr>
              <a:buSzPct val="120000"/>
              <a:defRPr/>
            </a:pPr>
            <a:endParaRPr lang="en-US" sz="1100" dirty="0"/>
          </a:p>
          <a:p>
            <a:pPr marL="9525" lvl="1" indent="-188913" defTabSz="957756">
              <a:spcBef>
                <a:spcPts val="200"/>
              </a:spcBef>
              <a:spcAft>
                <a:spcPts val="200"/>
              </a:spcAft>
              <a:buClr>
                <a:srgbClr val="B69676"/>
              </a:buClr>
              <a:buSzPct val="120000"/>
              <a:defRPr/>
            </a:pPr>
            <a:endParaRPr lang="en-US" sz="1100" dirty="0"/>
          </a:p>
          <a:p>
            <a:pPr marL="9525" lvl="1" indent="-188913" defTabSz="957756">
              <a:spcBef>
                <a:spcPts val="200"/>
              </a:spcBef>
              <a:spcAft>
                <a:spcPts val="200"/>
              </a:spcAft>
              <a:buClr>
                <a:srgbClr val="B69676"/>
              </a:buClr>
              <a:buSzPct val="120000"/>
              <a:defRPr/>
            </a:pPr>
            <a:endParaRPr lang="en-US" sz="900" dirty="0"/>
          </a:p>
          <a:p>
            <a:pPr marL="188913" marR="0" lvl="1" indent="-188913" algn="l" defTabSz="957756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B69676"/>
              </a:buClr>
              <a:buSzPct val="120000"/>
              <a:buFontTx/>
              <a:buNone/>
              <a:tabLst/>
              <a:defRPr/>
            </a:pPr>
            <a:endParaRPr kumimoji="0" lang="en-GB" sz="900" b="1" i="1" u="none" strike="noStrike" kern="1200" cap="none" spc="0" normalizeH="0" baseline="0" noProof="0" dirty="0">
              <a:ln>
                <a:noFill/>
              </a:ln>
              <a:solidFill>
                <a:srgbClr val="2B143D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Calibri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900" dirty="0">
              <a:solidFill>
                <a:prstClr val="black"/>
              </a:solidFill>
              <a:latin typeface="Arial Nova" panose="020B0504020202020204" pitchFamily="34" charset="0"/>
              <a:cs typeface="Calibri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900" dirty="0">
                <a:solidFill>
                  <a:prstClr val="black"/>
                </a:solidFill>
                <a:latin typeface="Arial Nova" panose="020B0504020202020204" pitchFamily="34" charset="0"/>
                <a:cs typeface="Calibri" pitchFamily="34" charset="0"/>
              </a:rPr>
              <a:t>	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Calibri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448137-3603-3EE9-C18E-39A520F37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01830"/>
              </p:ext>
            </p:extLst>
          </p:nvPr>
        </p:nvGraphicFramePr>
        <p:xfrm>
          <a:off x="2800362" y="2765671"/>
          <a:ext cx="6348392" cy="3934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955">
                  <a:extLst>
                    <a:ext uri="{9D8B030D-6E8A-4147-A177-3AD203B41FA5}">
                      <a16:colId xmlns:a16="http://schemas.microsoft.com/office/drawing/2014/main" val="1858853341"/>
                    </a:ext>
                  </a:extLst>
                </a:gridCol>
                <a:gridCol w="5042437">
                  <a:extLst>
                    <a:ext uri="{9D8B030D-6E8A-4147-A177-3AD203B41FA5}">
                      <a16:colId xmlns:a16="http://schemas.microsoft.com/office/drawing/2014/main" val="488330359"/>
                    </a:ext>
                  </a:extLst>
                </a:gridCol>
              </a:tblGrid>
              <a:tr h="158673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Type of Industry: 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             IT Industry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975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Clients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3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  <a:tabLst>
                          <a:tab pos="2743200" algn="ctr"/>
                          <a:tab pos="5486400" algn="r"/>
                          <a:tab pos="1680210" algn="r"/>
                          <a:tab pos="5829300" algn="r"/>
                        </a:tabLs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Nationale Netherlands, Morgan Stanley, MUFG, Credit Suisse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807384"/>
                  </a:ext>
                </a:extLst>
              </a:tr>
              <a:tr h="158673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Role/Title: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  <a:tabLst>
                          <a:tab pos="2743200" algn="ctr"/>
                          <a:tab pos="5486400" algn="r"/>
                          <a:tab pos="1680210" algn="r"/>
                          <a:tab pos="5829300" algn="r"/>
                        </a:tabLs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Offshore Team Lead, QA Tester</a:t>
                      </a:r>
                      <a:endParaRPr lang="en-IN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8615076"/>
                  </a:ext>
                </a:extLst>
              </a:tr>
              <a:tr h="2768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Responsibilities: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lvl="1" indent="-171450" algn="l" defTabSz="914400" rtl="0" eaLnBrk="1" latinLnBrk="0" hangingPunct="1">
                        <a:lnSpc>
                          <a:spcPts val="13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2743200" algn="ctr"/>
                          <a:tab pos="5486400" algn="r"/>
                          <a:tab pos="1680210" algn="r"/>
                          <a:tab pos="5829300" algn="r"/>
                        </a:tabLst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Nationale Netherlands - Led offshore team operations (10+ members), enhancing efficiency through workflow streamlining and best practice implementation. Received client appreciation for creating and presenting a comprehensive security document, contributing significantly to the success of a database migration project—ensured accurate data migration, system stability, and collaborated cross-functionally for issue resolution.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1" indent="-171450" algn="l" defTabSz="914400" rtl="0" eaLnBrk="1" latinLnBrk="0" hangingPunct="1">
                        <a:lnSpc>
                          <a:spcPts val="13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2743200" algn="ctr"/>
                          <a:tab pos="5486400" algn="r"/>
                          <a:tab pos="1680210" algn="r"/>
                          <a:tab pos="5829300" algn="r"/>
                        </a:tabLs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Morgan Stanley - </a:t>
                      </a:r>
                      <a:br>
                        <a:rPr lang="en-IN" sz="1100" dirty="0"/>
                      </a:b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testing for EV Portal, evaluating trader/salesperson impact, creating detailed documentation, and executing tests to ensure FX trading platform compliance. Efficiently tracked defects, fostering clear communication with the development team for project success.</a:t>
                      </a:r>
                    </a:p>
                    <a:p>
                      <a:pPr marL="171450" lvl="1" indent="-171450" algn="l" defTabSz="914400" rtl="0" eaLnBrk="1" latinLnBrk="0" hangingPunct="1">
                        <a:lnSpc>
                          <a:spcPts val="13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2743200" algn="ctr"/>
                          <a:tab pos="5486400" algn="r"/>
                          <a:tab pos="1680210" algn="r"/>
                          <a:tab pos="5829300" algn="r"/>
                        </a:tabLst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MUFG - Led 24x7 production support for 300+ applications, ensuring minimal downtime, managing critical incidents, and implementing proactive solutions for system stability.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741878"/>
                  </a:ext>
                </a:extLst>
              </a:tr>
              <a:tr h="156269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  <a:tabLst>
                          <a:tab pos="2743200" algn="ctr"/>
                          <a:tab pos="5486400" algn="r"/>
                          <a:tab pos="1680210" algn="r"/>
                          <a:tab pos="5829300" algn="r"/>
                        </a:tabLst>
                      </a:pPr>
                      <a:r>
                        <a:rPr lang="en-IN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lnSpc>
                          <a:spcPts val="13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  <a:buFont typeface="Courier New" panose="02070309020205020404" pitchFamily="49" charset="0"/>
                        <a:buNone/>
                        <a:tabLst>
                          <a:tab pos="2743200" algn="ctr"/>
                          <a:tab pos="5486400" algn="r"/>
                          <a:tab pos="1680210" algn="r"/>
                          <a:tab pos="5829300" algn="r"/>
                        </a:tabLst>
                      </a:pPr>
                      <a:r>
                        <a:rPr lang="en-IN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Putty, SQL Developer, ServiceNow, HPSM, HPQC, WinSCP, Beyond Compare, JIRA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2470423"/>
                  </a:ext>
                </a:extLst>
              </a:tr>
              <a:tr h="158673"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Operating Systems: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  <a:tabLst>
                          <a:tab pos="2743200" algn="ctr"/>
                          <a:tab pos="5486400" algn="r"/>
                          <a:tab pos="1680210" algn="r"/>
                          <a:tab pos="5829300" algn="r"/>
                        </a:tabLst>
                      </a:pPr>
                      <a:r>
                        <a:rPr lang="en-US" sz="1100" dirty="0">
                          <a:effectLst/>
                        </a:rPr>
                        <a:t>Windows, Unix</a:t>
                      </a:r>
                      <a:endParaRPr lang="en-IN" sz="11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1123299"/>
                  </a:ext>
                </a:extLst>
              </a:tr>
              <a:tr h="312538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  <a:tabLst>
                          <a:tab pos="2743200" algn="ctr"/>
                          <a:tab pos="5486400" algn="r"/>
                          <a:tab pos="1680210" algn="r"/>
                          <a:tab pos="5829300" algn="r"/>
                        </a:tabLst>
                      </a:pPr>
                      <a:r>
                        <a:rPr lang="en-US" sz="1100">
                          <a:effectLst/>
                        </a:rPr>
                        <a:t>Software /   Languages:   </a:t>
                      </a:r>
                      <a:endParaRPr lang="en-IN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500"/>
                        </a:spcBef>
                        <a:spcAft>
                          <a:spcPts val="600"/>
                        </a:spcAft>
                        <a:tabLst>
                          <a:tab pos="2743200" algn="ctr"/>
                          <a:tab pos="5486400" algn="r"/>
                          <a:tab pos="1680210" algn="r"/>
                          <a:tab pos="5829300" algn="r"/>
                        </a:tabLst>
                      </a:pPr>
                      <a:r>
                        <a:rPr lang="en-US" sz="1100" dirty="0">
                          <a:effectLst/>
                        </a:rPr>
                        <a:t>Unix, PLSQL, C++</a:t>
                      </a:r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561485"/>
                  </a:ext>
                </a:extLst>
              </a:tr>
            </a:tbl>
          </a:graphicData>
        </a:graphic>
      </p:graphicFrame>
      <p:pic>
        <p:nvPicPr>
          <p:cNvPr id="6" name="Picture Placeholder 10" descr="A person taking a selfie&#10;&#10;Description automatically generated">
            <a:extLst>
              <a:ext uri="{FF2B5EF4-FFF2-40B4-BE49-F238E27FC236}">
                <a16:creationId xmlns:a16="http://schemas.microsoft.com/office/drawing/2014/main" id="{8BFE172C-D2B9-66A7-849A-A3C7FB8799DD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3" b="16573"/>
          <a:stretch>
            <a:fillRect/>
          </a:stretch>
        </p:blipFill>
        <p:spPr>
          <a:xfrm>
            <a:off x="641120" y="104898"/>
            <a:ext cx="1775544" cy="1735628"/>
          </a:xfrm>
        </p:spPr>
      </p:pic>
    </p:spTree>
    <p:extLst>
      <p:ext uri="{BB962C8B-B14F-4D97-AF65-F5344CB8AC3E}">
        <p14:creationId xmlns:p14="http://schemas.microsoft.com/office/powerpoint/2010/main" val="10788512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397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Nova</vt:lpstr>
      <vt:lpstr>Calibri</vt:lpstr>
      <vt:lpstr>Calibri Light</vt:lpstr>
      <vt:lpstr>Courier New</vt:lpstr>
      <vt:lpstr>Söhne</vt:lpstr>
      <vt:lpstr>Times New Roman</vt:lpstr>
      <vt:lpstr>Verdana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Shankar, Siddharth</dc:creator>
  <cp:lastModifiedBy>Shukla, Anuja</cp:lastModifiedBy>
  <cp:revision>57</cp:revision>
  <dcterms:created xsi:type="dcterms:W3CDTF">2021-11-17T11:03:57Z</dcterms:created>
  <dcterms:modified xsi:type="dcterms:W3CDTF">2023-11-23T06:54:04Z</dcterms:modified>
</cp:coreProperties>
</file>