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4" r:id="rId8"/>
    <p:sldId id="261"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82420-22EF-44BF-BE11-B5F8D4EAB99B}" v="83" dt="2024-09-18T19:16:17.429"/>
    <p1510:client id="{F3338FF3-0D3A-4000-8395-9914D13549CD}" v="767" dt="2024-09-18T18:55:49.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4A416FF-6E73-46FF-A3E9-E3D81FF7647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F051765-24AD-4C07-9E09-CC1AEBE58541}">
      <dgm:prSet/>
      <dgm:spPr/>
      <dgm:t>
        <a:bodyPr/>
        <a:lstStyle/>
        <a:p>
          <a:r>
            <a:rPr lang="en-IN"/>
            <a:t>Firewalls</a:t>
          </a:r>
          <a:endParaRPr lang="en-US"/>
        </a:p>
      </dgm:t>
    </dgm:pt>
    <dgm:pt modelId="{4E91E23D-7A1E-4CA8-A54B-83E8EA5D89D8}" type="parTrans" cxnId="{FCF9BAF5-6AA3-4BE7-9C4C-5ECE16E80F8C}">
      <dgm:prSet/>
      <dgm:spPr/>
      <dgm:t>
        <a:bodyPr/>
        <a:lstStyle/>
        <a:p>
          <a:endParaRPr lang="en-US"/>
        </a:p>
      </dgm:t>
    </dgm:pt>
    <dgm:pt modelId="{451C608E-38DA-4AF9-80B0-0C171AB5C1CC}" type="sibTrans" cxnId="{FCF9BAF5-6AA3-4BE7-9C4C-5ECE16E80F8C}">
      <dgm:prSet/>
      <dgm:spPr/>
      <dgm:t>
        <a:bodyPr/>
        <a:lstStyle/>
        <a:p>
          <a:endParaRPr lang="en-US"/>
        </a:p>
      </dgm:t>
    </dgm:pt>
    <dgm:pt modelId="{56F46CFF-F53F-4FB1-A2BB-1D610C4560F4}">
      <dgm:prSet/>
      <dgm:spPr/>
      <dgm:t>
        <a:bodyPr/>
        <a:lstStyle/>
        <a:p>
          <a:r>
            <a:rPr lang="en-US"/>
            <a:t>Intrusion Detection/Prevention Systems (IDS/IPS)</a:t>
          </a:r>
        </a:p>
      </dgm:t>
    </dgm:pt>
    <dgm:pt modelId="{354EFB82-D365-444B-A3C4-52B513972524}" type="parTrans" cxnId="{BE74514E-75B2-4392-89D2-E98E5F3B0175}">
      <dgm:prSet/>
      <dgm:spPr/>
      <dgm:t>
        <a:bodyPr/>
        <a:lstStyle/>
        <a:p>
          <a:endParaRPr lang="en-US"/>
        </a:p>
      </dgm:t>
    </dgm:pt>
    <dgm:pt modelId="{96590C53-A298-4DF7-898F-61FDE4FC8478}" type="sibTrans" cxnId="{BE74514E-75B2-4392-89D2-E98E5F3B0175}">
      <dgm:prSet/>
      <dgm:spPr/>
      <dgm:t>
        <a:bodyPr/>
        <a:lstStyle/>
        <a:p>
          <a:endParaRPr lang="en-US"/>
        </a:p>
      </dgm:t>
    </dgm:pt>
    <dgm:pt modelId="{4411DF18-8DC7-4A90-A40D-E2D6E8F8A1A8}">
      <dgm:prSet/>
      <dgm:spPr/>
      <dgm:t>
        <a:bodyPr/>
        <a:lstStyle/>
        <a:p>
          <a:r>
            <a:rPr lang="en-IN"/>
            <a:t>Load Balancing</a:t>
          </a:r>
          <a:endParaRPr lang="en-US"/>
        </a:p>
      </dgm:t>
    </dgm:pt>
    <dgm:pt modelId="{2D6D6427-FBCF-4725-BFB5-DC13BEF61C1F}" type="parTrans" cxnId="{DA96CAF8-E10E-44D0-9985-1275AC73921C}">
      <dgm:prSet/>
      <dgm:spPr/>
      <dgm:t>
        <a:bodyPr/>
        <a:lstStyle/>
        <a:p>
          <a:endParaRPr lang="en-US"/>
        </a:p>
      </dgm:t>
    </dgm:pt>
    <dgm:pt modelId="{FFCDA636-BFB0-4397-911B-72BE64AFAF4C}" type="sibTrans" cxnId="{DA96CAF8-E10E-44D0-9985-1275AC73921C}">
      <dgm:prSet/>
      <dgm:spPr/>
      <dgm:t>
        <a:bodyPr/>
        <a:lstStyle/>
        <a:p>
          <a:endParaRPr lang="en-US"/>
        </a:p>
      </dgm:t>
    </dgm:pt>
    <dgm:pt modelId="{C6D27256-585C-4583-B095-E6F28E2E1F26}">
      <dgm:prSet/>
      <dgm:spPr/>
      <dgm:t>
        <a:bodyPr/>
        <a:lstStyle/>
        <a:p>
          <a:r>
            <a:rPr lang="en-IN"/>
            <a:t>Content Delivery Networks (CDNs)</a:t>
          </a:r>
          <a:endParaRPr lang="en-US"/>
        </a:p>
      </dgm:t>
    </dgm:pt>
    <dgm:pt modelId="{7EAB605C-A1C5-4EB4-A821-0351BAE61AE3}" type="parTrans" cxnId="{F881A676-B6A5-492D-A8EA-5895B619972F}">
      <dgm:prSet/>
      <dgm:spPr/>
      <dgm:t>
        <a:bodyPr/>
        <a:lstStyle/>
        <a:p>
          <a:endParaRPr lang="en-US"/>
        </a:p>
      </dgm:t>
    </dgm:pt>
    <dgm:pt modelId="{D21C6053-E123-496A-937D-CB9016920CA4}" type="sibTrans" cxnId="{F881A676-B6A5-492D-A8EA-5895B619972F}">
      <dgm:prSet/>
      <dgm:spPr/>
      <dgm:t>
        <a:bodyPr/>
        <a:lstStyle/>
        <a:p>
          <a:endParaRPr lang="en-US"/>
        </a:p>
      </dgm:t>
    </dgm:pt>
    <dgm:pt modelId="{08E5E487-6E34-4BAF-95EF-2A814B16B395}">
      <dgm:prSet/>
      <dgm:spPr/>
      <dgm:t>
        <a:bodyPr/>
        <a:lstStyle/>
        <a:p>
          <a:r>
            <a:rPr lang="en-IN"/>
            <a:t>DDoS Mitigation Services</a:t>
          </a:r>
          <a:endParaRPr lang="en-US"/>
        </a:p>
      </dgm:t>
    </dgm:pt>
    <dgm:pt modelId="{03AA569E-794F-4244-8AB9-6744AC148185}" type="parTrans" cxnId="{70D75A42-2505-4C97-B301-668E1D7E8173}">
      <dgm:prSet/>
      <dgm:spPr/>
      <dgm:t>
        <a:bodyPr/>
        <a:lstStyle/>
        <a:p>
          <a:endParaRPr lang="en-US"/>
        </a:p>
      </dgm:t>
    </dgm:pt>
    <dgm:pt modelId="{DA0A33D2-30E7-4886-B90D-CFF1EF228461}" type="sibTrans" cxnId="{70D75A42-2505-4C97-B301-668E1D7E8173}">
      <dgm:prSet/>
      <dgm:spPr/>
      <dgm:t>
        <a:bodyPr/>
        <a:lstStyle/>
        <a:p>
          <a:endParaRPr lang="en-US"/>
        </a:p>
      </dgm:t>
    </dgm:pt>
    <dgm:pt modelId="{C0C3D73E-8C2B-4E54-9EE0-AEB255EBA716}" type="pres">
      <dgm:prSet presAssocID="{C4A416FF-6E73-46FF-A3E9-E3D81FF7647C}" presName="root" presStyleCnt="0">
        <dgm:presLayoutVars>
          <dgm:dir/>
          <dgm:resizeHandles val="exact"/>
        </dgm:presLayoutVars>
      </dgm:prSet>
      <dgm:spPr/>
    </dgm:pt>
    <dgm:pt modelId="{070580E8-2B4A-4014-ADCD-C0DBD0E4BFC8}" type="pres">
      <dgm:prSet presAssocID="{C4A416FF-6E73-46FF-A3E9-E3D81FF7647C}" presName="container" presStyleCnt="0">
        <dgm:presLayoutVars>
          <dgm:dir/>
          <dgm:resizeHandles val="exact"/>
        </dgm:presLayoutVars>
      </dgm:prSet>
      <dgm:spPr/>
    </dgm:pt>
    <dgm:pt modelId="{334C5854-D3B5-47E7-82FE-F0C69520DD18}" type="pres">
      <dgm:prSet presAssocID="{DF051765-24AD-4C07-9E09-CC1AEBE58541}" presName="compNode" presStyleCnt="0"/>
      <dgm:spPr/>
    </dgm:pt>
    <dgm:pt modelId="{A1C61AB2-AAD3-4119-B6A1-90545D5ED806}" type="pres">
      <dgm:prSet presAssocID="{DF051765-24AD-4C07-9E09-CC1AEBE58541}" presName="iconBgRect" presStyleLbl="bgShp" presStyleIdx="0" presStyleCnt="5"/>
      <dgm:spPr/>
    </dgm:pt>
    <dgm:pt modelId="{AE8202C8-1195-4061-8627-0F68FBB042F8}" type="pres">
      <dgm:prSet presAssocID="{DF051765-24AD-4C07-9E09-CC1AEBE5854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2F61CB3-FC98-4037-A25B-D0154060BC55}" type="pres">
      <dgm:prSet presAssocID="{DF051765-24AD-4C07-9E09-CC1AEBE58541}" presName="spaceRect" presStyleCnt="0"/>
      <dgm:spPr/>
    </dgm:pt>
    <dgm:pt modelId="{46039496-83DA-412D-846B-C570963E0299}" type="pres">
      <dgm:prSet presAssocID="{DF051765-24AD-4C07-9E09-CC1AEBE58541}" presName="textRect" presStyleLbl="revTx" presStyleIdx="0" presStyleCnt="5">
        <dgm:presLayoutVars>
          <dgm:chMax val="1"/>
          <dgm:chPref val="1"/>
        </dgm:presLayoutVars>
      </dgm:prSet>
      <dgm:spPr/>
    </dgm:pt>
    <dgm:pt modelId="{7FA48CF7-DEA0-46A8-A252-623E0C515A07}" type="pres">
      <dgm:prSet presAssocID="{451C608E-38DA-4AF9-80B0-0C171AB5C1CC}" presName="sibTrans" presStyleLbl="sibTrans2D1" presStyleIdx="0" presStyleCnt="0"/>
      <dgm:spPr/>
    </dgm:pt>
    <dgm:pt modelId="{640C1A7B-30FB-4CBE-AD07-B9DD64E4DC16}" type="pres">
      <dgm:prSet presAssocID="{56F46CFF-F53F-4FB1-A2BB-1D610C4560F4}" presName="compNode" presStyleCnt="0"/>
      <dgm:spPr/>
    </dgm:pt>
    <dgm:pt modelId="{79D317D0-432E-4A29-BF74-98715302BDD4}" type="pres">
      <dgm:prSet presAssocID="{56F46CFF-F53F-4FB1-A2BB-1D610C4560F4}" presName="iconBgRect" presStyleLbl="bgShp" presStyleIdx="1" presStyleCnt="5"/>
      <dgm:spPr/>
    </dgm:pt>
    <dgm:pt modelId="{F42E29CD-C160-496E-8760-22A3ECD1D56E}" type="pres">
      <dgm:prSet presAssocID="{56F46CFF-F53F-4FB1-A2BB-1D610C4560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a:ext>
      </dgm:extLst>
    </dgm:pt>
    <dgm:pt modelId="{53AC36B8-A302-4F7D-8247-C14C45002A44}" type="pres">
      <dgm:prSet presAssocID="{56F46CFF-F53F-4FB1-A2BB-1D610C4560F4}" presName="spaceRect" presStyleCnt="0"/>
      <dgm:spPr/>
    </dgm:pt>
    <dgm:pt modelId="{27D7E69C-4CBF-4004-98D6-B5080442790E}" type="pres">
      <dgm:prSet presAssocID="{56F46CFF-F53F-4FB1-A2BB-1D610C4560F4}" presName="textRect" presStyleLbl="revTx" presStyleIdx="1" presStyleCnt="5">
        <dgm:presLayoutVars>
          <dgm:chMax val="1"/>
          <dgm:chPref val="1"/>
        </dgm:presLayoutVars>
      </dgm:prSet>
      <dgm:spPr/>
    </dgm:pt>
    <dgm:pt modelId="{A9D8F9F4-BAB3-48EE-9A07-C6515C077B13}" type="pres">
      <dgm:prSet presAssocID="{96590C53-A298-4DF7-898F-61FDE4FC8478}" presName="sibTrans" presStyleLbl="sibTrans2D1" presStyleIdx="0" presStyleCnt="0"/>
      <dgm:spPr/>
    </dgm:pt>
    <dgm:pt modelId="{4196947A-A261-4DAC-9E47-D290DD88922C}" type="pres">
      <dgm:prSet presAssocID="{4411DF18-8DC7-4A90-A40D-E2D6E8F8A1A8}" presName="compNode" presStyleCnt="0"/>
      <dgm:spPr/>
    </dgm:pt>
    <dgm:pt modelId="{B9E93647-EA84-4EE3-BC62-6206C75548E9}" type="pres">
      <dgm:prSet presAssocID="{4411DF18-8DC7-4A90-A40D-E2D6E8F8A1A8}" presName="iconBgRect" presStyleLbl="bgShp" presStyleIdx="2" presStyleCnt="5"/>
      <dgm:spPr/>
    </dgm:pt>
    <dgm:pt modelId="{5A877FF3-814B-4EC1-8E4B-6FFC72547E29}" type="pres">
      <dgm:prSet presAssocID="{4411DF18-8DC7-4A90-A40D-E2D6E8F8A1A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9D7C7E7B-1DF1-4D0E-A794-797C1BE7E8EE}" type="pres">
      <dgm:prSet presAssocID="{4411DF18-8DC7-4A90-A40D-E2D6E8F8A1A8}" presName="spaceRect" presStyleCnt="0"/>
      <dgm:spPr/>
    </dgm:pt>
    <dgm:pt modelId="{4909EE92-E894-4EA5-90CE-A55F6714BF5A}" type="pres">
      <dgm:prSet presAssocID="{4411DF18-8DC7-4A90-A40D-E2D6E8F8A1A8}" presName="textRect" presStyleLbl="revTx" presStyleIdx="2" presStyleCnt="5">
        <dgm:presLayoutVars>
          <dgm:chMax val="1"/>
          <dgm:chPref val="1"/>
        </dgm:presLayoutVars>
      </dgm:prSet>
      <dgm:spPr/>
    </dgm:pt>
    <dgm:pt modelId="{26CE5E99-D870-405B-A42B-52746E8E4817}" type="pres">
      <dgm:prSet presAssocID="{FFCDA636-BFB0-4397-911B-72BE64AFAF4C}" presName="sibTrans" presStyleLbl="sibTrans2D1" presStyleIdx="0" presStyleCnt="0"/>
      <dgm:spPr/>
    </dgm:pt>
    <dgm:pt modelId="{EF49DE18-1A5D-4D15-8906-EBA9802B1185}" type="pres">
      <dgm:prSet presAssocID="{C6D27256-585C-4583-B095-E6F28E2E1F26}" presName="compNode" presStyleCnt="0"/>
      <dgm:spPr/>
    </dgm:pt>
    <dgm:pt modelId="{58E5F7CA-C5BC-4C32-B6DB-861263D8A0CE}" type="pres">
      <dgm:prSet presAssocID="{C6D27256-585C-4583-B095-E6F28E2E1F26}" presName="iconBgRect" presStyleLbl="bgShp" presStyleIdx="3" presStyleCnt="5"/>
      <dgm:spPr/>
    </dgm:pt>
    <dgm:pt modelId="{3C211260-D84E-43F6-B795-A8FD99DA8757}" type="pres">
      <dgm:prSet presAssocID="{C6D27256-585C-4583-B095-E6F28E2E1F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9B27E215-DBBC-49BA-AA34-85E30C0D35B9}" type="pres">
      <dgm:prSet presAssocID="{C6D27256-585C-4583-B095-E6F28E2E1F26}" presName="spaceRect" presStyleCnt="0"/>
      <dgm:spPr/>
    </dgm:pt>
    <dgm:pt modelId="{DD7B8913-3E33-4596-B818-4060408D1CE7}" type="pres">
      <dgm:prSet presAssocID="{C6D27256-585C-4583-B095-E6F28E2E1F26}" presName="textRect" presStyleLbl="revTx" presStyleIdx="3" presStyleCnt="5">
        <dgm:presLayoutVars>
          <dgm:chMax val="1"/>
          <dgm:chPref val="1"/>
        </dgm:presLayoutVars>
      </dgm:prSet>
      <dgm:spPr/>
    </dgm:pt>
    <dgm:pt modelId="{6099D38D-EC11-42E0-AB6D-9EB39AC6A297}" type="pres">
      <dgm:prSet presAssocID="{D21C6053-E123-496A-937D-CB9016920CA4}" presName="sibTrans" presStyleLbl="sibTrans2D1" presStyleIdx="0" presStyleCnt="0"/>
      <dgm:spPr/>
    </dgm:pt>
    <dgm:pt modelId="{7292BCD8-9597-440E-B501-A5392CC7345D}" type="pres">
      <dgm:prSet presAssocID="{08E5E487-6E34-4BAF-95EF-2A814B16B395}" presName="compNode" presStyleCnt="0"/>
      <dgm:spPr/>
    </dgm:pt>
    <dgm:pt modelId="{CAA009C5-AA30-4F4D-AC0B-78EC56821989}" type="pres">
      <dgm:prSet presAssocID="{08E5E487-6E34-4BAF-95EF-2A814B16B395}" presName="iconBgRect" presStyleLbl="bgShp" presStyleIdx="4" presStyleCnt="5"/>
      <dgm:spPr/>
    </dgm:pt>
    <dgm:pt modelId="{0459BF51-1A96-4C35-8A71-1DDC498A601F}" type="pres">
      <dgm:prSet presAssocID="{08E5E487-6E34-4BAF-95EF-2A814B16B3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FA84F391-6AE1-4E18-B0CF-9BFA896478D8}" type="pres">
      <dgm:prSet presAssocID="{08E5E487-6E34-4BAF-95EF-2A814B16B395}" presName="spaceRect" presStyleCnt="0"/>
      <dgm:spPr/>
    </dgm:pt>
    <dgm:pt modelId="{4EA734D7-9BAD-42BD-A0A5-860EA3928BC5}" type="pres">
      <dgm:prSet presAssocID="{08E5E487-6E34-4BAF-95EF-2A814B16B395}" presName="textRect" presStyleLbl="revTx" presStyleIdx="4" presStyleCnt="5">
        <dgm:presLayoutVars>
          <dgm:chMax val="1"/>
          <dgm:chPref val="1"/>
        </dgm:presLayoutVars>
      </dgm:prSet>
      <dgm:spPr/>
    </dgm:pt>
  </dgm:ptLst>
  <dgm:cxnLst>
    <dgm:cxn modelId="{9B6AA702-466A-4B1F-A174-421000E5D260}" type="presOf" srcId="{96590C53-A298-4DF7-898F-61FDE4FC8478}" destId="{A9D8F9F4-BAB3-48EE-9A07-C6515C077B13}" srcOrd="0" destOrd="0" presId="urn:microsoft.com/office/officeart/2018/2/layout/IconCircleList"/>
    <dgm:cxn modelId="{D7AE0F2A-D260-40CC-B425-594FF2AD612D}" type="presOf" srcId="{FFCDA636-BFB0-4397-911B-72BE64AFAF4C}" destId="{26CE5E99-D870-405B-A42B-52746E8E4817}" srcOrd="0" destOrd="0" presId="urn:microsoft.com/office/officeart/2018/2/layout/IconCircleList"/>
    <dgm:cxn modelId="{70D75A42-2505-4C97-B301-668E1D7E8173}" srcId="{C4A416FF-6E73-46FF-A3E9-E3D81FF7647C}" destId="{08E5E487-6E34-4BAF-95EF-2A814B16B395}" srcOrd="4" destOrd="0" parTransId="{03AA569E-794F-4244-8AB9-6744AC148185}" sibTransId="{DA0A33D2-30E7-4886-B90D-CFF1EF228461}"/>
    <dgm:cxn modelId="{B2EA5C4A-6BB1-4BB7-8F84-ED9A63CF80DE}" type="presOf" srcId="{451C608E-38DA-4AF9-80B0-0C171AB5C1CC}" destId="{7FA48CF7-DEA0-46A8-A252-623E0C515A07}" srcOrd="0" destOrd="0" presId="urn:microsoft.com/office/officeart/2018/2/layout/IconCircleList"/>
    <dgm:cxn modelId="{BE74514E-75B2-4392-89D2-E98E5F3B0175}" srcId="{C4A416FF-6E73-46FF-A3E9-E3D81FF7647C}" destId="{56F46CFF-F53F-4FB1-A2BB-1D610C4560F4}" srcOrd="1" destOrd="0" parTransId="{354EFB82-D365-444B-A3C4-52B513972524}" sibTransId="{96590C53-A298-4DF7-898F-61FDE4FC8478}"/>
    <dgm:cxn modelId="{03CEB455-CDB3-4525-A5D3-AF80C6D39C27}" type="presOf" srcId="{56F46CFF-F53F-4FB1-A2BB-1D610C4560F4}" destId="{27D7E69C-4CBF-4004-98D6-B5080442790E}" srcOrd="0" destOrd="0" presId="urn:microsoft.com/office/officeart/2018/2/layout/IconCircleList"/>
    <dgm:cxn modelId="{F881A676-B6A5-492D-A8EA-5895B619972F}" srcId="{C4A416FF-6E73-46FF-A3E9-E3D81FF7647C}" destId="{C6D27256-585C-4583-B095-E6F28E2E1F26}" srcOrd="3" destOrd="0" parTransId="{7EAB605C-A1C5-4EB4-A821-0351BAE61AE3}" sibTransId="{D21C6053-E123-496A-937D-CB9016920CA4}"/>
    <dgm:cxn modelId="{09D0017C-6FF4-43E5-B480-7452B9B7C50C}" type="presOf" srcId="{C6D27256-585C-4583-B095-E6F28E2E1F26}" destId="{DD7B8913-3E33-4596-B818-4060408D1CE7}" srcOrd="0" destOrd="0" presId="urn:microsoft.com/office/officeart/2018/2/layout/IconCircleList"/>
    <dgm:cxn modelId="{C826F27E-DB54-4A38-A677-786937423DCB}" type="presOf" srcId="{DF051765-24AD-4C07-9E09-CC1AEBE58541}" destId="{46039496-83DA-412D-846B-C570963E0299}" srcOrd="0" destOrd="0" presId="urn:microsoft.com/office/officeart/2018/2/layout/IconCircleList"/>
    <dgm:cxn modelId="{5B941C7F-41DA-4E14-8D21-863C997E048A}" type="presOf" srcId="{C4A416FF-6E73-46FF-A3E9-E3D81FF7647C}" destId="{C0C3D73E-8C2B-4E54-9EE0-AEB255EBA716}" srcOrd="0" destOrd="0" presId="urn:microsoft.com/office/officeart/2018/2/layout/IconCircleList"/>
    <dgm:cxn modelId="{C0DFC5CE-81CB-49E1-A733-FBDEE6EF7D98}" type="presOf" srcId="{4411DF18-8DC7-4A90-A40D-E2D6E8F8A1A8}" destId="{4909EE92-E894-4EA5-90CE-A55F6714BF5A}" srcOrd="0" destOrd="0" presId="urn:microsoft.com/office/officeart/2018/2/layout/IconCircleList"/>
    <dgm:cxn modelId="{34A4A7DE-65E8-4AEC-AC3E-3A6433A3FAE0}" type="presOf" srcId="{D21C6053-E123-496A-937D-CB9016920CA4}" destId="{6099D38D-EC11-42E0-AB6D-9EB39AC6A297}" srcOrd="0" destOrd="0" presId="urn:microsoft.com/office/officeart/2018/2/layout/IconCircleList"/>
    <dgm:cxn modelId="{6B32D1E3-F126-44FB-8134-B0127D36EB8D}" type="presOf" srcId="{08E5E487-6E34-4BAF-95EF-2A814B16B395}" destId="{4EA734D7-9BAD-42BD-A0A5-860EA3928BC5}" srcOrd="0" destOrd="0" presId="urn:microsoft.com/office/officeart/2018/2/layout/IconCircleList"/>
    <dgm:cxn modelId="{FCF9BAF5-6AA3-4BE7-9C4C-5ECE16E80F8C}" srcId="{C4A416FF-6E73-46FF-A3E9-E3D81FF7647C}" destId="{DF051765-24AD-4C07-9E09-CC1AEBE58541}" srcOrd="0" destOrd="0" parTransId="{4E91E23D-7A1E-4CA8-A54B-83E8EA5D89D8}" sibTransId="{451C608E-38DA-4AF9-80B0-0C171AB5C1CC}"/>
    <dgm:cxn modelId="{DA96CAF8-E10E-44D0-9985-1275AC73921C}" srcId="{C4A416FF-6E73-46FF-A3E9-E3D81FF7647C}" destId="{4411DF18-8DC7-4A90-A40D-E2D6E8F8A1A8}" srcOrd="2" destOrd="0" parTransId="{2D6D6427-FBCF-4725-BFB5-DC13BEF61C1F}" sibTransId="{FFCDA636-BFB0-4397-911B-72BE64AFAF4C}"/>
    <dgm:cxn modelId="{A4510117-CB0E-4071-9670-CB4B021C8678}" type="presParOf" srcId="{C0C3D73E-8C2B-4E54-9EE0-AEB255EBA716}" destId="{070580E8-2B4A-4014-ADCD-C0DBD0E4BFC8}" srcOrd="0" destOrd="0" presId="urn:microsoft.com/office/officeart/2018/2/layout/IconCircleList"/>
    <dgm:cxn modelId="{0320FD65-1200-4434-B782-AA1F58A9A707}" type="presParOf" srcId="{070580E8-2B4A-4014-ADCD-C0DBD0E4BFC8}" destId="{334C5854-D3B5-47E7-82FE-F0C69520DD18}" srcOrd="0" destOrd="0" presId="urn:microsoft.com/office/officeart/2018/2/layout/IconCircleList"/>
    <dgm:cxn modelId="{B2FBC873-8D18-4F31-914D-D9A035886A72}" type="presParOf" srcId="{334C5854-D3B5-47E7-82FE-F0C69520DD18}" destId="{A1C61AB2-AAD3-4119-B6A1-90545D5ED806}" srcOrd="0" destOrd="0" presId="urn:microsoft.com/office/officeart/2018/2/layout/IconCircleList"/>
    <dgm:cxn modelId="{D2047052-BB64-4504-BC98-4C84E8DC4816}" type="presParOf" srcId="{334C5854-D3B5-47E7-82FE-F0C69520DD18}" destId="{AE8202C8-1195-4061-8627-0F68FBB042F8}" srcOrd="1" destOrd="0" presId="urn:microsoft.com/office/officeart/2018/2/layout/IconCircleList"/>
    <dgm:cxn modelId="{63E0AC83-2BE6-4333-AE90-361D639F6189}" type="presParOf" srcId="{334C5854-D3B5-47E7-82FE-F0C69520DD18}" destId="{72F61CB3-FC98-4037-A25B-D0154060BC55}" srcOrd="2" destOrd="0" presId="urn:microsoft.com/office/officeart/2018/2/layout/IconCircleList"/>
    <dgm:cxn modelId="{0E5266BE-DE45-44BD-AD6D-3CD1D8C6D199}" type="presParOf" srcId="{334C5854-D3B5-47E7-82FE-F0C69520DD18}" destId="{46039496-83DA-412D-846B-C570963E0299}" srcOrd="3" destOrd="0" presId="urn:microsoft.com/office/officeart/2018/2/layout/IconCircleList"/>
    <dgm:cxn modelId="{E957CBE2-0C8E-4D0E-8DC8-D79BA37EE928}" type="presParOf" srcId="{070580E8-2B4A-4014-ADCD-C0DBD0E4BFC8}" destId="{7FA48CF7-DEA0-46A8-A252-623E0C515A07}" srcOrd="1" destOrd="0" presId="urn:microsoft.com/office/officeart/2018/2/layout/IconCircleList"/>
    <dgm:cxn modelId="{4877DE57-436C-4B73-9042-4F9D9A4E86D7}" type="presParOf" srcId="{070580E8-2B4A-4014-ADCD-C0DBD0E4BFC8}" destId="{640C1A7B-30FB-4CBE-AD07-B9DD64E4DC16}" srcOrd="2" destOrd="0" presId="urn:microsoft.com/office/officeart/2018/2/layout/IconCircleList"/>
    <dgm:cxn modelId="{834EDD32-3BC7-4D62-A26A-44FC264EF157}" type="presParOf" srcId="{640C1A7B-30FB-4CBE-AD07-B9DD64E4DC16}" destId="{79D317D0-432E-4A29-BF74-98715302BDD4}" srcOrd="0" destOrd="0" presId="urn:microsoft.com/office/officeart/2018/2/layout/IconCircleList"/>
    <dgm:cxn modelId="{B449BAB0-C750-43E4-B85F-CBBF13E13897}" type="presParOf" srcId="{640C1A7B-30FB-4CBE-AD07-B9DD64E4DC16}" destId="{F42E29CD-C160-496E-8760-22A3ECD1D56E}" srcOrd="1" destOrd="0" presId="urn:microsoft.com/office/officeart/2018/2/layout/IconCircleList"/>
    <dgm:cxn modelId="{41F2044C-1871-47CD-B645-FDBEA666911C}" type="presParOf" srcId="{640C1A7B-30FB-4CBE-AD07-B9DD64E4DC16}" destId="{53AC36B8-A302-4F7D-8247-C14C45002A44}" srcOrd="2" destOrd="0" presId="urn:microsoft.com/office/officeart/2018/2/layout/IconCircleList"/>
    <dgm:cxn modelId="{A4195886-8143-4A02-9D45-E6AC15DB1E43}" type="presParOf" srcId="{640C1A7B-30FB-4CBE-AD07-B9DD64E4DC16}" destId="{27D7E69C-4CBF-4004-98D6-B5080442790E}" srcOrd="3" destOrd="0" presId="urn:microsoft.com/office/officeart/2018/2/layout/IconCircleList"/>
    <dgm:cxn modelId="{8D2069BE-3BC9-466C-BC8E-909DE559E296}" type="presParOf" srcId="{070580E8-2B4A-4014-ADCD-C0DBD0E4BFC8}" destId="{A9D8F9F4-BAB3-48EE-9A07-C6515C077B13}" srcOrd="3" destOrd="0" presId="urn:microsoft.com/office/officeart/2018/2/layout/IconCircleList"/>
    <dgm:cxn modelId="{D8006213-BAC0-4883-9F6E-4017B9871C97}" type="presParOf" srcId="{070580E8-2B4A-4014-ADCD-C0DBD0E4BFC8}" destId="{4196947A-A261-4DAC-9E47-D290DD88922C}" srcOrd="4" destOrd="0" presId="urn:microsoft.com/office/officeart/2018/2/layout/IconCircleList"/>
    <dgm:cxn modelId="{65D4BFB5-33ED-4262-9824-56752613B2C0}" type="presParOf" srcId="{4196947A-A261-4DAC-9E47-D290DD88922C}" destId="{B9E93647-EA84-4EE3-BC62-6206C75548E9}" srcOrd="0" destOrd="0" presId="urn:microsoft.com/office/officeart/2018/2/layout/IconCircleList"/>
    <dgm:cxn modelId="{04553B72-EB42-4423-8A5E-7F047CF67939}" type="presParOf" srcId="{4196947A-A261-4DAC-9E47-D290DD88922C}" destId="{5A877FF3-814B-4EC1-8E4B-6FFC72547E29}" srcOrd="1" destOrd="0" presId="urn:microsoft.com/office/officeart/2018/2/layout/IconCircleList"/>
    <dgm:cxn modelId="{C3FB49B3-CBF9-4001-AF27-5797CC275F77}" type="presParOf" srcId="{4196947A-A261-4DAC-9E47-D290DD88922C}" destId="{9D7C7E7B-1DF1-4D0E-A794-797C1BE7E8EE}" srcOrd="2" destOrd="0" presId="urn:microsoft.com/office/officeart/2018/2/layout/IconCircleList"/>
    <dgm:cxn modelId="{BB97DBCB-86A4-4BCE-BEEA-F3F8F0319E8A}" type="presParOf" srcId="{4196947A-A261-4DAC-9E47-D290DD88922C}" destId="{4909EE92-E894-4EA5-90CE-A55F6714BF5A}" srcOrd="3" destOrd="0" presId="urn:microsoft.com/office/officeart/2018/2/layout/IconCircleList"/>
    <dgm:cxn modelId="{3ADD2450-0ABB-4136-82E5-9758B4EAAD8B}" type="presParOf" srcId="{070580E8-2B4A-4014-ADCD-C0DBD0E4BFC8}" destId="{26CE5E99-D870-405B-A42B-52746E8E4817}" srcOrd="5" destOrd="0" presId="urn:microsoft.com/office/officeart/2018/2/layout/IconCircleList"/>
    <dgm:cxn modelId="{B68BEF46-CB97-4340-8EBA-429D209EA38F}" type="presParOf" srcId="{070580E8-2B4A-4014-ADCD-C0DBD0E4BFC8}" destId="{EF49DE18-1A5D-4D15-8906-EBA9802B1185}" srcOrd="6" destOrd="0" presId="urn:microsoft.com/office/officeart/2018/2/layout/IconCircleList"/>
    <dgm:cxn modelId="{A6E0BE3D-BAE6-41E7-A64A-AE8A49879786}" type="presParOf" srcId="{EF49DE18-1A5D-4D15-8906-EBA9802B1185}" destId="{58E5F7CA-C5BC-4C32-B6DB-861263D8A0CE}" srcOrd="0" destOrd="0" presId="urn:microsoft.com/office/officeart/2018/2/layout/IconCircleList"/>
    <dgm:cxn modelId="{FB60B483-775F-4931-A0AB-55E86803AC9D}" type="presParOf" srcId="{EF49DE18-1A5D-4D15-8906-EBA9802B1185}" destId="{3C211260-D84E-43F6-B795-A8FD99DA8757}" srcOrd="1" destOrd="0" presId="urn:microsoft.com/office/officeart/2018/2/layout/IconCircleList"/>
    <dgm:cxn modelId="{1A29B1A4-84EB-459D-A2E4-E163AC2F63B0}" type="presParOf" srcId="{EF49DE18-1A5D-4D15-8906-EBA9802B1185}" destId="{9B27E215-DBBC-49BA-AA34-85E30C0D35B9}" srcOrd="2" destOrd="0" presId="urn:microsoft.com/office/officeart/2018/2/layout/IconCircleList"/>
    <dgm:cxn modelId="{5DCE1DEC-2C6E-44CA-8BC5-8FEEF8410D60}" type="presParOf" srcId="{EF49DE18-1A5D-4D15-8906-EBA9802B1185}" destId="{DD7B8913-3E33-4596-B818-4060408D1CE7}" srcOrd="3" destOrd="0" presId="urn:microsoft.com/office/officeart/2018/2/layout/IconCircleList"/>
    <dgm:cxn modelId="{6ACC759E-F4BC-4B66-A1AD-DA6828B68BD5}" type="presParOf" srcId="{070580E8-2B4A-4014-ADCD-C0DBD0E4BFC8}" destId="{6099D38D-EC11-42E0-AB6D-9EB39AC6A297}" srcOrd="7" destOrd="0" presId="urn:microsoft.com/office/officeart/2018/2/layout/IconCircleList"/>
    <dgm:cxn modelId="{8644BE68-F0E3-4F6A-BBC9-F498518AAD80}" type="presParOf" srcId="{070580E8-2B4A-4014-ADCD-C0DBD0E4BFC8}" destId="{7292BCD8-9597-440E-B501-A5392CC7345D}" srcOrd="8" destOrd="0" presId="urn:microsoft.com/office/officeart/2018/2/layout/IconCircleList"/>
    <dgm:cxn modelId="{CE8DDB73-A96D-40ED-B7FD-3A081265A3EC}" type="presParOf" srcId="{7292BCD8-9597-440E-B501-A5392CC7345D}" destId="{CAA009C5-AA30-4F4D-AC0B-78EC56821989}" srcOrd="0" destOrd="0" presId="urn:microsoft.com/office/officeart/2018/2/layout/IconCircleList"/>
    <dgm:cxn modelId="{29F9C22F-712F-46A8-9527-A542359FCA72}" type="presParOf" srcId="{7292BCD8-9597-440E-B501-A5392CC7345D}" destId="{0459BF51-1A96-4C35-8A71-1DDC498A601F}" srcOrd="1" destOrd="0" presId="urn:microsoft.com/office/officeart/2018/2/layout/IconCircleList"/>
    <dgm:cxn modelId="{B76B6F39-F0AE-4A94-B072-BA439ACDA9BD}" type="presParOf" srcId="{7292BCD8-9597-440E-B501-A5392CC7345D}" destId="{FA84F391-6AE1-4E18-B0CF-9BFA896478D8}" srcOrd="2" destOrd="0" presId="urn:microsoft.com/office/officeart/2018/2/layout/IconCircleList"/>
    <dgm:cxn modelId="{2BE0FDA6-F7CF-4ED0-8F2A-42E20F27401F}" type="presParOf" srcId="{7292BCD8-9597-440E-B501-A5392CC7345D}" destId="{4EA734D7-9BAD-42BD-A0A5-860EA3928BC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61AB2-AAD3-4119-B6A1-90545D5ED806}">
      <dsp:nvSpPr>
        <dsp:cNvPr id="0" name=""/>
        <dsp:cNvSpPr/>
      </dsp:nvSpPr>
      <dsp:spPr>
        <a:xfrm>
          <a:off x="82613" y="741537"/>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202C8-1195-4061-8627-0F68FBB042F8}">
      <dsp:nvSpPr>
        <dsp:cNvPr id="0" name=""/>
        <dsp:cNvSpPr/>
      </dsp:nvSpPr>
      <dsp:spPr>
        <a:xfrm>
          <a:off x="271034" y="929959"/>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039496-83DA-412D-846B-C570963E0299}">
      <dsp:nvSpPr>
        <dsp:cNvPr id="0" name=""/>
        <dsp:cNvSpPr/>
      </dsp:nvSpPr>
      <dsp:spPr>
        <a:xfrm>
          <a:off x="1172126" y="74153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Firewalls</a:t>
          </a:r>
          <a:endParaRPr lang="en-US" sz="1800" kern="1200"/>
        </a:p>
      </dsp:txBody>
      <dsp:txXfrm>
        <a:off x="1172126" y="741537"/>
        <a:ext cx="2114937" cy="897246"/>
      </dsp:txXfrm>
    </dsp:sp>
    <dsp:sp modelId="{79D317D0-432E-4A29-BF74-98715302BDD4}">
      <dsp:nvSpPr>
        <dsp:cNvPr id="0" name=""/>
        <dsp:cNvSpPr/>
      </dsp:nvSpPr>
      <dsp:spPr>
        <a:xfrm>
          <a:off x="3655575" y="741537"/>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E29CD-C160-496E-8760-22A3ECD1D56E}">
      <dsp:nvSpPr>
        <dsp:cNvPr id="0" name=""/>
        <dsp:cNvSpPr/>
      </dsp:nvSpPr>
      <dsp:spPr>
        <a:xfrm>
          <a:off x="3843996" y="929959"/>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7E69C-4CBF-4004-98D6-B5080442790E}">
      <dsp:nvSpPr>
        <dsp:cNvPr id="0" name=""/>
        <dsp:cNvSpPr/>
      </dsp:nvSpPr>
      <dsp:spPr>
        <a:xfrm>
          <a:off x="4745088" y="74153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Intrusion Detection/Prevention Systems (IDS/IPS)</a:t>
          </a:r>
        </a:p>
      </dsp:txBody>
      <dsp:txXfrm>
        <a:off x="4745088" y="741537"/>
        <a:ext cx="2114937" cy="897246"/>
      </dsp:txXfrm>
    </dsp:sp>
    <dsp:sp modelId="{B9E93647-EA84-4EE3-BC62-6206C75548E9}">
      <dsp:nvSpPr>
        <dsp:cNvPr id="0" name=""/>
        <dsp:cNvSpPr/>
      </dsp:nvSpPr>
      <dsp:spPr>
        <a:xfrm>
          <a:off x="7228536" y="741537"/>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77FF3-814B-4EC1-8E4B-6FFC72547E29}">
      <dsp:nvSpPr>
        <dsp:cNvPr id="0" name=""/>
        <dsp:cNvSpPr/>
      </dsp:nvSpPr>
      <dsp:spPr>
        <a:xfrm>
          <a:off x="7416958" y="929959"/>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09EE92-E894-4EA5-90CE-A55F6714BF5A}">
      <dsp:nvSpPr>
        <dsp:cNvPr id="0" name=""/>
        <dsp:cNvSpPr/>
      </dsp:nvSpPr>
      <dsp:spPr>
        <a:xfrm>
          <a:off x="8318049" y="741537"/>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Load Balancing</a:t>
          </a:r>
          <a:endParaRPr lang="en-US" sz="1800" kern="1200"/>
        </a:p>
      </dsp:txBody>
      <dsp:txXfrm>
        <a:off x="8318049" y="741537"/>
        <a:ext cx="2114937" cy="897246"/>
      </dsp:txXfrm>
    </dsp:sp>
    <dsp:sp modelId="{58E5F7CA-C5BC-4C32-B6DB-861263D8A0CE}">
      <dsp:nvSpPr>
        <dsp:cNvPr id="0" name=""/>
        <dsp:cNvSpPr/>
      </dsp:nvSpPr>
      <dsp:spPr>
        <a:xfrm>
          <a:off x="82613" y="231009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11260-D84E-43F6-B795-A8FD99DA8757}">
      <dsp:nvSpPr>
        <dsp:cNvPr id="0" name=""/>
        <dsp:cNvSpPr/>
      </dsp:nvSpPr>
      <dsp:spPr>
        <a:xfrm>
          <a:off x="271034" y="249851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B8913-3E33-4596-B818-4060408D1CE7}">
      <dsp:nvSpPr>
        <dsp:cNvPr id="0" name=""/>
        <dsp:cNvSpPr/>
      </dsp:nvSpPr>
      <dsp:spPr>
        <a:xfrm>
          <a:off x="1172126" y="231009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Content Delivery Networks (CDNs)</a:t>
          </a:r>
          <a:endParaRPr lang="en-US" sz="1800" kern="1200"/>
        </a:p>
      </dsp:txBody>
      <dsp:txXfrm>
        <a:off x="1172126" y="2310092"/>
        <a:ext cx="2114937" cy="897246"/>
      </dsp:txXfrm>
    </dsp:sp>
    <dsp:sp modelId="{CAA009C5-AA30-4F4D-AC0B-78EC56821989}">
      <dsp:nvSpPr>
        <dsp:cNvPr id="0" name=""/>
        <dsp:cNvSpPr/>
      </dsp:nvSpPr>
      <dsp:spPr>
        <a:xfrm>
          <a:off x="3655575" y="231009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9BF51-1A96-4C35-8A71-1DDC498A601F}">
      <dsp:nvSpPr>
        <dsp:cNvPr id="0" name=""/>
        <dsp:cNvSpPr/>
      </dsp:nvSpPr>
      <dsp:spPr>
        <a:xfrm>
          <a:off x="3843996" y="249851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734D7-9BAD-42BD-A0A5-860EA3928BC5}">
      <dsp:nvSpPr>
        <dsp:cNvPr id="0" name=""/>
        <dsp:cNvSpPr/>
      </dsp:nvSpPr>
      <dsp:spPr>
        <a:xfrm>
          <a:off x="4745088" y="231009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IN" sz="1800" kern="1200"/>
            <a:t>DDoS Mitigation Services</a:t>
          </a:r>
          <a:endParaRPr lang="en-US" sz="1800" kern="1200"/>
        </a:p>
      </dsp:txBody>
      <dsp:txXfrm>
        <a:off x="4745088" y="231009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944B-FF33-C1FA-50EC-0047FAC0F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6DD2D0-74F4-C8EA-7D60-C1E3F209CB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1FEF05-9CEC-741C-5EDD-D4D1DE163647}"/>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5" name="Footer Placeholder 4">
            <a:extLst>
              <a:ext uri="{FF2B5EF4-FFF2-40B4-BE49-F238E27FC236}">
                <a16:creationId xmlns:a16="http://schemas.microsoft.com/office/drawing/2014/main" id="{53AAE730-6E29-9EA9-C641-7F422103A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A441C5-CEE0-0903-A1E9-EF12EC7306AD}"/>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198192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BFB3-C851-3782-A468-E006B5FFEE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C5824-FBA4-EB56-C873-369796A6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E2B5C-CF02-53FD-48D9-D84FC6ACDEC5}"/>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5" name="Footer Placeholder 4">
            <a:extLst>
              <a:ext uri="{FF2B5EF4-FFF2-40B4-BE49-F238E27FC236}">
                <a16:creationId xmlns:a16="http://schemas.microsoft.com/office/drawing/2014/main" id="{6E0EE286-A9E0-93BD-68C5-F30C7A988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9DC47-E903-BE49-9378-36ACF5CE2A5F}"/>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241655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4C8FF-EDD7-9025-6EA1-082767C87E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5E9705-491B-57EB-1A02-5C934E596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5CE67-B487-C0C5-7C37-B3427F0ABD94}"/>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5" name="Footer Placeholder 4">
            <a:extLst>
              <a:ext uri="{FF2B5EF4-FFF2-40B4-BE49-F238E27FC236}">
                <a16:creationId xmlns:a16="http://schemas.microsoft.com/office/drawing/2014/main" id="{1A245789-74D4-2B2B-36F3-F75F005DC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EFD63-371F-55E0-C69E-F25BC4231F32}"/>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275661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A61E-1539-452B-0D3C-3892602423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CC7C85-B047-6899-250E-E69C422B5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3A92E-B20A-CAF9-4FB6-23C28F61A319}"/>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5" name="Footer Placeholder 4">
            <a:extLst>
              <a:ext uri="{FF2B5EF4-FFF2-40B4-BE49-F238E27FC236}">
                <a16:creationId xmlns:a16="http://schemas.microsoft.com/office/drawing/2014/main" id="{BB0C72FA-2A0F-14FC-E646-7DFC9AC85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0DA3F-FB11-66D2-2AC1-05199066063B}"/>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239876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76F3-7493-A83E-5ADD-AD60DA318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1644EA-2EEA-C0C2-C1BC-CB7CB1C6D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8C339-D466-8743-5602-F96485BA1407}"/>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5" name="Footer Placeholder 4">
            <a:extLst>
              <a:ext uri="{FF2B5EF4-FFF2-40B4-BE49-F238E27FC236}">
                <a16:creationId xmlns:a16="http://schemas.microsoft.com/office/drawing/2014/main" id="{5A1B379C-DDA1-530F-CF7B-CBECB59F0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900BA-1079-AAE9-BE7B-B58812984D98}"/>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367555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07C9-401C-CDE9-6102-D5C0F2C715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B6025-7DAB-87A7-F8A2-3318533E8A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87CEC8-E359-3285-E63A-A650ED3635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F8F5AF-1D92-01F2-2E7E-B85DE8A9E28D}"/>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6" name="Footer Placeholder 5">
            <a:extLst>
              <a:ext uri="{FF2B5EF4-FFF2-40B4-BE49-F238E27FC236}">
                <a16:creationId xmlns:a16="http://schemas.microsoft.com/office/drawing/2014/main" id="{EF776BEF-9E77-2C88-F46B-BFF2E5489D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97EF55-4E0F-8A1A-6A9F-9BA9B98AFF5D}"/>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90721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0613-8705-1D80-E221-71C083C2CD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3AD946-81E5-C687-6747-6781C55DBE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4D518-F526-7B7A-7099-5872F75239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4333AE-4512-419D-ACA6-A16EFB9C8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C08E69-6499-DD3E-9644-CCD050BF90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761289-A885-894E-AC4C-91A089913ACA}"/>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8" name="Footer Placeholder 7">
            <a:extLst>
              <a:ext uri="{FF2B5EF4-FFF2-40B4-BE49-F238E27FC236}">
                <a16:creationId xmlns:a16="http://schemas.microsoft.com/office/drawing/2014/main" id="{CAB2EBC4-24F1-6EE0-5D1E-D82DDD72E9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D76F6E-4F17-207A-FBE0-FE463071E3BF}"/>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142635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8DDB-D967-F50C-E5CC-705B49AECC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52AF98-617B-ACB6-134D-F26C2E7C8862}"/>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4" name="Footer Placeholder 3">
            <a:extLst>
              <a:ext uri="{FF2B5EF4-FFF2-40B4-BE49-F238E27FC236}">
                <a16:creationId xmlns:a16="http://schemas.microsoft.com/office/drawing/2014/main" id="{DF1D9C63-470E-4168-CB49-7C27EF655D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1B0595-7876-8D45-B614-272FD9B7A69E}"/>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44667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EB8DB-767E-449B-3434-D8215927D223}"/>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3" name="Footer Placeholder 2">
            <a:extLst>
              <a:ext uri="{FF2B5EF4-FFF2-40B4-BE49-F238E27FC236}">
                <a16:creationId xmlns:a16="http://schemas.microsoft.com/office/drawing/2014/main" id="{8CD1C1DB-714E-DF2A-4F0F-59B4E84B3F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41AF80-C35E-0AA5-66A7-25F8E6C580B8}"/>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245778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4439-0BE8-E5CE-1A56-4EC9D7CED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2A185D-902C-BAD8-F20B-576BBDADE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070D80-DBA4-8CC7-5FF0-F084E0A26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11889-C60F-CB1C-4A59-8B5310961FD5}"/>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6" name="Footer Placeholder 5">
            <a:extLst>
              <a:ext uri="{FF2B5EF4-FFF2-40B4-BE49-F238E27FC236}">
                <a16:creationId xmlns:a16="http://schemas.microsoft.com/office/drawing/2014/main" id="{6E80EE45-392D-A428-7634-11437F88AC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69CAF7-34E5-CA0A-6F65-44143FFB12B1}"/>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293651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E878-9462-F767-89CB-4F57EC4C1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5E4088-CE2E-97A9-F087-2BF9D7654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1E0895-4D6E-86AA-D15D-4E5190480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18F67-5DF5-2D30-612D-B534E3ED7363}"/>
              </a:ext>
            </a:extLst>
          </p:cNvPr>
          <p:cNvSpPr>
            <a:spLocks noGrp="1"/>
          </p:cNvSpPr>
          <p:nvPr>
            <p:ph type="dt" sz="half" idx="10"/>
          </p:nvPr>
        </p:nvSpPr>
        <p:spPr/>
        <p:txBody>
          <a:bodyPr/>
          <a:lstStyle/>
          <a:p>
            <a:fld id="{6F148298-E01C-41E1-8D2E-147382464313}" type="datetimeFigureOut">
              <a:rPr lang="en-IN" smtClean="0"/>
              <a:t>18-09-2024</a:t>
            </a:fld>
            <a:endParaRPr lang="en-IN"/>
          </a:p>
        </p:txBody>
      </p:sp>
      <p:sp>
        <p:nvSpPr>
          <p:cNvPr id="6" name="Footer Placeholder 5">
            <a:extLst>
              <a:ext uri="{FF2B5EF4-FFF2-40B4-BE49-F238E27FC236}">
                <a16:creationId xmlns:a16="http://schemas.microsoft.com/office/drawing/2014/main" id="{97F5CCD3-07BE-7DB4-90B4-E4E774FFAF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50740D-0CBD-FD0B-1C67-C30F3E83F472}"/>
              </a:ext>
            </a:extLst>
          </p:cNvPr>
          <p:cNvSpPr>
            <a:spLocks noGrp="1"/>
          </p:cNvSpPr>
          <p:nvPr>
            <p:ph type="sldNum" sz="quarter" idx="12"/>
          </p:nvPr>
        </p:nvSpPr>
        <p:spPr/>
        <p:txBody>
          <a:bodyPr/>
          <a:lstStyle/>
          <a:p>
            <a:fld id="{978C2B82-C8DA-4677-A4F9-0327760B1A40}" type="slidenum">
              <a:rPr lang="en-IN" smtClean="0"/>
              <a:t>‹#›</a:t>
            </a:fld>
            <a:endParaRPr lang="en-IN"/>
          </a:p>
        </p:txBody>
      </p:sp>
    </p:spTree>
    <p:extLst>
      <p:ext uri="{BB962C8B-B14F-4D97-AF65-F5344CB8AC3E}">
        <p14:creationId xmlns:p14="http://schemas.microsoft.com/office/powerpoint/2010/main" val="253800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9A2FC2-B461-687D-AE3D-4CFBB0A88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E242C-C91B-25CD-2DC1-CF2B4E911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2051D-0E99-393B-8B62-237D1530D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48298-E01C-41E1-8D2E-147382464313}" type="datetimeFigureOut">
              <a:rPr lang="en-IN" smtClean="0"/>
              <a:t>18-09-2024</a:t>
            </a:fld>
            <a:endParaRPr lang="en-IN"/>
          </a:p>
        </p:txBody>
      </p:sp>
      <p:sp>
        <p:nvSpPr>
          <p:cNvPr id="5" name="Footer Placeholder 4">
            <a:extLst>
              <a:ext uri="{FF2B5EF4-FFF2-40B4-BE49-F238E27FC236}">
                <a16:creationId xmlns:a16="http://schemas.microsoft.com/office/drawing/2014/main" id="{C0257B1C-E197-FAED-BFF6-A1E99BD79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B87F35-1DFF-5476-694E-0A202C222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C2B82-C8DA-4677-A4F9-0327760B1A40}" type="slidenum">
              <a:rPr lang="en-IN" smtClean="0"/>
              <a:t>‹#›</a:t>
            </a:fld>
            <a:endParaRPr lang="en-IN"/>
          </a:p>
        </p:txBody>
      </p:sp>
    </p:spTree>
    <p:extLst>
      <p:ext uri="{BB962C8B-B14F-4D97-AF65-F5344CB8AC3E}">
        <p14:creationId xmlns:p14="http://schemas.microsoft.com/office/powerpoint/2010/main" val="142164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20 Best Professional Medical Backgrounds for PowerPoint - SlidesCorner">
            <a:extLst>
              <a:ext uri="{FF2B5EF4-FFF2-40B4-BE49-F238E27FC236}">
                <a16:creationId xmlns:a16="http://schemas.microsoft.com/office/drawing/2014/main" id="{19EAA8A6-795F-B42D-1B80-5C1FFFD5B031}"/>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B79486F3-C7E6-4DD1-E366-43D93ADB3940}"/>
              </a:ext>
            </a:extLst>
          </p:cNvPr>
          <p:cNvSpPr>
            <a:spLocks noGrp="1"/>
          </p:cNvSpPr>
          <p:nvPr>
            <p:ph type="ctrTitle"/>
          </p:nvPr>
        </p:nvSpPr>
        <p:spPr>
          <a:xfrm>
            <a:off x="1771135" y="906119"/>
            <a:ext cx="9144000" cy="2900518"/>
          </a:xfrm>
        </p:spPr>
        <p:txBody>
          <a:bodyPr>
            <a:normAutofit/>
          </a:bodyPr>
          <a:lstStyle/>
          <a:p>
            <a:r>
              <a:rPr lang="en-IN" sz="5100" b="1" dirty="0">
                <a:solidFill>
                  <a:srgbClr val="FFFFFF"/>
                </a:solidFill>
                <a:ea typeface="+mj-lt"/>
                <a:cs typeface="+mj-lt"/>
              </a:rPr>
              <a:t>DENIAL OF SERVICE USING MYSQL RELATIONAL DATABASE STRUCTURE BASED ON NETWORK SECURITY </a:t>
            </a:r>
            <a:endParaRPr lang="en-US" sz="5100" b="1" dirty="0">
              <a:solidFill>
                <a:srgbClr val="FFFFFF"/>
              </a:solidFill>
            </a:endParaRPr>
          </a:p>
        </p:txBody>
      </p:sp>
      <p:sp>
        <p:nvSpPr>
          <p:cNvPr id="3" name="Subtitle 2">
            <a:extLst>
              <a:ext uri="{FF2B5EF4-FFF2-40B4-BE49-F238E27FC236}">
                <a16:creationId xmlns:a16="http://schemas.microsoft.com/office/drawing/2014/main" id="{C361A740-2C9B-B34B-3B4D-95FA6226C036}"/>
              </a:ext>
            </a:extLst>
          </p:cNvPr>
          <p:cNvSpPr>
            <a:spLocks noGrp="1"/>
          </p:cNvSpPr>
          <p:nvPr>
            <p:ph type="subTitle" idx="1"/>
          </p:nvPr>
        </p:nvSpPr>
        <p:spPr>
          <a:xfrm>
            <a:off x="1524000" y="4159404"/>
            <a:ext cx="9144000" cy="1098395"/>
          </a:xfrm>
        </p:spPr>
        <p:txBody>
          <a:bodyPr vert="horz" lIns="91440" tIns="45720" rIns="91440" bIns="45720" rtlCol="0" anchor="t">
            <a:normAutofit/>
          </a:bodyPr>
          <a:lstStyle/>
          <a:p>
            <a:r>
              <a:rPr lang="en-IN" dirty="0">
                <a:solidFill>
                  <a:srgbClr val="FFFFFF"/>
                </a:solidFill>
                <a:ea typeface="+mn-lt"/>
                <a:cs typeface="+mn-lt"/>
              </a:rPr>
              <a:t>Prepared By:                                                                                   Guided By:   Anuja Dixit                                                                                  Zakir Hussain </a:t>
            </a:r>
            <a:endParaRPr lang="en-US" dirty="0">
              <a:solidFill>
                <a:srgbClr val="FFFFFF"/>
              </a:solidFill>
            </a:endParaRPr>
          </a:p>
        </p:txBody>
      </p:sp>
    </p:spTree>
    <p:extLst>
      <p:ext uri="{BB962C8B-B14F-4D97-AF65-F5344CB8AC3E}">
        <p14:creationId xmlns:p14="http://schemas.microsoft.com/office/powerpoint/2010/main" val="40137682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29A22-3ED2-37D6-D211-258FB14E08C5}"/>
              </a:ext>
            </a:extLst>
          </p:cNvPr>
          <p:cNvSpPr>
            <a:spLocks noGrp="1"/>
          </p:cNvSpPr>
          <p:nvPr>
            <p:ph type="title"/>
          </p:nvPr>
        </p:nvSpPr>
        <p:spPr>
          <a:xfrm>
            <a:off x="630936" y="639520"/>
            <a:ext cx="3429000" cy="1719072"/>
          </a:xfrm>
        </p:spPr>
        <p:txBody>
          <a:bodyPr anchor="b">
            <a:normAutofit/>
          </a:bodyPr>
          <a:lstStyle/>
          <a:p>
            <a:r>
              <a:rPr lang="en-IN" sz="5400">
                <a:ea typeface="Calibri Light"/>
                <a:cs typeface="Calibri Light"/>
              </a:rPr>
              <a:t>Projects</a:t>
            </a:r>
            <a:endParaRPr lang="en-IN" sz="5400"/>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EF09E2-574F-DF40-E86C-64792FC37FE4}"/>
              </a:ext>
            </a:extLst>
          </p:cNvPr>
          <p:cNvSpPr>
            <a:spLocks noGrp="1"/>
          </p:cNvSpPr>
          <p:nvPr>
            <p:ph idx="1"/>
          </p:nvPr>
        </p:nvSpPr>
        <p:spPr>
          <a:xfrm>
            <a:off x="641821" y="2807208"/>
            <a:ext cx="3418115" cy="3682854"/>
          </a:xfrm>
        </p:spPr>
        <p:txBody>
          <a:bodyPr vert="horz" lIns="91440" tIns="45720" rIns="91440" bIns="45720" rtlCol="0" anchor="t">
            <a:noAutofit/>
          </a:bodyPr>
          <a:lstStyle/>
          <a:p>
            <a:r>
              <a:rPr lang="en-IN" sz="1800" err="1">
                <a:ea typeface="Calibri" panose="020F0502020204030204"/>
                <a:cs typeface="Calibri" panose="020F0502020204030204"/>
              </a:rPr>
              <a:t>Incident_Response</a:t>
            </a:r>
            <a:r>
              <a:rPr lang="en-IN" sz="1800" dirty="0">
                <a:ea typeface="Calibri" panose="020F0502020204030204"/>
                <a:cs typeface="Calibri" panose="020F0502020204030204"/>
              </a:rPr>
              <a:t> </a:t>
            </a:r>
            <a:r>
              <a:rPr lang="en-IN" sz="1800" err="1">
                <a:ea typeface="Calibri" panose="020F0502020204030204"/>
                <a:cs typeface="Calibri" panose="020F0502020204030204"/>
              </a:rPr>
              <a:t>Database:Manage</a:t>
            </a:r>
            <a:r>
              <a:rPr lang="en-IN" sz="1800" dirty="0">
                <a:ea typeface="Calibri" panose="020F0502020204030204"/>
                <a:cs typeface="Calibri" panose="020F0502020204030204"/>
              </a:rPr>
              <a:t> and track responses to DoS </a:t>
            </a:r>
            <a:r>
              <a:rPr lang="en-IN" sz="1800" err="1">
                <a:ea typeface="Calibri" panose="020F0502020204030204"/>
                <a:cs typeface="Calibri" panose="020F0502020204030204"/>
              </a:rPr>
              <a:t>incidents.Tables</a:t>
            </a:r>
            <a:r>
              <a:rPr lang="en-IN" sz="1800" dirty="0">
                <a:ea typeface="Calibri" panose="020F0502020204030204"/>
                <a:cs typeface="Calibri" panose="020F0502020204030204"/>
              </a:rPr>
              <a:t> : incidents, </a:t>
            </a:r>
            <a:r>
              <a:rPr lang="en-IN" sz="1800" err="1">
                <a:ea typeface="Calibri" panose="020F0502020204030204"/>
                <a:cs typeface="Calibri" panose="020F0502020204030204"/>
              </a:rPr>
              <a:t>incident_types</a:t>
            </a:r>
            <a:r>
              <a:rPr lang="en-IN" sz="1800" dirty="0">
                <a:ea typeface="Calibri" panose="020F0502020204030204"/>
                <a:cs typeface="Calibri" panose="020F0502020204030204"/>
              </a:rPr>
              <a:t> ,</a:t>
            </a:r>
            <a:r>
              <a:rPr lang="en-IN" sz="1800" err="1">
                <a:ea typeface="Calibri" panose="020F0502020204030204"/>
                <a:cs typeface="Calibri" panose="020F0502020204030204"/>
              </a:rPr>
              <a:t>response_plans</a:t>
            </a:r>
            <a:r>
              <a:rPr lang="en-IN" sz="1800" dirty="0">
                <a:ea typeface="Calibri" panose="020F0502020204030204"/>
                <a:cs typeface="Calibri" panose="020F0502020204030204"/>
              </a:rPr>
              <a:t> ,</a:t>
            </a:r>
            <a:r>
              <a:rPr lang="en-IN" sz="1800" err="1">
                <a:ea typeface="Calibri" panose="020F0502020204030204"/>
                <a:cs typeface="Calibri" panose="020F0502020204030204"/>
              </a:rPr>
              <a:t>response_teams</a:t>
            </a:r>
            <a:r>
              <a:rPr lang="en-IN" sz="1800" dirty="0">
                <a:ea typeface="Calibri" panose="020F0502020204030204"/>
                <a:cs typeface="Calibri" panose="020F0502020204030204"/>
              </a:rPr>
              <a:t>,    </a:t>
            </a:r>
            <a:r>
              <a:rPr lang="en-IN" sz="1800" err="1">
                <a:ea typeface="Calibri" panose="020F0502020204030204"/>
                <a:cs typeface="Calibri" panose="020F0502020204030204"/>
              </a:rPr>
              <a:t>incident_reports</a:t>
            </a:r>
            <a:r>
              <a:rPr lang="en-IN" sz="1800" dirty="0">
                <a:ea typeface="Calibri" panose="020F0502020204030204"/>
                <a:cs typeface="Calibri" panose="020F0502020204030204"/>
              </a:rPr>
              <a:t>.</a:t>
            </a:r>
            <a:endParaRPr lang="en-US">
              <a:ea typeface="Calibri" panose="020F0502020204030204"/>
              <a:cs typeface="Calibri" panose="020F0502020204030204"/>
            </a:endParaRPr>
          </a:p>
          <a:p>
            <a:r>
              <a:rPr lang="en-IN" sz="1800" err="1">
                <a:ea typeface="Calibri" panose="020F0502020204030204"/>
                <a:cs typeface="Calibri" panose="020F0502020204030204"/>
              </a:rPr>
              <a:t>Security_Information</a:t>
            </a:r>
            <a:r>
              <a:rPr lang="en-IN" sz="1800" dirty="0">
                <a:ea typeface="Calibri" panose="020F0502020204030204"/>
                <a:cs typeface="Calibri" panose="020F0502020204030204"/>
              </a:rPr>
              <a:t> Database :Track vulnerabilities, patches, and  threats. Tables:  </a:t>
            </a:r>
            <a:r>
              <a:rPr lang="en-IN" sz="1800" i="1" dirty="0">
                <a:ea typeface="Calibri" panose="020F0502020204030204"/>
                <a:cs typeface="Calibri" panose="020F0502020204030204"/>
              </a:rPr>
              <a:t>Vulnerabilities,Patches,security_advisories,threat_intelligence,security_incidents</a:t>
            </a:r>
            <a:r>
              <a:rPr lang="en-IN" sz="1800" dirty="0">
                <a:ea typeface="Calibri" panose="020F0502020204030204"/>
                <a:cs typeface="Calibri" panose="020F0502020204030204"/>
              </a:rPr>
              <a:t>.</a:t>
            </a:r>
          </a:p>
          <a:p>
            <a:endParaRPr lang="en-IN" sz="1500">
              <a:ea typeface="Calibri"/>
              <a:cs typeface="Calibri"/>
            </a:endParaRPr>
          </a:p>
        </p:txBody>
      </p:sp>
      <p:pic>
        <p:nvPicPr>
          <p:cNvPr id="6" name="Picture 5" descr="A screenshot of a computer program&#10;&#10;Description automatically generated">
            <a:extLst>
              <a:ext uri="{FF2B5EF4-FFF2-40B4-BE49-F238E27FC236}">
                <a16:creationId xmlns:a16="http://schemas.microsoft.com/office/drawing/2014/main" id="{654F156B-118E-DB33-3840-25299487A0DC}"/>
              </a:ext>
            </a:extLst>
          </p:cNvPr>
          <p:cNvPicPr>
            <a:picLocks noChangeAspect="1"/>
          </p:cNvPicPr>
          <p:nvPr/>
        </p:nvPicPr>
        <p:blipFill>
          <a:blip r:embed="rId2"/>
          <a:stretch>
            <a:fillRect/>
          </a:stretch>
        </p:blipFill>
        <p:spPr>
          <a:xfrm>
            <a:off x="4654296" y="1746219"/>
            <a:ext cx="6903720" cy="3365562"/>
          </a:xfrm>
          <a:prstGeom prst="rect">
            <a:avLst/>
          </a:prstGeom>
        </p:spPr>
      </p:pic>
    </p:spTree>
    <p:extLst>
      <p:ext uri="{BB962C8B-B14F-4D97-AF65-F5344CB8AC3E}">
        <p14:creationId xmlns:p14="http://schemas.microsoft.com/office/powerpoint/2010/main" val="65605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w To Write A Thank You Note In Five Easy Steps">
            <a:extLst>
              <a:ext uri="{FF2B5EF4-FFF2-40B4-BE49-F238E27FC236}">
                <a16:creationId xmlns:a16="http://schemas.microsoft.com/office/drawing/2014/main" id="{DEB2371C-5F2F-B102-A442-06E6DAFBFE06}"/>
              </a:ext>
            </a:extLst>
          </p:cNvPr>
          <p:cNvPicPr>
            <a:picLocks noChangeAspect="1"/>
          </p:cNvPicPr>
          <p:nvPr/>
        </p:nvPicPr>
        <p:blipFill>
          <a:blip r:embed="rId2"/>
          <a:stretch>
            <a:fillRect/>
          </a:stretch>
        </p:blipFill>
        <p:spPr>
          <a:xfrm>
            <a:off x="1143942" y="643467"/>
            <a:ext cx="9904115" cy="5571065"/>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8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20 Best Professional Medical Backgrounds for PowerPoint - SlidesCorner">
            <a:extLst>
              <a:ext uri="{FF2B5EF4-FFF2-40B4-BE49-F238E27FC236}">
                <a16:creationId xmlns:a16="http://schemas.microsoft.com/office/drawing/2014/main" id="{5384E9FB-5620-0CFC-941A-6C1B6BA05BA8}"/>
              </a:ext>
            </a:extLst>
          </p:cNvPr>
          <p:cNvPicPr>
            <a:picLocks noChangeAspect="1"/>
          </p:cNvPicPr>
          <p:nvPr/>
        </p:nvPicPr>
        <p:blipFill>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D1F122F7-736C-D0B2-6ACE-CD6C7EDF7617}"/>
              </a:ext>
            </a:extLst>
          </p:cNvPr>
          <p:cNvSpPr>
            <a:spLocks noGrp="1"/>
          </p:cNvSpPr>
          <p:nvPr>
            <p:ph type="title"/>
          </p:nvPr>
        </p:nvSpPr>
        <p:spPr>
          <a:xfrm>
            <a:off x="838200" y="365125"/>
            <a:ext cx="10515600" cy="1325563"/>
          </a:xfrm>
        </p:spPr>
        <p:txBody>
          <a:bodyPr>
            <a:normAutofit/>
          </a:bodyPr>
          <a:lstStyle/>
          <a:p>
            <a:r>
              <a:rPr lang="en-IN" sz="5400">
                <a:solidFill>
                  <a:schemeClr val="bg1"/>
                </a:solidFill>
              </a:rPr>
              <a:t>Table of content</a:t>
            </a:r>
          </a:p>
        </p:txBody>
      </p:sp>
      <p:sp>
        <p:nvSpPr>
          <p:cNvPr id="3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BBD4075-D0DF-B29B-AA16-054280BBAB51}"/>
              </a:ext>
            </a:extLst>
          </p:cNvPr>
          <p:cNvSpPr>
            <a:spLocks noGrp="1"/>
          </p:cNvSpPr>
          <p:nvPr>
            <p:ph idx="1"/>
          </p:nvPr>
        </p:nvSpPr>
        <p:spPr>
          <a:xfrm>
            <a:off x="838200" y="2004446"/>
            <a:ext cx="10515600" cy="4176897"/>
          </a:xfrm>
        </p:spPr>
        <p:txBody>
          <a:bodyPr vert="horz" lIns="91440" tIns="45720" rIns="91440" bIns="45720" rtlCol="0">
            <a:normAutofit/>
          </a:bodyPr>
          <a:lstStyle/>
          <a:p>
            <a:r>
              <a:rPr lang="en-IN" sz="2200">
                <a:solidFill>
                  <a:schemeClr val="bg1"/>
                </a:solidFill>
              </a:rPr>
              <a:t>What Is Dos</a:t>
            </a:r>
          </a:p>
          <a:p>
            <a:r>
              <a:rPr lang="en-IN" sz="2200">
                <a:solidFill>
                  <a:schemeClr val="bg1"/>
                </a:solidFill>
              </a:rPr>
              <a:t>Types of Dos attack</a:t>
            </a:r>
            <a:endParaRPr lang="en-IN" sz="2200">
              <a:solidFill>
                <a:schemeClr val="bg1"/>
              </a:solidFill>
              <a:ea typeface="Calibri"/>
              <a:cs typeface="Calibri"/>
            </a:endParaRPr>
          </a:p>
          <a:p>
            <a:r>
              <a:rPr lang="en-IN" sz="2200">
                <a:solidFill>
                  <a:schemeClr val="bg1"/>
                </a:solidFill>
              </a:rPr>
              <a:t>Common Attack Techniques</a:t>
            </a:r>
            <a:endParaRPr lang="en-IN" sz="2200">
              <a:solidFill>
                <a:schemeClr val="bg1"/>
              </a:solidFill>
              <a:ea typeface="Calibri"/>
              <a:cs typeface="Calibri"/>
            </a:endParaRPr>
          </a:p>
          <a:p>
            <a:r>
              <a:rPr lang="en-IN" sz="2200">
                <a:solidFill>
                  <a:schemeClr val="bg1"/>
                </a:solidFill>
              </a:rPr>
              <a:t>Protection Against DoS</a:t>
            </a:r>
            <a:endParaRPr lang="en-IN" sz="2200">
              <a:solidFill>
                <a:schemeClr val="bg1"/>
              </a:solidFill>
              <a:ea typeface="Calibri"/>
              <a:cs typeface="Calibri"/>
            </a:endParaRPr>
          </a:p>
          <a:p>
            <a:r>
              <a:rPr lang="en-IN" sz="2200">
                <a:solidFill>
                  <a:schemeClr val="bg1"/>
                </a:solidFill>
                <a:ea typeface="Calibri"/>
                <a:cs typeface="Calibri"/>
              </a:rPr>
              <a:t>Project</a:t>
            </a:r>
          </a:p>
        </p:txBody>
      </p:sp>
    </p:spTree>
    <p:extLst>
      <p:ext uri="{BB962C8B-B14F-4D97-AF65-F5344CB8AC3E}">
        <p14:creationId xmlns:p14="http://schemas.microsoft.com/office/powerpoint/2010/main" val="114847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8DF07-C257-3EE5-374C-86B9DA6204F2}"/>
              </a:ext>
            </a:extLst>
          </p:cNvPr>
          <p:cNvSpPr>
            <a:spLocks noGrp="1"/>
          </p:cNvSpPr>
          <p:nvPr>
            <p:ph type="title"/>
          </p:nvPr>
        </p:nvSpPr>
        <p:spPr>
          <a:xfrm>
            <a:off x="630936" y="640080"/>
            <a:ext cx="4818888" cy="1481328"/>
          </a:xfrm>
        </p:spPr>
        <p:txBody>
          <a:bodyPr anchor="b">
            <a:normAutofit/>
          </a:bodyPr>
          <a:lstStyle/>
          <a:p>
            <a:r>
              <a:rPr lang="en-IN" sz="5400"/>
              <a:t>What is DoS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9AABF2-7D91-56A1-C80B-0E218DB98FC1}"/>
              </a:ext>
            </a:extLst>
          </p:cNvPr>
          <p:cNvSpPr>
            <a:spLocks noGrp="1"/>
          </p:cNvSpPr>
          <p:nvPr>
            <p:ph idx="1"/>
          </p:nvPr>
        </p:nvSpPr>
        <p:spPr>
          <a:xfrm>
            <a:off x="630936" y="2660904"/>
            <a:ext cx="4818888" cy="3547872"/>
          </a:xfrm>
        </p:spPr>
        <p:txBody>
          <a:bodyPr anchor="t">
            <a:normAutofit/>
          </a:bodyPr>
          <a:lstStyle/>
          <a:p>
            <a:pPr marL="0" indent="0">
              <a:buNone/>
            </a:pPr>
            <a:r>
              <a:rPr lang="en-US" sz="1800" dirty="0"/>
              <a:t>A Denial of Service (DoS) attack is a type of cyberattack where an attacker attempts to make a computer or network resource unavailable by overwhelming it with traffic or requests. The goal of a DoS attack is to exhaust the resource's capacity, making it unable to handle legitimate requests. </a:t>
            </a:r>
            <a:endParaRPr lang="en-IN" sz="1800" dirty="0"/>
          </a:p>
        </p:txBody>
      </p:sp>
      <p:pic>
        <p:nvPicPr>
          <p:cNvPr id="4" name="Picture 3" descr="Dos/DDos Explanation – Latest Cyber Security Blogs">
            <a:extLst>
              <a:ext uri="{FF2B5EF4-FFF2-40B4-BE49-F238E27FC236}">
                <a16:creationId xmlns:a16="http://schemas.microsoft.com/office/drawing/2014/main" id="{A858B61A-8CC1-6D1F-F960-6CF981BB2AFA}"/>
              </a:ext>
            </a:extLst>
          </p:cNvPr>
          <p:cNvPicPr>
            <a:picLocks noChangeAspect="1"/>
          </p:cNvPicPr>
          <p:nvPr/>
        </p:nvPicPr>
        <p:blipFill>
          <a:blip r:embed="rId2"/>
          <a:stretch>
            <a:fillRect/>
          </a:stretch>
        </p:blipFill>
        <p:spPr>
          <a:xfrm>
            <a:off x="6099048" y="1607069"/>
            <a:ext cx="5458968" cy="3643861"/>
          </a:xfrm>
          <a:prstGeom prst="rect">
            <a:avLst/>
          </a:prstGeom>
        </p:spPr>
      </p:pic>
    </p:spTree>
    <p:extLst>
      <p:ext uri="{BB962C8B-B14F-4D97-AF65-F5344CB8AC3E}">
        <p14:creationId xmlns:p14="http://schemas.microsoft.com/office/powerpoint/2010/main" val="240860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933DD-9014-6ACE-C529-AC967216B7EA}"/>
              </a:ext>
            </a:extLst>
          </p:cNvPr>
          <p:cNvSpPr>
            <a:spLocks noGrp="1"/>
          </p:cNvSpPr>
          <p:nvPr>
            <p:ph type="title"/>
          </p:nvPr>
        </p:nvSpPr>
        <p:spPr>
          <a:xfrm>
            <a:off x="630936" y="640080"/>
            <a:ext cx="4818888" cy="1481328"/>
          </a:xfrm>
        </p:spPr>
        <p:txBody>
          <a:bodyPr anchor="b">
            <a:normAutofit/>
          </a:bodyPr>
          <a:lstStyle/>
          <a:p>
            <a:r>
              <a:rPr lang="en-IN" sz="5000"/>
              <a:t>Types of DoS Attacks</a:t>
            </a:r>
          </a:p>
        </p:txBody>
      </p:sp>
      <p:sp>
        <p:nvSpPr>
          <p:cNvPr id="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3226EC-2CCF-C24D-852A-A9F2953F1C24}"/>
              </a:ext>
            </a:extLst>
          </p:cNvPr>
          <p:cNvSpPr>
            <a:spLocks noGrp="1"/>
          </p:cNvSpPr>
          <p:nvPr>
            <p:ph idx="1"/>
          </p:nvPr>
        </p:nvSpPr>
        <p:spPr>
          <a:xfrm>
            <a:off x="630936" y="2660904"/>
            <a:ext cx="4818888" cy="3547872"/>
          </a:xfrm>
        </p:spPr>
        <p:txBody>
          <a:bodyPr vert="horz" lIns="91440" tIns="45720" rIns="91440" bIns="45720" rtlCol="0" anchor="t">
            <a:noAutofit/>
          </a:bodyPr>
          <a:lstStyle/>
          <a:p>
            <a:r>
              <a:rPr lang="en-IN" sz="1800" dirty="0"/>
              <a:t>Volume-Based Attacks: </a:t>
            </a:r>
            <a:r>
              <a:rPr lang="en-US" sz="1800" dirty="0"/>
              <a:t>Volume-based attacks flood a network with too much data, overpowering its bandwidth and making the network unusable. Examples include UDP floods and ICMP floods. </a:t>
            </a:r>
            <a:endParaRPr lang="en-IN" sz="1800" dirty="0">
              <a:ea typeface="Calibri"/>
              <a:cs typeface="Calibri"/>
            </a:endParaRPr>
          </a:p>
          <a:p>
            <a:r>
              <a:rPr lang="en-IN" sz="1800" dirty="0"/>
              <a:t>Protocol Attacks :</a:t>
            </a:r>
            <a:r>
              <a:rPr lang="en-US" sz="1800" dirty="0"/>
              <a:t>Protocol attacks exploit weaknesses in network protocols to use up server resources. Examples are SYN floods and the Ping of Death. </a:t>
            </a:r>
            <a:endParaRPr lang="en-US" sz="1800" dirty="0">
              <a:ea typeface="Calibri"/>
              <a:cs typeface="Calibri"/>
            </a:endParaRPr>
          </a:p>
          <a:p>
            <a:r>
              <a:rPr lang="en-US" sz="1800" dirty="0"/>
              <a:t> Application Layer Attacks: Application layer attacks target specific applications or services, causing them to crash or become very slow. Examples include HTTP floods and </a:t>
            </a:r>
            <a:r>
              <a:rPr lang="en-US" sz="1800" err="1"/>
              <a:t>Slowloris</a:t>
            </a:r>
            <a:r>
              <a:rPr lang="en-US" sz="1800" dirty="0"/>
              <a:t>. </a:t>
            </a:r>
            <a:endParaRPr lang="en-US" sz="1800" dirty="0">
              <a:ea typeface="Calibri"/>
              <a:cs typeface="Calibri"/>
            </a:endParaRPr>
          </a:p>
          <a:p>
            <a:pPr marL="0" indent="0">
              <a:buNone/>
            </a:pPr>
            <a:endParaRPr lang="en-IN" sz="1700"/>
          </a:p>
        </p:txBody>
      </p:sp>
      <p:pic>
        <p:nvPicPr>
          <p:cNvPr id="4" name="Picture 3" descr="What is Denial of Service Attack (DoS)? Definition and Types">
            <a:extLst>
              <a:ext uri="{FF2B5EF4-FFF2-40B4-BE49-F238E27FC236}">
                <a16:creationId xmlns:a16="http://schemas.microsoft.com/office/drawing/2014/main" id="{A609BCD7-585E-CF16-D4F3-1FBA9A707905}"/>
              </a:ext>
            </a:extLst>
          </p:cNvPr>
          <p:cNvPicPr>
            <a:picLocks noChangeAspect="1"/>
          </p:cNvPicPr>
          <p:nvPr/>
        </p:nvPicPr>
        <p:blipFill>
          <a:blip r:embed="rId2"/>
          <a:srcRect l="28824" r="20910" b="2"/>
          <a:stretch/>
        </p:blipFill>
        <p:spPr>
          <a:xfrm>
            <a:off x="6145458" y="640080"/>
            <a:ext cx="5366148" cy="5577840"/>
          </a:xfrm>
          <a:prstGeom prst="rect">
            <a:avLst/>
          </a:prstGeom>
        </p:spPr>
      </p:pic>
    </p:spTree>
    <p:extLst>
      <p:ext uri="{BB962C8B-B14F-4D97-AF65-F5344CB8AC3E}">
        <p14:creationId xmlns:p14="http://schemas.microsoft.com/office/powerpoint/2010/main" val="340991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9D50E-A33C-EC13-D64C-75E7A96B6A5D}"/>
              </a:ext>
            </a:extLst>
          </p:cNvPr>
          <p:cNvSpPr>
            <a:spLocks noGrp="1"/>
          </p:cNvSpPr>
          <p:nvPr>
            <p:ph type="title"/>
          </p:nvPr>
        </p:nvSpPr>
        <p:spPr>
          <a:xfrm>
            <a:off x="572493" y="238539"/>
            <a:ext cx="11018520" cy="1434415"/>
          </a:xfrm>
        </p:spPr>
        <p:txBody>
          <a:bodyPr anchor="b">
            <a:normAutofit/>
          </a:bodyPr>
          <a:lstStyle/>
          <a:p>
            <a:r>
              <a:rPr lang="en-IN" sz="5400"/>
              <a:t>Types of DoS Attacks</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B78975-C87E-52FF-436D-C08648559118}"/>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900"/>
              <a:t>Distributed Denial-of-Service (DDoS) Attacks: DDoS attacks use multiple systems, often compromised computers , to attack a single target. Examples are amplification attacks and botnet-based attacks.</a:t>
            </a:r>
            <a:endParaRPr lang="en-US" sz="1900">
              <a:ea typeface="Calibri"/>
              <a:cs typeface="Calibri"/>
            </a:endParaRPr>
          </a:p>
          <a:p>
            <a:r>
              <a:rPr lang="en-US" sz="1900"/>
              <a:t> Resource Exhaustion: This is when the hacker repeatedly requests access to a resource and eventually overloads the web application. The application slows down and finally crashes. In this case, the user is unable to get access to the webpage. </a:t>
            </a:r>
            <a:endParaRPr lang="en-US" sz="1900">
              <a:ea typeface="Calibri"/>
              <a:cs typeface="Calibri"/>
            </a:endParaRPr>
          </a:p>
          <a:p>
            <a:r>
              <a:rPr lang="en-US" sz="1900"/>
              <a:t> Reflective Attacks: Reflective attacks involve sending requests to third party servers with the victim’s IP address. The servers unknowingly send responses to the victim, overwhelming it. Examples are DNS reflection and NTP reflection.</a:t>
            </a:r>
            <a:endParaRPr lang="en-IN" sz="1900"/>
          </a:p>
        </p:txBody>
      </p:sp>
      <p:pic>
        <p:nvPicPr>
          <p:cNvPr id="4" name="Picture 3" descr="What is a distributed denial of service attack (DDoS)? | F‑Secure">
            <a:extLst>
              <a:ext uri="{FF2B5EF4-FFF2-40B4-BE49-F238E27FC236}">
                <a16:creationId xmlns:a16="http://schemas.microsoft.com/office/drawing/2014/main" id="{A0EC7972-C49A-91E8-B97B-5BA3B60BE3AF}"/>
              </a:ext>
            </a:extLst>
          </p:cNvPr>
          <p:cNvPicPr>
            <a:picLocks noChangeAspect="1"/>
          </p:cNvPicPr>
          <p:nvPr/>
        </p:nvPicPr>
        <p:blipFill>
          <a:blip r:embed="rId2"/>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174025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1A96C-7D2C-3F1A-565A-CBEE91BE58D0}"/>
              </a:ext>
            </a:extLst>
          </p:cNvPr>
          <p:cNvSpPr>
            <a:spLocks noGrp="1"/>
          </p:cNvSpPr>
          <p:nvPr>
            <p:ph type="title"/>
          </p:nvPr>
        </p:nvSpPr>
        <p:spPr>
          <a:xfrm>
            <a:off x="572493" y="238539"/>
            <a:ext cx="11018520" cy="1434415"/>
          </a:xfrm>
        </p:spPr>
        <p:txBody>
          <a:bodyPr anchor="b">
            <a:normAutofit/>
          </a:bodyPr>
          <a:lstStyle/>
          <a:p>
            <a:r>
              <a:rPr lang="en-IN" sz="5400"/>
              <a:t>Common Attack Techniques</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006BD9-6CD0-4FC9-A920-D66F51DF19D7}"/>
              </a:ext>
            </a:extLst>
          </p:cNvPr>
          <p:cNvSpPr>
            <a:spLocks noGrp="1"/>
          </p:cNvSpPr>
          <p:nvPr>
            <p:ph idx="1"/>
          </p:nvPr>
        </p:nvSpPr>
        <p:spPr>
          <a:xfrm>
            <a:off x="572493" y="2071316"/>
            <a:ext cx="6517904" cy="4119172"/>
          </a:xfrm>
        </p:spPr>
        <p:txBody>
          <a:bodyPr vert="horz" lIns="91440" tIns="45720" rIns="91440" bIns="45720" rtlCol="0" anchor="t">
            <a:normAutofit/>
          </a:bodyPr>
          <a:lstStyle/>
          <a:p>
            <a:r>
              <a:rPr lang="en-US" sz="1800" dirty="0"/>
              <a:t>Flooding: This technique involves sending an overwhelming amount of requests or traffic to a target system, such as a server or network. The goal is to overload the target's resources, such as CPU, memory, or bandwidth, making it impossible to respond to legitimate traffic. Example: UDP flood, ICMP flood (Ping flood), HTTP flood.</a:t>
            </a:r>
            <a:endParaRPr lang="en-US" sz="1800" dirty="0">
              <a:ea typeface="Calibri"/>
              <a:cs typeface="Calibri"/>
            </a:endParaRPr>
          </a:p>
          <a:p>
            <a:r>
              <a:rPr lang="en-US" sz="1800" dirty="0"/>
              <a:t> Buffer Overflow: Buffer overflow occurs when an attacker sends more data to a buffer (a temporary storage area in memory) than it can handle. This overflow causes the application to behave unexpectedly, often leading to crashes or even allowing the attacker to execute malicious code. Example: An attacker exploits a vulnerable program to cause a buffer overflow, crashing the system or running malicious code. </a:t>
            </a:r>
            <a:endParaRPr lang="en-IN" sz="1800" dirty="0">
              <a:ea typeface="Calibri"/>
              <a:cs typeface="Calibri"/>
            </a:endParaRPr>
          </a:p>
        </p:txBody>
      </p:sp>
      <p:pic>
        <p:nvPicPr>
          <p:cNvPr id="4" name="Picture 3" descr="What Is a Denial of Service Attack? | Gcore">
            <a:extLst>
              <a:ext uri="{FF2B5EF4-FFF2-40B4-BE49-F238E27FC236}">
                <a16:creationId xmlns:a16="http://schemas.microsoft.com/office/drawing/2014/main" id="{8677EF86-5060-7F73-2B6F-59E0A18731DA}"/>
              </a:ext>
            </a:extLst>
          </p:cNvPr>
          <p:cNvPicPr>
            <a:picLocks noChangeAspect="1"/>
          </p:cNvPicPr>
          <p:nvPr/>
        </p:nvPicPr>
        <p:blipFill>
          <a:blip r:embed="rId2"/>
          <a:srcRect l="27257" r="589"/>
          <a:stretch/>
        </p:blipFill>
        <p:spPr>
          <a:xfrm>
            <a:off x="7795400" y="2072205"/>
            <a:ext cx="3799551" cy="4118283"/>
          </a:xfrm>
          <a:prstGeom prst="rect">
            <a:avLst/>
          </a:prstGeom>
        </p:spPr>
      </p:pic>
    </p:spTree>
    <p:extLst>
      <p:ext uri="{BB962C8B-B14F-4D97-AF65-F5344CB8AC3E}">
        <p14:creationId xmlns:p14="http://schemas.microsoft.com/office/powerpoint/2010/main" val="32612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F1230-9413-9AEA-3802-1D12D4BDE9E2}"/>
              </a:ext>
            </a:extLst>
          </p:cNvPr>
          <p:cNvSpPr>
            <a:spLocks noGrp="1"/>
          </p:cNvSpPr>
          <p:nvPr>
            <p:ph type="title"/>
          </p:nvPr>
        </p:nvSpPr>
        <p:spPr>
          <a:xfrm>
            <a:off x="838200" y="365125"/>
            <a:ext cx="10515600" cy="1325563"/>
          </a:xfrm>
        </p:spPr>
        <p:txBody>
          <a:bodyPr>
            <a:normAutofit/>
          </a:bodyPr>
          <a:lstStyle/>
          <a:p>
            <a:r>
              <a:rPr lang="en-IN" sz="5400"/>
              <a:t>Common Attack Techniques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F2307B-C773-BF52-74C3-612F40289401}"/>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1800" dirty="0"/>
              <a:t>Malformed packets: In this technique, the attacker sends packets (units of data transmitted over a network) that contain incorrect or malicious data. These malformed packets can exploit vulnerabilities in network protocols, causing errors or crashes in the target system. Example: The Ping of Death attack, where oversized or fragmented ICMP packets are sent to crash the target. </a:t>
            </a:r>
            <a:endParaRPr lang="en-US" sz="1800" dirty="0">
              <a:ea typeface="Calibri"/>
              <a:cs typeface="Calibri"/>
            </a:endParaRPr>
          </a:p>
          <a:p>
            <a:r>
              <a:rPr lang="en-US" sz="1800" dirty="0"/>
              <a:t> SYN Flooding: SYN flooding is a type of TCP-based attack where an attacker sends a large number of SYN (synchronize) requests, initiating a TCP connection but never completing the handshake. The server allocates resources for each incomplete connection, quickly exhausting its capacity to handle new connections. Example: An attacker floods a web server with SYN requests, making it unavailable to legitimate users. </a:t>
            </a:r>
            <a:endParaRPr lang="en-IN" sz="1800" dirty="0"/>
          </a:p>
        </p:txBody>
      </p:sp>
    </p:spTree>
    <p:extLst>
      <p:ext uri="{BB962C8B-B14F-4D97-AF65-F5344CB8AC3E}">
        <p14:creationId xmlns:p14="http://schemas.microsoft.com/office/powerpoint/2010/main" val="341461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42FA6-2A6C-DE2F-4D48-891C809CDA18}"/>
              </a:ext>
            </a:extLst>
          </p:cNvPr>
          <p:cNvSpPr>
            <a:spLocks noGrp="1"/>
          </p:cNvSpPr>
          <p:nvPr>
            <p:ph type="title"/>
          </p:nvPr>
        </p:nvSpPr>
        <p:spPr>
          <a:xfrm>
            <a:off x="838200" y="365125"/>
            <a:ext cx="10515600" cy="1325563"/>
          </a:xfrm>
        </p:spPr>
        <p:txBody>
          <a:bodyPr>
            <a:normAutofit/>
          </a:bodyPr>
          <a:lstStyle/>
          <a:p>
            <a:r>
              <a:rPr lang="en-IN" sz="5400"/>
              <a:t>Protection Against DoS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2DDE16D-D030-D63F-C533-79204B14F74A}"/>
              </a:ext>
            </a:extLst>
          </p:cNvPr>
          <p:cNvGraphicFramePr>
            <a:graphicFrameLocks noGrp="1"/>
          </p:cNvGraphicFramePr>
          <p:nvPr>
            <p:ph idx="1"/>
            <p:extLst>
              <p:ext uri="{D42A27DB-BD31-4B8C-83A1-F6EECF244321}">
                <p14:modId xmlns:p14="http://schemas.microsoft.com/office/powerpoint/2010/main" val="268154842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81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6FE37D-D37E-DBD2-4B0E-C47D5657B74D}"/>
              </a:ext>
            </a:extLst>
          </p:cNvPr>
          <p:cNvSpPr>
            <a:spLocks noGrp="1"/>
          </p:cNvSpPr>
          <p:nvPr>
            <p:ph type="title"/>
          </p:nvPr>
        </p:nvSpPr>
        <p:spPr>
          <a:xfrm>
            <a:off x="630936" y="640080"/>
            <a:ext cx="4818888" cy="1481328"/>
          </a:xfrm>
        </p:spPr>
        <p:txBody>
          <a:bodyPr anchor="b">
            <a:normAutofit/>
          </a:bodyPr>
          <a:lstStyle/>
          <a:p>
            <a:r>
              <a:rPr lang="en-IN" sz="5400"/>
              <a:t>Project</a:t>
            </a:r>
          </a:p>
        </p:txBody>
      </p:sp>
      <p:sp>
        <p:nvSpPr>
          <p:cNvPr id="3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50E9EC-D3F9-3CEC-63A0-AAB24BBA3758}"/>
              </a:ext>
            </a:extLst>
          </p:cNvPr>
          <p:cNvSpPr>
            <a:spLocks noGrp="1"/>
          </p:cNvSpPr>
          <p:nvPr>
            <p:ph idx="1"/>
          </p:nvPr>
        </p:nvSpPr>
        <p:spPr>
          <a:xfrm>
            <a:off x="630936" y="2599120"/>
            <a:ext cx="5622076" cy="4000953"/>
          </a:xfrm>
        </p:spPr>
        <p:txBody>
          <a:bodyPr vert="horz" lIns="91440" tIns="45720" rIns="91440" bIns="45720" rtlCol="0" anchor="t">
            <a:noAutofit/>
          </a:bodyPr>
          <a:lstStyle/>
          <a:p>
            <a:pPr marL="0" indent="0">
              <a:buNone/>
            </a:pPr>
            <a:r>
              <a:rPr lang="en-IN" sz="1800" dirty="0">
                <a:ea typeface="+mn-lt"/>
                <a:cs typeface="+mn-lt"/>
              </a:rPr>
              <a:t>This project involves </a:t>
            </a:r>
            <a:r>
              <a:rPr lang="en-IN" sz="1800" b="1" dirty="0">
                <a:ea typeface="+mn-lt"/>
                <a:cs typeface="+mn-lt"/>
              </a:rPr>
              <a:t>5 databases</a:t>
            </a:r>
            <a:r>
              <a:rPr lang="en-IN" sz="1800" dirty="0">
                <a:ea typeface="+mn-lt"/>
                <a:cs typeface="+mn-lt"/>
              </a:rPr>
              <a:t> and </a:t>
            </a:r>
            <a:r>
              <a:rPr lang="en-IN" sz="1800" b="1" dirty="0">
                <a:ea typeface="+mn-lt"/>
                <a:cs typeface="+mn-lt"/>
              </a:rPr>
              <a:t>5 key tables in each</a:t>
            </a:r>
            <a:r>
              <a:rPr lang="en-IN" sz="1800" dirty="0">
                <a:ea typeface="+mn-lt"/>
                <a:cs typeface="+mn-lt"/>
              </a:rPr>
              <a:t>, designed to detect, monitor, and respond to DoS attacks.</a:t>
            </a:r>
            <a:endParaRPr lang="en-US" sz="1800">
              <a:ea typeface="Calibri" panose="020F0502020204030204"/>
              <a:cs typeface="Calibri" panose="020F0502020204030204"/>
            </a:endParaRPr>
          </a:p>
          <a:p>
            <a:r>
              <a:rPr lang="en-IN" sz="1800" dirty="0">
                <a:ea typeface="+mn-lt"/>
                <a:cs typeface="+mn-lt"/>
              </a:rPr>
              <a:t> </a:t>
            </a:r>
            <a:r>
              <a:rPr lang="en-IN" sz="1800" dirty="0" err="1">
                <a:ea typeface="+mn-lt"/>
                <a:cs typeface="+mn-lt"/>
              </a:rPr>
              <a:t>Attack_Detection</a:t>
            </a:r>
            <a:r>
              <a:rPr lang="en-IN" sz="1800" dirty="0">
                <a:ea typeface="+mn-lt"/>
                <a:cs typeface="+mn-lt"/>
              </a:rPr>
              <a:t> Database :Detect and log DoS attacks in real-</a:t>
            </a:r>
            <a:r>
              <a:rPr lang="en-IN" sz="1800" dirty="0" err="1">
                <a:ea typeface="+mn-lt"/>
                <a:cs typeface="+mn-lt"/>
              </a:rPr>
              <a:t>time.</a:t>
            </a:r>
            <a:r>
              <a:rPr lang="en-IN" sz="1800" dirty="0" err="1">
                <a:ea typeface="Calibri"/>
                <a:cs typeface="Calibri"/>
              </a:rPr>
              <a:t>Tables</a:t>
            </a:r>
            <a:r>
              <a:rPr lang="en-IN" sz="1800" dirty="0">
                <a:ea typeface="Calibri"/>
                <a:cs typeface="Calibri"/>
              </a:rPr>
              <a:t> : Attacks ,</a:t>
            </a:r>
            <a:r>
              <a:rPr lang="en-IN" sz="1800" i="1" dirty="0" err="1">
                <a:ea typeface="+mn-lt"/>
                <a:cs typeface="+mn-lt"/>
              </a:rPr>
              <a:t>attack_types,Sources</a:t>
            </a:r>
            <a:r>
              <a:rPr lang="en-IN" sz="1800" i="1" dirty="0">
                <a:ea typeface="+mn-lt"/>
                <a:cs typeface="+mn-lt"/>
              </a:rPr>
              <a:t>, </a:t>
            </a:r>
            <a:r>
              <a:rPr lang="en-IN" sz="1800" i="1" dirty="0" err="1">
                <a:ea typeface="+mn-lt"/>
                <a:cs typeface="+mn-lt"/>
              </a:rPr>
              <a:t>detection_rules</a:t>
            </a:r>
            <a:r>
              <a:rPr lang="en-IN" sz="1800" i="1" dirty="0">
                <a:ea typeface="+mn-lt"/>
                <a:cs typeface="+mn-lt"/>
              </a:rPr>
              <a:t>  , alerts.</a:t>
            </a:r>
            <a:endParaRPr lang="en-IN" sz="1800">
              <a:ea typeface="Calibri"/>
              <a:cs typeface="Calibri"/>
            </a:endParaRPr>
          </a:p>
          <a:p>
            <a:r>
              <a:rPr lang="en-IN" sz="1800" dirty="0" err="1">
                <a:ea typeface="+mn-lt"/>
                <a:cs typeface="+mn-lt"/>
              </a:rPr>
              <a:t>Network_Traffic</a:t>
            </a:r>
            <a:r>
              <a:rPr lang="en-IN" sz="1800" dirty="0">
                <a:ea typeface="+mn-lt"/>
                <a:cs typeface="+mn-lt"/>
              </a:rPr>
              <a:t> Database: Monitor network activity to    detect abnormal </a:t>
            </a:r>
            <a:r>
              <a:rPr lang="en-IN" sz="1800" dirty="0" err="1">
                <a:ea typeface="+mn-lt"/>
                <a:cs typeface="+mn-lt"/>
              </a:rPr>
              <a:t>traffic.</a:t>
            </a:r>
            <a:r>
              <a:rPr lang="en-IN" sz="1800" dirty="0" err="1">
                <a:ea typeface="Calibri"/>
                <a:cs typeface="Calibri"/>
              </a:rPr>
              <a:t>Tables</a:t>
            </a:r>
            <a:r>
              <a:rPr lang="en-IN" sz="1800" dirty="0">
                <a:ea typeface="Calibri"/>
                <a:cs typeface="Calibri"/>
              </a:rPr>
              <a:t> :</a:t>
            </a:r>
            <a:r>
              <a:rPr lang="en-IN" sz="1800" i="1" dirty="0">
                <a:ea typeface="Calibri"/>
                <a:cs typeface="Calibri"/>
              </a:rPr>
              <a:t>traffic, Protocols</a:t>
            </a:r>
            <a:r>
              <a:rPr lang="en-IN" sz="1800" i="1" dirty="0">
                <a:ea typeface="+mn-lt"/>
                <a:cs typeface="+mn-lt"/>
              </a:rPr>
              <a:t>, </a:t>
            </a:r>
            <a:r>
              <a:rPr lang="en-IN" sz="1800" i="1" dirty="0" err="1">
                <a:ea typeface="+mn-lt"/>
                <a:cs typeface="+mn-lt"/>
              </a:rPr>
              <a:t>ip_addresses</a:t>
            </a:r>
            <a:r>
              <a:rPr lang="en-IN" sz="1800" i="1" dirty="0">
                <a:ea typeface="+mn-lt"/>
                <a:cs typeface="+mn-lt"/>
              </a:rPr>
              <a:t> ,</a:t>
            </a:r>
            <a:r>
              <a:rPr lang="en-IN" sz="1800" i="1" dirty="0" err="1">
                <a:ea typeface="+mn-lt"/>
                <a:cs typeface="+mn-lt"/>
              </a:rPr>
              <a:t>network_devices</a:t>
            </a:r>
            <a:r>
              <a:rPr lang="en-IN" sz="1800" i="1" dirty="0">
                <a:ea typeface="+mn-lt"/>
                <a:cs typeface="+mn-lt"/>
              </a:rPr>
              <a:t>, </a:t>
            </a:r>
            <a:r>
              <a:rPr lang="en-IN" sz="1800" i="1" dirty="0" err="1">
                <a:ea typeface="+mn-lt"/>
                <a:cs typeface="+mn-lt"/>
              </a:rPr>
              <a:t>traffic_stats</a:t>
            </a:r>
            <a:r>
              <a:rPr lang="en-IN" sz="1800" i="1" dirty="0">
                <a:ea typeface="+mn-lt"/>
                <a:cs typeface="+mn-lt"/>
              </a:rPr>
              <a:t>.</a:t>
            </a:r>
            <a:endParaRPr lang="en-IN" sz="1800" dirty="0">
              <a:ea typeface="Calibri"/>
              <a:cs typeface="Calibri"/>
            </a:endParaRPr>
          </a:p>
          <a:p>
            <a:r>
              <a:rPr lang="en-IN" sz="1800" dirty="0">
                <a:ea typeface="+mn-lt"/>
                <a:cs typeface="+mn-lt"/>
              </a:rPr>
              <a:t>System_Resources </a:t>
            </a:r>
            <a:r>
              <a:rPr lang="en-IN" sz="1800" dirty="0" err="1">
                <a:ea typeface="+mn-lt"/>
                <a:cs typeface="+mn-lt"/>
              </a:rPr>
              <a:t>Database:Monitor</a:t>
            </a:r>
            <a:r>
              <a:rPr lang="en-IN" sz="1800" dirty="0">
                <a:ea typeface="+mn-lt"/>
                <a:cs typeface="+mn-lt"/>
              </a:rPr>
              <a:t> system resources under </a:t>
            </a:r>
            <a:r>
              <a:rPr lang="en-IN" sz="1800" dirty="0" err="1">
                <a:ea typeface="+mn-lt"/>
                <a:cs typeface="+mn-lt"/>
              </a:rPr>
              <a:t>attack.</a:t>
            </a:r>
            <a:r>
              <a:rPr lang="en-IN" sz="1800" dirty="0" err="1">
                <a:ea typeface="Calibri"/>
                <a:cs typeface="Calibri"/>
              </a:rPr>
              <a:t>Tables</a:t>
            </a:r>
            <a:r>
              <a:rPr lang="en-IN" sz="1800" dirty="0">
                <a:ea typeface="Calibri"/>
                <a:cs typeface="Calibri"/>
              </a:rPr>
              <a:t>: </a:t>
            </a:r>
            <a:r>
              <a:rPr lang="en-IN" sz="1800" dirty="0" err="1">
                <a:ea typeface="Calibri"/>
                <a:cs typeface="Calibri"/>
              </a:rPr>
              <a:t>resource</a:t>
            </a:r>
            <a:r>
              <a:rPr lang="en-IN" sz="1800" dirty="0" err="1">
                <a:ea typeface="+mn-lt"/>
                <a:cs typeface="+mn-lt"/>
              </a:rPr>
              <a:t>_usage</a:t>
            </a:r>
            <a:r>
              <a:rPr lang="en-IN" sz="1800" dirty="0">
                <a:ea typeface="+mn-lt"/>
                <a:cs typeface="+mn-lt"/>
              </a:rPr>
              <a:t> ,resources ,</a:t>
            </a:r>
            <a:r>
              <a:rPr lang="en-IN" sz="1800" dirty="0" err="1">
                <a:ea typeface="+mn-lt"/>
                <a:cs typeface="+mn-lt"/>
              </a:rPr>
              <a:t>system_stats</a:t>
            </a:r>
            <a:r>
              <a:rPr lang="en-IN" sz="1800" dirty="0">
                <a:ea typeface="+mn-lt"/>
                <a:cs typeface="+mn-lt"/>
              </a:rPr>
              <a:t> ,</a:t>
            </a:r>
            <a:r>
              <a:rPr lang="en-IN" sz="1800" dirty="0" err="1">
                <a:ea typeface="+mn-lt"/>
                <a:cs typeface="+mn-lt"/>
              </a:rPr>
              <a:t>process_list</a:t>
            </a:r>
            <a:r>
              <a:rPr lang="en-IN" sz="1800" dirty="0">
                <a:ea typeface="+mn-lt"/>
                <a:cs typeface="+mn-lt"/>
              </a:rPr>
              <a:t> , </a:t>
            </a:r>
            <a:r>
              <a:rPr lang="en-IN" sz="1800" dirty="0" err="1">
                <a:ea typeface="+mn-lt"/>
                <a:cs typeface="+mn-lt"/>
              </a:rPr>
              <a:t>user_sessions</a:t>
            </a:r>
            <a:endParaRPr lang="en-IN" sz="1800">
              <a:ea typeface="+mn-lt"/>
              <a:cs typeface="+mn-lt"/>
            </a:endParaRPr>
          </a:p>
          <a:p>
            <a:pPr marL="0" indent="0">
              <a:buNone/>
            </a:pPr>
            <a:endParaRPr lang="en-IN" sz="1400">
              <a:ea typeface="Calibri"/>
              <a:cs typeface="Calibri"/>
            </a:endParaRPr>
          </a:p>
          <a:p>
            <a:pPr marL="0" indent="0">
              <a:buNone/>
            </a:pPr>
            <a:endParaRPr lang="en-IN" sz="1400">
              <a:ea typeface="Calibri"/>
              <a:cs typeface="Calibri"/>
            </a:endParaRPr>
          </a:p>
          <a:p>
            <a:pPr marL="457200" indent="-457200"/>
            <a:endParaRPr lang="en-IN" sz="1400">
              <a:ea typeface="Calibri"/>
              <a:cs typeface="Calibri"/>
            </a:endParaRPr>
          </a:p>
          <a:p>
            <a:pPr marL="0" indent="0">
              <a:buNone/>
            </a:pPr>
            <a:endParaRPr lang="en-IN" sz="1400">
              <a:ea typeface="Calibri"/>
              <a:cs typeface="Calibri"/>
            </a:endParaRPr>
          </a:p>
          <a:p>
            <a:endParaRPr lang="en-IN" sz="1400">
              <a:ea typeface="Calibri"/>
              <a:cs typeface="Calibri"/>
            </a:endParaRPr>
          </a:p>
          <a:p>
            <a:endParaRPr lang="en-IN" sz="1400">
              <a:ea typeface="Calibri"/>
              <a:cs typeface="Calibri"/>
            </a:endParaRPr>
          </a:p>
        </p:txBody>
      </p:sp>
      <p:pic>
        <p:nvPicPr>
          <p:cNvPr id="4" name="Picture 3" descr="A screen shot of a computer program&#10;&#10;Description automatically generated">
            <a:extLst>
              <a:ext uri="{FF2B5EF4-FFF2-40B4-BE49-F238E27FC236}">
                <a16:creationId xmlns:a16="http://schemas.microsoft.com/office/drawing/2014/main" id="{B0B6CFFA-2BE7-1835-8932-2ECF3D00F9D9}"/>
              </a:ext>
            </a:extLst>
          </p:cNvPr>
          <p:cNvPicPr>
            <a:picLocks noChangeAspect="1"/>
          </p:cNvPicPr>
          <p:nvPr/>
        </p:nvPicPr>
        <p:blipFill>
          <a:blip r:embed="rId2"/>
          <a:stretch>
            <a:fillRect/>
          </a:stretch>
        </p:blipFill>
        <p:spPr>
          <a:xfrm>
            <a:off x="6575954" y="1834566"/>
            <a:ext cx="4093265" cy="4373057"/>
          </a:xfrm>
          <a:prstGeom prst="rect">
            <a:avLst/>
          </a:prstGeom>
        </p:spPr>
      </p:pic>
    </p:spTree>
    <p:extLst>
      <p:ext uri="{BB962C8B-B14F-4D97-AF65-F5344CB8AC3E}">
        <p14:creationId xmlns:p14="http://schemas.microsoft.com/office/powerpoint/2010/main" val="3592074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Widescreen</PresentationFormat>
  <Paragraphs>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DENIAL OF SERVICE USING MYSQL RELATIONAL DATABASE STRUCTURE BASED ON NETWORK SECURITY </vt:lpstr>
      <vt:lpstr>Table of content</vt:lpstr>
      <vt:lpstr>What is DoS</vt:lpstr>
      <vt:lpstr>Types of DoS Attacks</vt:lpstr>
      <vt:lpstr>Types of DoS Attacks</vt:lpstr>
      <vt:lpstr>Common Attack Techniques</vt:lpstr>
      <vt:lpstr>Common Attack Techniques</vt:lpstr>
      <vt:lpstr>Protection Against DoS</vt:lpstr>
      <vt:lpstr>Project</vt:lpstr>
      <vt:lpstr>Projects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Anuja Dixit</dc:creator>
  <cp:lastModifiedBy>Anuja Dixit</cp:lastModifiedBy>
  <cp:revision>310</cp:revision>
  <dcterms:created xsi:type="dcterms:W3CDTF">2024-09-18T17:40:13Z</dcterms:created>
  <dcterms:modified xsi:type="dcterms:W3CDTF">2024-09-18T19:18:31Z</dcterms:modified>
</cp:coreProperties>
</file>