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rimson Pro Semi Bold" panose="020B0604020202020204" charset="0"/>
      <p:regular r:id="rId13"/>
    </p:embeddedFont>
    <p:embeddedFont>
      <p:font typeface="Heebo" pitchFamily="2" charset="-79"/>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65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1344706" y="1497806"/>
            <a:ext cx="12491905" cy="3912870"/>
          </a:xfrm>
          <a:prstGeom prst="rect">
            <a:avLst/>
          </a:prstGeom>
          <a:noFill/>
          <a:ln/>
        </p:spPr>
        <p:txBody>
          <a:bodyPr wrap="square" lIns="0" tIns="0" rIns="0" bIns="0" rtlCol="0" anchor="t"/>
          <a:lstStyle/>
          <a:p>
            <a:pPr marL="0" indent="0" algn="ctr">
              <a:lnSpc>
                <a:spcPts val="7700"/>
              </a:lnSpc>
              <a:buNone/>
            </a:pPr>
            <a:r>
              <a:rPr lang="en-US" sz="6150" b="1" dirty="0">
                <a:solidFill>
                  <a:srgbClr val="152D47"/>
                </a:solidFill>
                <a:latin typeface="Crimson Pro Semi Bold" pitchFamily="34" charset="0"/>
                <a:ea typeface="Crimson Pro Semi Bold" pitchFamily="34" charset="-122"/>
                <a:cs typeface="Crimson Pro Semi Bold" pitchFamily="34" charset="-120"/>
              </a:rPr>
              <a:t>Introduction to DNS and DHCP Server Administration in CentOS</a:t>
            </a:r>
            <a:endParaRPr lang="en-US" sz="6150" b="1" dirty="0"/>
          </a:p>
        </p:txBody>
      </p:sp>
      <p:sp>
        <p:nvSpPr>
          <p:cNvPr id="4" name="Text 1"/>
          <p:cNvSpPr/>
          <p:nvPr/>
        </p:nvSpPr>
        <p:spPr>
          <a:xfrm>
            <a:off x="946674" y="5750838"/>
            <a:ext cx="1288993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Prepared by:                                                                                                                                                                                     Guided by:</a:t>
            </a:r>
            <a:endParaRPr lang="en-US" sz="1750" dirty="0"/>
          </a:p>
        </p:txBody>
      </p:sp>
      <p:sp>
        <p:nvSpPr>
          <p:cNvPr id="5" name="Text 2"/>
          <p:cNvSpPr/>
          <p:nvPr/>
        </p:nvSpPr>
        <p:spPr>
          <a:xfrm>
            <a:off x="946674" y="6091000"/>
            <a:ext cx="12889938"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Anuja Dixit                                                                                                                                                                                        Zakir Hussian</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4479905" y="3581816"/>
            <a:ext cx="5670590" cy="708779"/>
          </a:xfrm>
          <a:prstGeom prst="rect">
            <a:avLst/>
          </a:prstGeom>
          <a:noFill/>
          <a:ln/>
        </p:spPr>
        <p:txBody>
          <a:bodyPr wrap="none" lIns="0" tIns="0" rIns="0" bIns="0" rtlCol="0" anchor="t"/>
          <a:lstStyle/>
          <a:p>
            <a:pPr marL="0" indent="0" algn="ctr">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Thank you</a:t>
            </a:r>
            <a:endParaRPr lang="en-US" sz="4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2101393" y="368464"/>
            <a:ext cx="10642163" cy="670322"/>
          </a:xfrm>
          <a:prstGeom prst="rect">
            <a:avLst/>
          </a:prstGeom>
          <a:noFill/>
          <a:ln/>
        </p:spPr>
        <p:txBody>
          <a:bodyPr wrap="none" lIns="0" tIns="0" rIns="0" bIns="0" rtlCol="0" anchor="t"/>
          <a:lstStyle/>
          <a:p>
            <a:pPr marL="0" indent="0">
              <a:lnSpc>
                <a:spcPts val="5250"/>
              </a:lnSpc>
              <a:buNone/>
            </a:pPr>
            <a:r>
              <a:rPr lang="en-US" sz="4200" dirty="0">
                <a:solidFill>
                  <a:srgbClr val="152D47"/>
                </a:solidFill>
                <a:latin typeface="Crimson Pro Semi Bold" pitchFamily="34" charset="0"/>
                <a:ea typeface="Crimson Pro Semi Bold" pitchFamily="34" charset="-122"/>
                <a:cs typeface="Crimson Pro Semi Bold" pitchFamily="34" charset="-120"/>
              </a:rPr>
              <a:t>Understanding DNS: Concepts and Terminology</a:t>
            </a:r>
            <a:endParaRPr lang="en-US" sz="4200" dirty="0"/>
          </a:p>
        </p:txBody>
      </p:sp>
      <p:sp>
        <p:nvSpPr>
          <p:cNvPr id="4" name="Shape 1"/>
          <p:cNvSpPr/>
          <p:nvPr/>
        </p:nvSpPr>
        <p:spPr>
          <a:xfrm>
            <a:off x="750689" y="4265057"/>
            <a:ext cx="6457355" cy="1579245"/>
          </a:xfrm>
          <a:prstGeom prst="roundRect">
            <a:avLst>
              <a:gd name="adj" fmla="val 2037"/>
            </a:avLst>
          </a:prstGeom>
          <a:solidFill>
            <a:srgbClr val="F2EEEE"/>
          </a:solidFill>
          <a:ln/>
        </p:spPr>
      </p:sp>
      <p:sp>
        <p:nvSpPr>
          <p:cNvPr id="5" name="Text 2"/>
          <p:cNvSpPr/>
          <p:nvPr/>
        </p:nvSpPr>
        <p:spPr>
          <a:xfrm>
            <a:off x="965121" y="4479488"/>
            <a:ext cx="3182898" cy="335161"/>
          </a:xfrm>
          <a:prstGeom prst="rect">
            <a:avLst/>
          </a:prstGeom>
          <a:noFill/>
          <a:ln/>
        </p:spPr>
        <p:txBody>
          <a:bodyPr wrap="none" lIns="0" tIns="0" rIns="0" bIns="0" rtlCol="0" anchor="t"/>
          <a:lstStyle/>
          <a:p>
            <a:pPr marL="0" indent="0">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Domain Name System (DNS)</a:t>
            </a:r>
            <a:endParaRPr lang="en-US" sz="2100" dirty="0"/>
          </a:p>
        </p:txBody>
      </p:sp>
      <p:sp>
        <p:nvSpPr>
          <p:cNvPr id="6" name="Text 3"/>
          <p:cNvSpPr/>
          <p:nvPr/>
        </p:nvSpPr>
        <p:spPr>
          <a:xfrm>
            <a:off x="965121" y="4943356"/>
            <a:ext cx="6028492" cy="686514"/>
          </a:xfrm>
          <a:prstGeom prst="rect">
            <a:avLst/>
          </a:prstGeom>
          <a:noFill/>
          <a:ln/>
        </p:spPr>
        <p:txBody>
          <a:bodyPr wrap="square" lIns="0" tIns="0" rIns="0" bIns="0" rtlCol="0" anchor="t"/>
          <a:lstStyle/>
          <a:p>
            <a:pPr marL="0" indent="0">
              <a:lnSpc>
                <a:spcPts val="2700"/>
              </a:lnSpc>
              <a:buNone/>
            </a:pPr>
            <a:r>
              <a:rPr lang="en-US" sz="1650" dirty="0">
                <a:solidFill>
                  <a:srgbClr val="4C4C4D"/>
                </a:solidFill>
                <a:latin typeface="Heebo" pitchFamily="34" charset="0"/>
                <a:ea typeface="Heebo" pitchFamily="34" charset="-122"/>
                <a:cs typeface="Heebo" pitchFamily="34" charset="-120"/>
              </a:rPr>
              <a:t>Translates human-readable domain names to machine-readable IP addresses</a:t>
            </a:r>
            <a:endParaRPr lang="en-US" sz="1650" dirty="0"/>
          </a:p>
        </p:txBody>
      </p:sp>
      <p:sp>
        <p:nvSpPr>
          <p:cNvPr id="7" name="Shape 4"/>
          <p:cNvSpPr/>
          <p:nvPr/>
        </p:nvSpPr>
        <p:spPr>
          <a:xfrm>
            <a:off x="7422475" y="4265057"/>
            <a:ext cx="6457355" cy="1579245"/>
          </a:xfrm>
          <a:prstGeom prst="roundRect">
            <a:avLst>
              <a:gd name="adj" fmla="val 2037"/>
            </a:avLst>
          </a:prstGeom>
          <a:solidFill>
            <a:srgbClr val="F2EEEE"/>
          </a:solidFill>
          <a:ln/>
        </p:spPr>
      </p:sp>
      <p:sp>
        <p:nvSpPr>
          <p:cNvPr id="8" name="Text 5"/>
          <p:cNvSpPr/>
          <p:nvPr/>
        </p:nvSpPr>
        <p:spPr>
          <a:xfrm>
            <a:off x="7636907" y="4479488"/>
            <a:ext cx="2681407" cy="335161"/>
          </a:xfrm>
          <a:prstGeom prst="rect">
            <a:avLst/>
          </a:prstGeom>
          <a:noFill/>
          <a:ln/>
        </p:spPr>
        <p:txBody>
          <a:bodyPr wrap="none" lIns="0" tIns="0" rIns="0" bIns="0" rtlCol="0" anchor="t"/>
          <a:lstStyle/>
          <a:p>
            <a:pPr marL="0" indent="0">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DNS Servers</a:t>
            </a:r>
            <a:endParaRPr lang="en-US" sz="2100" dirty="0"/>
          </a:p>
        </p:txBody>
      </p:sp>
      <p:sp>
        <p:nvSpPr>
          <p:cNvPr id="9" name="Text 6"/>
          <p:cNvSpPr/>
          <p:nvPr/>
        </p:nvSpPr>
        <p:spPr>
          <a:xfrm>
            <a:off x="7636907" y="4943356"/>
            <a:ext cx="6028492" cy="686514"/>
          </a:xfrm>
          <a:prstGeom prst="rect">
            <a:avLst/>
          </a:prstGeom>
          <a:noFill/>
          <a:ln/>
        </p:spPr>
        <p:txBody>
          <a:bodyPr wrap="square" lIns="0" tIns="0" rIns="0" bIns="0" rtlCol="0" anchor="t"/>
          <a:lstStyle/>
          <a:p>
            <a:pPr marL="0" indent="0">
              <a:lnSpc>
                <a:spcPts val="2700"/>
              </a:lnSpc>
              <a:buNone/>
            </a:pPr>
            <a:r>
              <a:rPr lang="en-US" sz="1650" dirty="0">
                <a:solidFill>
                  <a:srgbClr val="4C4C4D"/>
                </a:solidFill>
                <a:latin typeface="Heebo" pitchFamily="34" charset="0"/>
                <a:ea typeface="Heebo" pitchFamily="34" charset="-122"/>
                <a:cs typeface="Heebo" pitchFamily="34" charset="-120"/>
              </a:rPr>
              <a:t>Maintain a directory of domain names and their corresponding IP addresses</a:t>
            </a:r>
            <a:endParaRPr lang="en-US" sz="1650" dirty="0"/>
          </a:p>
        </p:txBody>
      </p:sp>
      <p:sp>
        <p:nvSpPr>
          <p:cNvPr id="10" name="Shape 7"/>
          <p:cNvSpPr/>
          <p:nvPr/>
        </p:nvSpPr>
        <p:spPr>
          <a:xfrm>
            <a:off x="750689" y="6058733"/>
            <a:ext cx="6457355" cy="1579245"/>
          </a:xfrm>
          <a:prstGeom prst="roundRect">
            <a:avLst>
              <a:gd name="adj" fmla="val 2037"/>
            </a:avLst>
          </a:prstGeom>
          <a:solidFill>
            <a:srgbClr val="F2EEEE"/>
          </a:solidFill>
          <a:ln/>
        </p:spPr>
      </p:sp>
      <p:sp>
        <p:nvSpPr>
          <p:cNvPr id="11" name="Text 8"/>
          <p:cNvSpPr/>
          <p:nvPr/>
        </p:nvSpPr>
        <p:spPr>
          <a:xfrm>
            <a:off x="965121" y="6273165"/>
            <a:ext cx="2681407" cy="335161"/>
          </a:xfrm>
          <a:prstGeom prst="rect">
            <a:avLst/>
          </a:prstGeom>
          <a:noFill/>
          <a:ln/>
        </p:spPr>
        <p:txBody>
          <a:bodyPr wrap="none" lIns="0" tIns="0" rIns="0" bIns="0" rtlCol="0" anchor="t"/>
          <a:lstStyle/>
          <a:p>
            <a:pPr marL="0" indent="0">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DNS Zones</a:t>
            </a:r>
            <a:endParaRPr lang="en-US" sz="2100" dirty="0"/>
          </a:p>
        </p:txBody>
      </p:sp>
      <p:sp>
        <p:nvSpPr>
          <p:cNvPr id="12" name="Text 9"/>
          <p:cNvSpPr/>
          <p:nvPr/>
        </p:nvSpPr>
        <p:spPr>
          <a:xfrm>
            <a:off x="965121" y="6737033"/>
            <a:ext cx="6028492" cy="686514"/>
          </a:xfrm>
          <a:prstGeom prst="rect">
            <a:avLst/>
          </a:prstGeom>
          <a:noFill/>
          <a:ln/>
        </p:spPr>
        <p:txBody>
          <a:bodyPr wrap="square" lIns="0" tIns="0" rIns="0" bIns="0" rtlCol="0" anchor="t"/>
          <a:lstStyle/>
          <a:p>
            <a:pPr marL="0" indent="0">
              <a:lnSpc>
                <a:spcPts val="2700"/>
              </a:lnSpc>
              <a:buNone/>
            </a:pPr>
            <a:r>
              <a:rPr lang="en-US" sz="1650" dirty="0">
                <a:solidFill>
                  <a:srgbClr val="4C4C4D"/>
                </a:solidFill>
                <a:latin typeface="Heebo" pitchFamily="34" charset="0"/>
                <a:ea typeface="Heebo" pitchFamily="34" charset="-122"/>
                <a:cs typeface="Heebo" pitchFamily="34" charset="-120"/>
              </a:rPr>
              <a:t>Hierarchical partitions of the DNS namespace managed by individual servers</a:t>
            </a:r>
            <a:endParaRPr lang="en-US" sz="1650" dirty="0"/>
          </a:p>
        </p:txBody>
      </p:sp>
      <p:sp>
        <p:nvSpPr>
          <p:cNvPr id="13" name="Shape 10"/>
          <p:cNvSpPr/>
          <p:nvPr/>
        </p:nvSpPr>
        <p:spPr>
          <a:xfrm>
            <a:off x="7422475" y="6058733"/>
            <a:ext cx="6457355" cy="1579245"/>
          </a:xfrm>
          <a:prstGeom prst="roundRect">
            <a:avLst>
              <a:gd name="adj" fmla="val 2037"/>
            </a:avLst>
          </a:prstGeom>
          <a:solidFill>
            <a:srgbClr val="F2EEEE"/>
          </a:solidFill>
          <a:ln/>
        </p:spPr>
      </p:sp>
      <p:sp>
        <p:nvSpPr>
          <p:cNvPr id="14" name="Text 11"/>
          <p:cNvSpPr/>
          <p:nvPr/>
        </p:nvSpPr>
        <p:spPr>
          <a:xfrm>
            <a:off x="7636907" y="6273165"/>
            <a:ext cx="2681407" cy="335161"/>
          </a:xfrm>
          <a:prstGeom prst="rect">
            <a:avLst/>
          </a:prstGeom>
          <a:noFill/>
          <a:ln/>
        </p:spPr>
        <p:txBody>
          <a:bodyPr wrap="none" lIns="0" tIns="0" rIns="0" bIns="0" rtlCol="0" anchor="t"/>
          <a:lstStyle/>
          <a:p>
            <a:pPr marL="0" indent="0">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DNS Records</a:t>
            </a:r>
            <a:endParaRPr lang="en-US" sz="2100" dirty="0"/>
          </a:p>
        </p:txBody>
      </p:sp>
      <p:sp>
        <p:nvSpPr>
          <p:cNvPr id="15" name="Text 12"/>
          <p:cNvSpPr/>
          <p:nvPr/>
        </p:nvSpPr>
        <p:spPr>
          <a:xfrm>
            <a:off x="7636907" y="6737033"/>
            <a:ext cx="6028492" cy="686514"/>
          </a:xfrm>
          <a:prstGeom prst="rect">
            <a:avLst/>
          </a:prstGeom>
          <a:noFill/>
          <a:ln/>
        </p:spPr>
        <p:txBody>
          <a:bodyPr wrap="square" lIns="0" tIns="0" rIns="0" bIns="0" rtlCol="0" anchor="t"/>
          <a:lstStyle/>
          <a:p>
            <a:pPr marL="0" indent="0">
              <a:lnSpc>
                <a:spcPts val="2700"/>
              </a:lnSpc>
              <a:buNone/>
            </a:pPr>
            <a:r>
              <a:rPr lang="en-US" sz="1650" dirty="0">
                <a:solidFill>
                  <a:srgbClr val="4C4C4D"/>
                </a:solidFill>
                <a:latin typeface="Heebo" pitchFamily="34" charset="0"/>
                <a:ea typeface="Heebo" pitchFamily="34" charset="-122"/>
                <a:cs typeface="Heebo" pitchFamily="34" charset="-120"/>
              </a:rPr>
              <a:t>Contain information about a domain, such as IP addresses, mail servers, and more</a:t>
            </a:r>
            <a:endParaRPr lang="en-US" sz="1650" dirty="0"/>
          </a:p>
        </p:txBody>
      </p:sp>
      <p:pic>
        <p:nvPicPr>
          <p:cNvPr id="16" name="Picture 15">
            <a:extLst>
              <a:ext uri="{FF2B5EF4-FFF2-40B4-BE49-F238E27FC236}">
                <a16:creationId xmlns:a16="http://schemas.microsoft.com/office/drawing/2014/main" id="{5EB1670F-6E9B-F6D9-B512-70FBBCB092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5479" y="1376979"/>
            <a:ext cx="7906870" cy="27593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912983" y="625099"/>
            <a:ext cx="8948142"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Configuring the DNS Server in CentOS</a:t>
            </a:r>
            <a:endParaRPr lang="en-US" sz="4450" dirty="0"/>
          </a:p>
        </p:txBody>
      </p:sp>
      <p:sp>
        <p:nvSpPr>
          <p:cNvPr id="3" name="Text 1"/>
          <p:cNvSpPr/>
          <p:nvPr/>
        </p:nvSpPr>
        <p:spPr>
          <a:xfrm>
            <a:off x="793790" y="232613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Installation</a:t>
            </a:r>
            <a:endParaRPr lang="en-US" sz="2200" dirty="0"/>
          </a:p>
        </p:txBody>
      </p:sp>
      <p:sp>
        <p:nvSpPr>
          <p:cNvPr id="4" name="Text 2"/>
          <p:cNvSpPr/>
          <p:nvPr/>
        </p:nvSpPr>
        <p:spPr>
          <a:xfrm>
            <a:off x="718486" y="2772455"/>
            <a:ext cx="3978116"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Install the DNS server package (e.g., BIND) on the CentOS system</a:t>
            </a:r>
            <a:endParaRPr lang="en-US" sz="1750" dirty="0"/>
          </a:p>
        </p:txBody>
      </p:sp>
      <p:sp>
        <p:nvSpPr>
          <p:cNvPr id="5" name="Text 3"/>
          <p:cNvSpPr/>
          <p:nvPr/>
        </p:nvSpPr>
        <p:spPr>
          <a:xfrm>
            <a:off x="793790" y="393763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Configuration</a:t>
            </a:r>
            <a:endParaRPr lang="en-US" sz="2200" dirty="0"/>
          </a:p>
        </p:txBody>
      </p:sp>
      <p:sp>
        <p:nvSpPr>
          <p:cNvPr id="6" name="Text 4"/>
          <p:cNvSpPr/>
          <p:nvPr/>
        </p:nvSpPr>
        <p:spPr>
          <a:xfrm>
            <a:off x="722980" y="4396859"/>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Set up the DNS server configuration file to define zones, IP addresses, and other settings</a:t>
            </a:r>
            <a:endParaRPr lang="en-US" sz="1750" dirty="0"/>
          </a:p>
        </p:txBody>
      </p:sp>
      <p:sp>
        <p:nvSpPr>
          <p:cNvPr id="7" name="Text 5"/>
          <p:cNvSpPr/>
          <p:nvPr/>
        </p:nvSpPr>
        <p:spPr>
          <a:xfrm>
            <a:off x="793790" y="589795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Testing</a:t>
            </a:r>
            <a:endParaRPr lang="en-US" sz="2200" dirty="0"/>
          </a:p>
        </p:txBody>
      </p:sp>
      <p:sp>
        <p:nvSpPr>
          <p:cNvPr id="8" name="Text 6"/>
          <p:cNvSpPr/>
          <p:nvPr/>
        </p:nvSpPr>
        <p:spPr>
          <a:xfrm>
            <a:off x="718486" y="6384166"/>
            <a:ext cx="3978116"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Verify the DNS server configuration using tools like "dig" and "host"</a:t>
            </a:r>
            <a:endParaRPr lang="en-US" sz="1750" dirty="0"/>
          </a:p>
        </p:txBody>
      </p:sp>
      <p:pic>
        <p:nvPicPr>
          <p:cNvPr id="1026" name="Picture 2" descr="What Is DNS? Domain Name System Explained">
            <a:extLst>
              <a:ext uri="{FF2B5EF4-FFF2-40B4-BE49-F238E27FC236}">
                <a16:creationId xmlns:a16="http://schemas.microsoft.com/office/drawing/2014/main" id="{32E27C31-03E1-4386-F36C-2E47517F1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102" y="1559859"/>
            <a:ext cx="8147348" cy="60315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67251"/>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Implementing DNS Server in CentOS</a:t>
            </a:r>
            <a:endParaRPr lang="en-US" sz="4450" dirty="0"/>
          </a:p>
        </p:txBody>
      </p:sp>
      <p:sp>
        <p:nvSpPr>
          <p:cNvPr id="4" name="Shape 1"/>
          <p:cNvSpPr/>
          <p:nvPr/>
        </p:nvSpPr>
        <p:spPr>
          <a:xfrm>
            <a:off x="1118711" y="2624971"/>
            <a:ext cx="30480" cy="4737378"/>
          </a:xfrm>
          <a:prstGeom prst="roundRect">
            <a:avLst>
              <a:gd name="adj" fmla="val 111628"/>
            </a:avLst>
          </a:prstGeom>
          <a:solidFill>
            <a:srgbClr val="D8D4D4"/>
          </a:solidFill>
          <a:ln/>
        </p:spPr>
      </p:sp>
      <p:sp>
        <p:nvSpPr>
          <p:cNvPr id="5" name="Shape 2"/>
          <p:cNvSpPr/>
          <p:nvPr/>
        </p:nvSpPr>
        <p:spPr>
          <a:xfrm>
            <a:off x="1358622" y="3120033"/>
            <a:ext cx="793790" cy="30480"/>
          </a:xfrm>
          <a:prstGeom prst="roundRect">
            <a:avLst>
              <a:gd name="adj" fmla="val 111628"/>
            </a:avLst>
          </a:prstGeom>
          <a:solidFill>
            <a:srgbClr val="D8D4D4"/>
          </a:solidFill>
          <a:ln/>
        </p:spPr>
      </p:sp>
      <p:sp>
        <p:nvSpPr>
          <p:cNvPr id="6" name="Shape 3"/>
          <p:cNvSpPr/>
          <p:nvPr/>
        </p:nvSpPr>
        <p:spPr>
          <a:xfrm>
            <a:off x="878800" y="2880122"/>
            <a:ext cx="510302" cy="510302"/>
          </a:xfrm>
          <a:prstGeom prst="roundRect">
            <a:avLst>
              <a:gd name="adj" fmla="val 6667"/>
            </a:avLst>
          </a:prstGeom>
          <a:solidFill>
            <a:srgbClr val="F2EEEE"/>
          </a:solidFill>
          <a:ln/>
        </p:spPr>
      </p:sp>
      <p:sp>
        <p:nvSpPr>
          <p:cNvPr id="7" name="Text 4"/>
          <p:cNvSpPr/>
          <p:nvPr/>
        </p:nvSpPr>
        <p:spPr>
          <a:xfrm>
            <a:off x="1073110" y="2965133"/>
            <a:ext cx="121682"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1</a:t>
            </a:r>
            <a:endParaRPr lang="en-US" sz="2650" dirty="0"/>
          </a:p>
        </p:txBody>
      </p:sp>
      <p:sp>
        <p:nvSpPr>
          <p:cNvPr id="8" name="Text 5"/>
          <p:cNvSpPr/>
          <p:nvPr/>
        </p:nvSpPr>
        <p:spPr>
          <a:xfrm>
            <a:off x="2381488" y="28517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Forward Zones</a:t>
            </a:r>
            <a:endParaRPr lang="en-US" sz="2200" dirty="0"/>
          </a:p>
        </p:txBody>
      </p:sp>
      <p:sp>
        <p:nvSpPr>
          <p:cNvPr id="9" name="Text 6"/>
          <p:cNvSpPr/>
          <p:nvPr/>
        </p:nvSpPr>
        <p:spPr>
          <a:xfrm>
            <a:off x="2381488" y="3342203"/>
            <a:ext cx="5968722"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Define mapping from domain names to IP addresses</a:t>
            </a:r>
            <a:endParaRPr lang="en-US" sz="1750" dirty="0"/>
          </a:p>
        </p:txBody>
      </p:sp>
      <p:sp>
        <p:nvSpPr>
          <p:cNvPr id="10" name="Shape 7"/>
          <p:cNvSpPr/>
          <p:nvPr/>
        </p:nvSpPr>
        <p:spPr>
          <a:xfrm>
            <a:off x="1358622" y="4653796"/>
            <a:ext cx="793790" cy="30480"/>
          </a:xfrm>
          <a:prstGeom prst="roundRect">
            <a:avLst>
              <a:gd name="adj" fmla="val 111628"/>
            </a:avLst>
          </a:prstGeom>
          <a:solidFill>
            <a:srgbClr val="D8D4D4"/>
          </a:solidFill>
          <a:ln/>
        </p:spPr>
      </p:sp>
      <p:sp>
        <p:nvSpPr>
          <p:cNvPr id="11" name="Shape 8"/>
          <p:cNvSpPr/>
          <p:nvPr/>
        </p:nvSpPr>
        <p:spPr>
          <a:xfrm>
            <a:off x="878800" y="4413885"/>
            <a:ext cx="510302" cy="510302"/>
          </a:xfrm>
          <a:prstGeom prst="roundRect">
            <a:avLst>
              <a:gd name="adj" fmla="val 6667"/>
            </a:avLst>
          </a:prstGeom>
          <a:solidFill>
            <a:srgbClr val="F2EEEE"/>
          </a:solidFill>
          <a:ln/>
        </p:spPr>
      </p:sp>
      <p:sp>
        <p:nvSpPr>
          <p:cNvPr id="12" name="Text 9"/>
          <p:cNvSpPr/>
          <p:nvPr/>
        </p:nvSpPr>
        <p:spPr>
          <a:xfrm>
            <a:off x="1049536" y="4498896"/>
            <a:ext cx="168831"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2</a:t>
            </a:r>
            <a:endParaRPr lang="en-US" sz="2650" dirty="0"/>
          </a:p>
        </p:txBody>
      </p:sp>
      <p:sp>
        <p:nvSpPr>
          <p:cNvPr id="13" name="Text 10"/>
          <p:cNvSpPr/>
          <p:nvPr/>
        </p:nvSpPr>
        <p:spPr>
          <a:xfrm>
            <a:off x="2381488" y="438554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Reverse Zones</a:t>
            </a:r>
            <a:endParaRPr lang="en-US" sz="2200" dirty="0"/>
          </a:p>
        </p:txBody>
      </p:sp>
      <p:sp>
        <p:nvSpPr>
          <p:cNvPr id="14" name="Text 11"/>
          <p:cNvSpPr/>
          <p:nvPr/>
        </p:nvSpPr>
        <p:spPr>
          <a:xfrm>
            <a:off x="2381488" y="4875967"/>
            <a:ext cx="5968722"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Define mapping from IP addresses to domain names</a:t>
            </a:r>
            <a:endParaRPr lang="en-US" sz="1750" dirty="0"/>
          </a:p>
        </p:txBody>
      </p:sp>
      <p:sp>
        <p:nvSpPr>
          <p:cNvPr id="15" name="Shape 12"/>
          <p:cNvSpPr/>
          <p:nvPr/>
        </p:nvSpPr>
        <p:spPr>
          <a:xfrm>
            <a:off x="1358622" y="6187559"/>
            <a:ext cx="793790" cy="30480"/>
          </a:xfrm>
          <a:prstGeom prst="roundRect">
            <a:avLst>
              <a:gd name="adj" fmla="val 111628"/>
            </a:avLst>
          </a:prstGeom>
          <a:solidFill>
            <a:srgbClr val="D8D4D4"/>
          </a:solidFill>
          <a:ln/>
        </p:spPr>
      </p:sp>
      <p:sp>
        <p:nvSpPr>
          <p:cNvPr id="16" name="Shape 13"/>
          <p:cNvSpPr/>
          <p:nvPr/>
        </p:nvSpPr>
        <p:spPr>
          <a:xfrm>
            <a:off x="878800" y="5947648"/>
            <a:ext cx="510302" cy="510302"/>
          </a:xfrm>
          <a:prstGeom prst="roundRect">
            <a:avLst>
              <a:gd name="adj" fmla="val 6667"/>
            </a:avLst>
          </a:prstGeom>
          <a:solidFill>
            <a:srgbClr val="F2EEEE"/>
          </a:solidFill>
          <a:ln/>
        </p:spPr>
      </p:sp>
      <p:sp>
        <p:nvSpPr>
          <p:cNvPr id="17" name="Text 14"/>
          <p:cNvSpPr/>
          <p:nvPr/>
        </p:nvSpPr>
        <p:spPr>
          <a:xfrm>
            <a:off x="1052036" y="6032659"/>
            <a:ext cx="163830"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3</a:t>
            </a:r>
            <a:endParaRPr lang="en-US" sz="2650" dirty="0"/>
          </a:p>
        </p:txBody>
      </p:sp>
      <p:sp>
        <p:nvSpPr>
          <p:cNvPr id="18" name="Text 15"/>
          <p:cNvSpPr/>
          <p:nvPr/>
        </p:nvSpPr>
        <p:spPr>
          <a:xfrm>
            <a:off x="2381488" y="5919311"/>
            <a:ext cx="2894052"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Caching and Forwarding</a:t>
            </a:r>
            <a:endParaRPr lang="en-US" sz="2200" dirty="0"/>
          </a:p>
        </p:txBody>
      </p:sp>
      <p:sp>
        <p:nvSpPr>
          <p:cNvPr id="19" name="Text 16"/>
          <p:cNvSpPr/>
          <p:nvPr/>
        </p:nvSpPr>
        <p:spPr>
          <a:xfrm>
            <a:off x="2381488" y="6409730"/>
            <a:ext cx="5968722"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Improve performance and reduce load on upstream DNS servers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4470" y="926187"/>
            <a:ext cx="7647861" cy="1335881"/>
          </a:xfrm>
          <a:prstGeom prst="rect">
            <a:avLst/>
          </a:prstGeom>
          <a:noFill/>
          <a:ln/>
        </p:spPr>
        <p:txBody>
          <a:bodyPr wrap="square" lIns="0" tIns="0" rIns="0" bIns="0" rtlCol="0" anchor="t"/>
          <a:lstStyle/>
          <a:p>
            <a:pPr marL="0" indent="0">
              <a:lnSpc>
                <a:spcPts val="5250"/>
              </a:lnSpc>
              <a:buNone/>
            </a:pPr>
            <a:r>
              <a:rPr lang="en-US" sz="4200" dirty="0">
                <a:solidFill>
                  <a:srgbClr val="152D47"/>
                </a:solidFill>
                <a:latin typeface="Crimson Pro Semi Bold" pitchFamily="34" charset="0"/>
                <a:ea typeface="Crimson Pro Semi Bold" pitchFamily="34" charset="-122"/>
                <a:cs typeface="Crimson Pro Semi Bold" pitchFamily="34" charset="-120"/>
              </a:rPr>
              <a:t>Understanding DHCP: Concepts and Terminology</a:t>
            </a:r>
            <a:endParaRPr lang="en-US" sz="4200" dirty="0"/>
          </a:p>
        </p:txBody>
      </p:sp>
      <p:sp>
        <p:nvSpPr>
          <p:cNvPr id="4" name="Shape 1"/>
          <p:cNvSpPr/>
          <p:nvPr/>
        </p:nvSpPr>
        <p:spPr>
          <a:xfrm>
            <a:off x="6234470" y="2582704"/>
            <a:ext cx="3717131" cy="2591395"/>
          </a:xfrm>
          <a:prstGeom prst="roundRect">
            <a:avLst>
              <a:gd name="adj" fmla="val 1237"/>
            </a:avLst>
          </a:prstGeom>
          <a:solidFill>
            <a:srgbClr val="F2EEEE"/>
          </a:solidFill>
          <a:ln/>
        </p:spPr>
      </p:sp>
      <p:sp>
        <p:nvSpPr>
          <p:cNvPr id="5" name="Text 2"/>
          <p:cNvSpPr/>
          <p:nvPr/>
        </p:nvSpPr>
        <p:spPr>
          <a:xfrm>
            <a:off x="6448187" y="2796421"/>
            <a:ext cx="3289697" cy="667941"/>
          </a:xfrm>
          <a:prstGeom prst="rect">
            <a:avLst/>
          </a:prstGeom>
          <a:noFill/>
          <a:ln/>
        </p:spPr>
        <p:txBody>
          <a:bodyPr wrap="square" lIns="0" tIns="0" rIns="0" bIns="0" rtlCol="0" anchor="t"/>
          <a:lstStyle/>
          <a:p>
            <a:pPr marL="0" indent="0">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Dynamic Host Configuration Protocol (DHCP)</a:t>
            </a:r>
            <a:endParaRPr lang="en-US" sz="2100" dirty="0"/>
          </a:p>
        </p:txBody>
      </p:sp>
      <p:sp>
        <p:nvSpPr>
          <p:cNvPr id="6" name="Text 3"/>
          <p:cNvSpPr/>
          <p:nvPr/>
        </p:nvSpPr>
        <p:spPr>
          <a:xfrm>
            <a:off x="6448187" y="3592592"/>
            <a:ext cx="3289697" cy="1367790"/>
          </a:xfrm>
          <a:prstGeom prst="rect">
            <a:avLst/>
          </a:prstGeom>
          <a:noFill/>
          <a:ln/>
        </p:spPr>
        <p:txBody>
          <a:bodyPr wrap="squar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Automatically assigns IP addresses and network configuration to devices on a network</a:t>
            </a:r>
            <a:endParaRPr lang="en-US" sz="1650" dirty="0"/>
          </a:p>
        </p:txBody>
      </p:sp>
      <p:sp>
        <p:nvSpPr>
          <p:cNvPr id="7" name="Shape 4"/>
          <p:cNvSpPr/>
          <p:nvPr/>
        </p:nvSpPr>
        <p:spPr>
          <a:xfrm>
            <a:off x="10165318" y="2582704"/>
            <a:ext cx="3717131" cy="2591395"/>
          </a:xfrm>
          <a:prstGeom prst="roundRect">
            <a:avLst>
              <a:gd name="adj" fmla="val 1237"/>
            </a:avLst>
          </a:prstGeom>
          <a:solidFill>
            <a:srgbClr val="F2EEEE"/>
          </a:solidFill>
          <a:ln/>
        </p:spPr>
      </p:sp>
      <p:sp>
        <p:nvSpPr>
          <p:cNvPr id="8" name="Text 5"/>
          <p:cNvSpPr/>
          <p:nvPr/>
        </p:nvSpPr>
        <p:spPr>
          <a:xfrm>
            <a:off x="10379035" y="2796421"/>
            <a:ext cx="2672001" cy="333970"/>
          </a:xfrm>
          <a:prstGeom prst="rect">
            <a:avLst/>
          </a:prstGeom>
          <a:noFill/>
          <a:ln/>
        </p:spPr>
        <p:txBody>
          <a:bodyPr wrap="none" lIns="0" tIns="0" rIns="0" bIns="0" rtlCol="0" anchor="t"/>
          <a:lstStyle/>
          <a:p>
            <a:pPr marL="0" indent="0">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DHCP Servers</a:t>
            </a:r>
            <a:endParaRPr lang="en-US" sz="2100" dirty="0"/>
          </a:p>
        </p:txBody>
      </p:sp>
      <p:sp>
        <p:nvSpPr>
          <p:cNvPr id="9" name="Text 6"/>
          <p:cNvSpPr/>
          <p:nvPr/>
        </p:nvSpPr>
        <p:spPr>
          <a:xfrm>
            <a:off x="10379035" y="3258622"/>
            <a:ext cx="3289697" cy="1367790"/>
          </a:xfrm>
          <a:prstGeom prst="rect">
            <a:avLst/>
          </a:prstGeom>
          <a:noFill/>
          <a:ln/>
        </p:spPr>
        <p:txBody>
          <a:bodyPr wrap="squar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Manage and distribute IP addresses, subnet masks, default gateways, and other network settings</a:t>
            </a:r>
            <a:endParaRPr lang="en-US" sz="1650" dirty="0"/>
          </a:p>
        </p:txBody>
      </p:sp>
      <p:sp>
        <p:nvSpPr>
          <p:cNvPr id="10" name="Shape 7"/>
          <p:cNvSpPr/>
          <p:nvPr/>
        </p:nvSpPr>
        <p:spPr>
          <a:xfrm>
            <a:off x="6234470" y="5387816"/>
            <a:ext cx="3717131" cy="1915478"/>
          </a:xfrm>
          <a:prstGeom prst="roundRect">
            <a:avLst>
              <a:gd name="adj" fmla="val 1674"/>
            </a:avLst>
          </a:prstGeom>
          <a:solidFill>
            <a:srgbClr val="F2EEEE"/>
          </a:solidFill>
          <a:ln/>
        </p:spPr>
      </p:sp>
      <p:sp>
        <p:nvSpPr>
          <p:cNvPr id="11" name="Text 8"/>
          <p:cNvSpPr/>
          <p:nvPr/>
        </p:nvSpPr>
        <p:spPr>
          <a:xfrm>
            <a:off x="6448187" y="5601533"/>
            <a:ext cx="2672001" cy="333970"/>
          </a:xfrm>
          <a:prstGeom prst="rect">
            <a:avLst/>
          </a:prstGeom>
          <a:noFill/>
          <a:ln/>
        </p:spPr>
        <p:txBody>
          <a:bodyPr wrap="none" lIns="0" tIns="0" rIns="0" bIns="0" rtlCol="0" anchor="t"/>
          <a:lstStyle/>
          <a:p>
            <a:pPr marL="0" indent="0">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DHCP Clients</a:t>
            </a:r>
            <a:endParaRPr lang="en-US" sz="2100" dirty="0"/>
          </a:p>
        </p:txBody>
      </p:sp>
      <p:sp>
        <p:nvSpPr>
          <p:cNvPr id="12" name="Text 9"/>
          <p:cNvSpPr/>
          <p:nvPr/>
        </p:nvSpPr>
        <p:spPr>
          <a:xfrm>
            <a:off x="6448187" y="6063734"/>
            <a:ext cx="3289697" cy="1025843"/>
          </a:xfrm>
          <a:prstGeom prst="rect">
            <a:avLst/>
          </a:prstGeom>
          <a:noFill/>
          <a:ln/>
        </p:spPr>
        <p:txBody>
          <a:bodyPr wrap="squar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Devices that request and receive network configuration information from the DHCP server</a:t>
            </a:r>
            <a:endParaRPr lang="en-US" sz="1650" dirty="0"/>
          </a:p>
        </p:txBody>
      </p:sp>
      <p:sp>
        <p:nvSpPr>
          <p:cNvPr id="13" name="Shape 10"/>
          <p:cNvSpPr/>
          <p:nvPr/>
        </p:nvSpPr>
        <p:spPr>
          <a:xfrm>
            <a:off x="10165318" y="5387816"/>
            <a:ext cx="3717131" cy="1915478"/>
          </a:xfrm>
          <a:prstGeom prst="roundRect">
            <a:avLst>
              <a:gd name="adj" fmla="val 1674"/>
            </a:avLst>
          </a:prstGeom>
          <a:solidFill>
            <a:srgbClr val="F2EEEE"/>
          </a:solidFill>
          <a:ln/>
        </p:spPr>
      </p:sp>
      <p:sp>
        <p:nvSpPr>
          <p:cNvPr id="14" name="Text 11"/>
          <p:cNvSpPr/>
          <p:nvPr/>
        </p:nvSpPr>
        <p:spPr>
          <a:xfrm>
            <a:off x="10379035" y="5601533"/>
            <a:ext cx="2672001" cy="333970"/>
          </a:xfrm>
          <a:prstGeom prst="rect">
            <a:avLst/>
          </a:prstGeom>
          <a:noFill/>
          <a:ln/>
        </p:spPr>
        <p:txBody>
          <a:bodyPr wrap="none" lIns="0" tIns="0" rIns="0" bIns="0" rtlCol="0" anchor="t"/>
          <a:lstStyle/>
          <a:p>
            <a:pPr marL="0" indent="0">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DHCP Lease</a:t>
            </a:r>
            <a:endParaRPr lang="en-US" sz="2100" dirty="0"/>
          </a:p>
        </p:txBody>
      </p:sp>
      <p:sp>
        <p:nvSpPr>
          <p:cNvPr id="15" name="Text 12"/>
          <p:cNvSpPr/>
          <p:nvPr/>
        </p:nvSpPr>
        <p:spPr>
          <a:xfrm>
            <a:off x="10379035" y="6063734"/>
            <a:ext cx="3289697" cy="1025843"/>
          </a:xfrm>
          <a:prstGeom prst="rect">
            <a:avLst/>
          </a:prstGeom>
          <a:noFill/>
          <a:ln/>
        </p:spPr>
        <p:txBody>
          <a:bodyPr wrap="squar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The temporary assignment of an IP address to a DHCP client for a specified duration</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73073" y="608290"/>
            <a:ext cx="7597854" cy="1380411"/>
          </a:xfrm>
          <a:prstGeom prst="rect">
            <a:avLst/>
          </a:prstGeom>
          <a:noFill/>
          <a:ln/>
        </p:spPr>
        <p:txBody>
          <a:bodyPr wrap="square" lIns="0" tIns="0" rIns="0" bIns="0" rtlCol="0" anchor="t"/>
          <a:lstStyle/>
          <a:p>
            <a:pPr marL="0" indent="0">
              <a:lnSpc>
                <a:spcPts val="5400"/>
              </a:lnSpc>
              <a:buNone/>
            </a:pPr>
            <a:r>
              <a:rPr lang="en-US" sz="4300" dirty="0">
                <a:solidFill>
                  <a:srgbClr val="152D47"/>
                </a:solidFill>
                <a:latin typeface="Crimson Pro Semi Bold" pitchFamily="34" charset="0"/>
                <a:ea typeface="Crimson Pro Semi Bold" pitchFamily="34" charset="-122"/>
                <a:cs typeface="Crimson Pro Semi Bold" pitchFamily="34" charset="-120"/>
              </a:rPr>
              <a:t>Implementing DHCP Server in CentOS</a:t>
            </a:r>
            <a:endParaRPr lang="en-US" sz="4300" dirty="0"/>
          </a:p>
        </p:txBody>
      </p:sp>
      <p:pic>
        <p:nvPicPr>
          <p:cNvPr id="4" name="Image 1" descr="preencoded.png"/>
          <p:cNvPicPr>
            <a:picLocks noChangeAspect="1"/>
          </p:cNvPicPr>
          <p:nvPr/>
        </p:nvPicPr>
        <p:blipFill>
          <a:blip r:embed="rId4"/>
          <a:stretch>
            <a:fillRect/>
          </a:stretch>
        </p:blipFill>
        <p:spPr>
          <a:xfrm>
            <a:off x="773073" y="2319933"/>
            <a:ext cx="1104424" cy="1767126"/>
          </a:xfrm>
          <a:prstGeom prst="rect">
            <a:avLst/>
          </a:prstGeom>
        </p:spPr>
      </p:pic>
      <p:sp>
        <p:nvSpPr>
          <p:cNvPr id="5" name="Text 1"/>
          <p:cNvSpPr/>
          <p:nvPr/>
        </p:nvSpPr>
        <p:spPr>
          <a:xfrm>
            <a:off x="2208728" y="2540794"/>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4C4C4D"/>
                </a:solidFill>
                <a:latin typeface="Crimson Pro Semi Bold" pitchFamily="34" charset="0"/>
                <a:ea typeface="Crimson Pro Semi Bold" pitchFamily="34" charset="-122"/>
                <a:cs typeface="Crimson Pro Semi Bold" pitchFamily="34" charset="-120"/>
              </a:rPr>
              <a:t>Install DHCP Server</a:t>
            </a:r>
            <a:endParaRPr lang="en-US" sz="2150" dirty="0"/>
          </a:p>
        </p:txBody>
      </p:sp>
      <p:sp>
        <p:nvSpPr>
          <p:cNvPr id="6" name="Text 2"/>
          <p:cNvSpPr/>
          <p:nvPr/>
        </p:nvSpPr>
        <p:spPr>
          <a:xfrm>
            <a:off x="2208728" y="3018353"/>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4C4C4D"/>
                </a:solidFill>
                <a:latin typeface="Heebo" pitchFamily="34" charset="0"/>
                <a:ea typeface="Heebo" pitchFamily="34" charset="-122"/>
                <a:cs typeface="Heebo" pitchFamily="34" charset="-120"/>
              </a:rPr>
              <a:t>Install the DHCP server package (e.g., dhcpd) on the CentOS system</a:t>
            </a:r>
            <a:endParaRPr lang="en-US" sz="1700" dirty="0"/>
          </a:p>
        </p:txBody>
      </p:sp>
      <p:pic>
        <p:nvPicPr>
          <p:cNvPr id="7" name="Image 2" descr="preencoded.png"/>
          <p:cNvPicPr>
            <a:picLocks noChangeAspect="1"/>
          </p:cNvPicPr>
          <p:nvPr/>
        </p:nvPicPr>
        <p:blipFill>
          <a:blip r:embed="rId5"/>
          <a:stretch>
            <a:fillRect/>
          </a:stretch>
        </p:blipFill>
        <p:spPr>
          <a:xfrm>
            <a:off x="773073" y="4087058"/>
            <a:ext cx="1104424" cy="1767126"/>
          </a:xfrm>
          <a:prstGeom prst="rect">
            <a:avLst/>
          </a:prstGeom>
        </p:spPr>
      </p:pic>
      <p:sp>
        <p:nvSpPr>
          <p:cNvPr id="8" name="Text 3"/>
          <p:cNvSpPr/>
          <p:nvPr/>
        </p:nvSpPr>
        <p:spPr>
          <a:xfrm>
            <a:off x="2208728" y="4307919"/>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4C4C4D"/>
                </a:solidFill>
                <a:latin typeface="Crimson Pro Semi Bold" pitchFamily="34" charset="0"/>
                <a:ea typeface="Crimson Pro Semi Bold" pitchFamily="34" charset="-122"/>
                <a:cs typeface="Crimson Pro Semi Bold" pitchFamily="34" charset="-120"/>
              </a:rPr>
              <a:t>Configure DHCP Server</a:t>
            </a:r>
            <a:endParaRPr lang="en-US" sz="2150" dirty="0"/>
          </a:p>
        </p:txBody>
      </p:sp>
      <p:sp>
        <p:nvSpPr>
          <p:cNvPr id="9" name="Text 4"/>
          <p:cNvSpPr/>
          <p:nvPr/>
        </p:nvSpPr>
        <p:spPr>
          <a:xfrm>
            <a:off x="2208728" y="4785479"/>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4C4C4D"/>
                </a:solidFill>
                <a:latin typeface="Heebo" pitchFamily="34" charset="0"/>
                <a:ea typeface="Heebo" pitchFamily="34" charset="-122"/>
                <a:cs typeface="Heebo" pitchFamily="34" charset="-120"/>
              </a:rPr>
              <a:t>Set up the DHCP server configuration file to define network settings and IP address ranges</a:t>
            </a:r>
            <a:endParaRPr lang="en-US" sz="1700" dirty="0"/>
          </a:p>
        </p:txBody>
      </p:sp>
      <p:pic>
        <p:nvPicPr>
          <p:cNvPr id="10" name="Image 3" descr="preencoded.png"/>
          <p:cNvPicPr>
            <a:picLocks noChangeAspect="1"/>
          </p:cNvPicPr>
          <p:nvPr/>
        </p:nvPicPr>
        <p:blipFill>
          <a:blip r:embed="rId6"/>
          <a:stretch>
            <a:fillRect/>
          </a:stretch>
        </p:blipFill>
        <p:spPr>
          <a:xfrm>
            <a:off x="773073" y="5854184"/>
            <a:ext cx="1104424" cy="1767126"/>
          </a:xfrm>
          <a:prstGeom prst="rect">
            <a:avLst/>
          </a:prstGeom>
        </p:spPr>
      </p:pic>
      <p:sp>
        <p:nvSpPr>
          <p:cNvPr id="11" name="Text 5"/>
          <p:cNvSpPr/>
          <p:nvPr/>
        </p:nvSpPr>
        <p:spPr>
          <a:xfrm>
            <a:off x="2208728" y="6075045"/>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4C4C4D"/>
                </a:solidFill>
                <a:latin typeface="Crimson Pro Semi Bold" pitchFamily="34" charset="0"/>
                <a:ea typeface="Crimson Pro Semi Bold" pitchFamily="34" charset="-122"/>
                <a:cs typeface="Crimson Pro Semi Bold" pitchFamily="34" charset="-120"/>
              </a:rPr>
              <a:t>Start DHCP Service</a:t>
            </a:r>
            <a:endParaRPr lang="en-US" sz="2150" dirty="0"/>
          </a:p>
        </p:txBody>
      </p:sp>
      <p:sp>
        <p:nvSpPr>
          <p:cNvPr id="12" name="Text 6"/>
          <p:cNvSpPr/>
          <p:nvPr/>
        </p:nvSpPr>
        <p:spPr>
          <a:xfrm>
            <a:off x="2208728" y="6552605"/>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4C4C4D"/>
                </a:solidFill>
                <a:latin typeface="Heebo" pitchFamily="34" charset="0"/>
                <a:ea typeface="Heebo" pitchFamily="34" charset="-122"/>
                <a:cs typeface="Heebo" pitchFamily="34" charset="-120"/>
              </a:rPr>
              <a:t>Enable and start the DHCP server service to begin serving IP addresses to clients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04255"/>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Configuring DHCP Server Options</a:t>
            </a:r>
            <a:endParaRPr lang="en-US" sz="4450" dirty="0"/>
          </a:p>
        </p:txBody>
      </p:sp>
      <p:pic>
        <p:nvPicPr>
          <p:cNvPr id="4" name="Image 1" descr="preencoded.png"/>
          <p:cNvPicPr>
            <a:picLocks noChangeAspect="1"/>
          </p:cNvPicPr>
          <p:nvPr/>
        </p:nvPicPr>
        <p:blipFill>
          <a:blip r:embed="rId4"/>
          <a:stretch>
            <a:fillRect/>
          </a:stretch>
        </p:blipFill>
        <p:spPr>
          <a:xfrm>
            <a:off x="793790" y="2461974"/>
            <a:ext cx="566976" cy="566976"/>
          </a:xfrm>
          <a:prstGeom prst="rect">
            <a:avLst/>
          </a:prstGeom>
        </p:spPr>
      </p:pic>
      <p:sp>
        <p:nvSpPr>
          <p:cNvPr id="5" name="Text 1"/>
          <p:cNvSpPr/>
          <p:nvPr/>
        </p:nvSpPr>
        <p:spPr>
          <a:xfrm>
            <a:off x="793790" y="325576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Network Settings</a:t>
            </a:r>
            <a:endParaRPr lang="en-US" sz="2200" dirty="0"/>
          </a:p>
        </p:txBody>
      </p:sp>
      <p:sp>
        <p:nvSpPr>
          <p:cNvPr id="6" name="Text 2"/>
          <p:cNvSpPr/>
          <p:nvPr/>
        </p:nvSpPr>
        <p:spPr>
          <a:xfrm>
            <a:off x="793790" y="3746183"/>
            <a:ext cx="3608070"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Configure subnet masks, default gateways, and DNS servers</a:t>
            </a:r>
            <a:endParaRPr lang="en-US" sz="1750" dirty="0"/>
          </a:p>
        </p:txBody>
      </p:sp>
      <p:pic>
        <p:nvPicPr>
          <p:cNvPr id="7" name="Image 2" descr="preencoded.png"/>
          <p:cNvPicPr>
            <a:picLocks noChangeAspect="1"/>
          </p:cNvPicPr>
          <p:nvPr/>
        </p:nvPicPr>
        <p:blipFill>
          <a:blip r:embed="rId5"/>
          <a:stretch>
            <a:fillRect/>
          </a:stretch>
        </p:blipFill>
        <p:spPr>
          <a:xfrm>
            <a:off x="4742021" y="2461974"/>
            <a:ext cx="566976" cy="566976"/>
          </a:xfrm>
          <a:prstGeom prst="rect">
            <a:avLst/>
          </a:prstGeom>
        </p:spPr>
      </p:pic>
      <p:sp>
        <p:nvSpPr>
          <p:cNvPr id="8" name="Text 3"/>
          <p:cNvSpPr/>
          <p:nvPr/>
        </p:nvSpPr>
        <p:spPr>
          <a:xfrm>
            <a:off x="4742021" y="325576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Lease Duration</a:t>
            </a:r>
            <a:endParaRPr lang="en-US" sz="2200" dirty="0"/>
          </a:p>
        </p:txBody>
      </p:sp>
      <p:sp>
        <p:nvSpPr>
          <p:cNvPr id="9" name="Text 4"/>
          <p:cNvSpPr/>
          <p:nvPr/>
        </p:nvSpPr>
        <p:spPr>
          <a:xfrm>
            <a:off x="4742021" y="3746183"/>
            <a:ext cx="360818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Set the duration for which an IP address is assigned to a client</a:t>
            </a:r>
            <a:endParaRPr lang="en-US" sz="1750" dirty="0"/>
          </a:p>
        </p:txBody>
      </p:sp>
      <p:pic>
        <p:nvPicPr>
          <p:cNvPr id="10" name="Image 3" descr="preencoded.png"/>
          <p:cNvPicPr>
            <a:picLocks noChangeAspect="1"/>
          </p:cNvPicPr>
          <p:nvPr/>
        </p:nvPicPr>
        <p:blipFill>
          <a:blip r:embed="rId6"/>
          <a:stretch>
            <a:fillRect/>
          </a:stretch>
        </p:blipFill>
        <p:spPr>
          <a:xfrm>
            <a:off x="793790" y="5152430"/>
            <a:ext cx="566976" cy="566976"/>
          </a:xfrm>
          <a:prstGeom prst="rect">
            <a:avLst/>
          </a:prstGeom>
        </p:spPr>
      </p:pic>
      <p:sp>
        <p:nvSpPr>
          <p:cNvPr id="11" name="Text 5"/>
          <p:cNvSpPr/>
          <p:nvPr/>
        </p:nvSpPr>
        <p:spPr>
          <a:xfrm>
            <a:off x="793790" y="594621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Custom Options</a:t>
            </a:r>
            <a:endParaRPr lang="en-US" sz="2200" dirty="0"/>
          </a:p>
        </p:txBody>
      </p:sp>
      <p:sp>
        <p:nvSpPr>
          <p:cNvPr id="12" name="Text 6"/>
          <p:cNvSpPr/>
          <p:nvPr/>
        </p:nvSpPr>
        <p:spPr>
          <a:xfrm>
            <a:off x="793790" y="6436638"/>
            <a:ext cx="3608070"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Define additional network configuration options for DHCP clients</a:t>
            </a:r>
            <a:endParaRPr lang="en-US" sz="1750" dirty="0"/>
          </a:p>
        </p:txBody>
      </p:sp>
      <p:pic>
        <p:nvPicPr>
          <p:cNvPr id="13" name="Image 4" descr="preencoded.png"/>
          <p:cNvPicPr>
            <a:picLocks noChangeAspect="1"/>
          </p:cNvPicPr>
          <p:nvPr/>
        </p:nvPicPr>
        <p:blipFill>
          <a:blip r:embed="rId7"/>
          <a:stretch>
            <a:fillRect/>
          </a:stretch>
        </p:blipFill>
        <p:spPr>
          <a:xfrm>
            <a:off x="4742021" y="5152430"/>
            <a:ext cx="566976" cy="566976"/>
          </a:xfrm>
          <a:prstGeom prst="rect">
            <a:avLst/>
          </a:prstGeom>
        </p:spPr>
      </p:pic>
      <p:sp>
        <p:nvSpPr>
          <p:cNvPr id="14" name="Text 7"/>
          <p:cNvSpPr/>
          <p:nvPr/>
        </p:nvSpPr>
        <p:spPr>
          <a:xfrm>
            <a:off x="4742021" y="594621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Security</a:t>
            </a:r>
            <a:endParaRPr lang="en-US" sz="2200" dirty="0"/>
          </a:p>
        </p:txBody>
      </p:sp>
      <p:sp>
        <p:nvSpPr>
          <p:cNvPr id="15" name="Text 8"/>
          <p:cNvSpPr/>
          <p:nvPr/>
        </p:nvSpPr>
        <p:spPr>
          <a:xfrm>
            <a:off x="4742021" y="6436638"/>
            <a:ext cx="3608189"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Implement DHCP server authentication and access control measures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36401"/>
          </a:xfrm>
          <a:prstGeom prst="rect">
            <a:avLst/>
          </a:prstGeom>
        </p:spPr>
      </p:pic>
      <p:sp>
        <p:nvSpPr>
          <p:cNvPr id="3" name="Text 0"/>
          <p:cNvSpPr/>
          <p:nvPr/>
        </p:nvSpPr>
        <p:spPr>
          <a:xfrm>
            <a:off x="738188" y="3220760"/>
            <a:ext cx="9990773" cy="659130"/>
          </a:xfrm>
          <a:prstGeom prst="rect">
            <a:avLst/>
          </a:prstGeom>
          <a:noFill/>
          <a:ln/>
        </p:spPr>
        <p:txBody>
          <a:bodyPr wrap="none" lIns="0" tIns="0" rIns="0" bIns="0" rtlCol="0" anchor="t"/>
          <a:lstStyle/>
          <a:p>
            <a:pPr marL="0" indent="0">
              <a:lnSpc>
                <a:spcPts val="5150"/>
              </a:lnSpc>
              <a:buNone/>
            </a:pPr>
            <a:r>
              <a:rPr lang="en-US" sz="4150" dirty="0">
                <a:solidFill>
                  <a:srgbClr val="152D47"/>
                </a:solidFill>
                <a:latin typeface="Crimson Pro Semi Bold" pitchFamily="34" charset="0"/>
                <a:ea typeface="Crimson Pro Semi Bold" pitchFamily="34" charset="-122"/>
                <a:cs typeface="Crimson Pro Semi Bold" pitchFamily="34" charset="-120"/>
              </a:rPr>
              <a:t>Troubleshooting DNS and DHCP Server Issues</a:t>
            </a:r>
            <a:endParaRPr lang="en-US" sz="4150" dirty="0"/>
          </a:p>
        </p:txBody>
      </p:sp>
      <p:sp>
        <p:nvSpPr>
          <p:cNvPr id="4" name="Shape 1"/>
          <p:cNvSpPr/>
          <p:nvPr/>
        </p:nvSpPr>
        <p:spPr>
          <a:xfrm>
            <a:off x="738188" y="4196239"/>
            <a:ext cx="13154025" cy="3448883"/>
          </a:xfrm>
          <a:prstGeom prst="roundRect">
            <a:avLst>
              <a:gd name="adj" fmla="val 917"/>
            </a:avLst>
          </a:prstGeom>
          <a:noFill/>
          <a:ln w="7620">
            <a:solidFill>
              <a:srgbClr val="000000">
                <a:alpha val="8000"/>
              </a:srgbClr>
            </a:solidFill>
            <a:prstDash val="solid"/>
          </a:ln>
        </p:spPr>
      </p:sp>
      <p:sp>
        <p:nvSpPr>
          <p:cNvPr id="5" name="Shape 2"/>
          <p:cNvSpPr/>
          <p:nvPr/>
        </p:nvSpPr>
        <p:spPr>
          <a:xfrm>
            <a:off x="745808" y="4203859"/>
            <a:ext cx="13137356" cy="605433"/>
          </a:xfrm>
          <a:prstGeom prst="rect">
            <a:avLst/>
          </a:prstGeom>
          <a:solidFill>
            <a:srgbClr val="FFFFFF">
              <a:alpha val="4000"/>
            </a:srgbClr>
          </a:solidFill>
          <a:ln/>
        </p:spPr>
      </p:sp>
      <p:sp>
        <p:nvSpPr>
          <p:cNvPr id="6" name="Text 3"/>
          <p:cNvSpPr/>
          <p:nvPr/>
        </p:nvSpPr>
        <p:spPr>
          <a:xfrm>
            <a:off x="958096" y="4337923"/>
            <a:ext cx="3953113" cy="337304"/>
          </a:xfrm>
          <a:prstGeom prst="rect">
            <a:avLst/>
          </a:prstGeom>
          <a:noFill/>
          <a:ln/>
        </p:spPr>
        <p:txBody>
          <a:bodyPr wrap="non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Symptom</a:t>
            </a:r>
            <a:endParaRPr lang="en-US" sz="1650" dirty="0"/>
          </a:p>
        </p:txBody>
      </p:sp>
      <p:sp>
        <p:nvSpPr>
          <p:cNvPr id="7" name="Text 4"/>
          <p:cNvSpPr/>
          <p:nvPr/>
        </p:nvSpPr>
        <p:spPr>
          <a:xfrm>
            <a:off x="5340548" y="4337923"/>
            <a:ext cx="3949303" cy="337304"/>
          </a:xfrm>
          <a:prstGeom prst="rect">
            <a:avLst/>
          </a:prstGeom>
          <a:noFill/>
          <a:ln/>
        </p:spPr>
        <p:txBody>
          <a:bodyPr wrap="non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Potential Cause</a:t>
            </a:r>
            <a:endParaRPr lang="en-US" sz="1650" dirty="0"/>
          </a:p>
        </p:txBody>
      </p:sp>
      <p:sp>
        <p:nvSpPr>
          <p:cNvPr id="8" name="Text 5"/>
          <p:cNvSpPr/>
          <p:nvPr/>
        </p:nvSpPr>
        <p:spPr>
          <a:xfrm>
            <a:off x="9719191" y="4337923"/>
            <a:ext cx="3953113" cy="337304"/>
          </a:xfrm>
          <a:prstGeom prst="rect">
            <a:avLst/>
          </a:prstGeom>
          <a:noFill/>
          <a:ln/>
        </p:spPr>
        <p:txBody>
          <a:bodyPr wrap="non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Troubleshooting Steps</a:t>
            </a:r>
            <a:endParaRPr lang="en-US" sz="1650" dirty="0"/>
          </a:p>
        </p:txBody>
      </p:sp>
      <p:sp>
        <p:nvSpPr>
          <p:cNvPr id="9" name="Shape 6"/>
          <p:cNvSpPr/>
          <p:nvPr/>
        </p:nvSpPr>
        <p:spPr>
          <a:xfrm>
            <a:off x="745808" y="4809292"/>
            <a:ext cx="13137356" cy="942737"/>
          </a:xfrm>
          <a:prstGeom prst="rect">
            <a:avLst/>
          </a:prstGeom>
          <a:solidFill>
            <a:srgbClr val="000000">
              <a:alpha val="4000"/>
            </a:srgbClr>
          </a:solidFill>
          <a:ln/>
        </p:spPr>
      </p:sp>
      <p:sp>
        <p:nvSpPr>
          <p:cNvPr id="10" name="Text 7"/>
          <p:cNvSpPr/>
          <p:nvPr/>
        </p:nvSpPr>
        <p:spPr>
          <a:xfrm>
            <a:off x="958096" y="4943356"/>
            <a:ext cx="3953113" cy="337304"/>
          </a:xfrm>
          <a:prstGeom prst="rect">
            <a:avLst/>
          </a:prstGeom>
          <a:noFill/>
          <a:ln/>
        </p:spPr>
        <p:txBody>
          <a:bodyPr wrap="non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Clients unable to resolve domain names</a:t>
            </a:r>
            <a:endParaRPr lang="en-US" sz="1650" dirty="0"/>
          </a:p>
        </p:txBody>
      </p:sp>
      <p:sp>
        <p:nvSpPr>
          <p:cNvPr id="11" name="Text 8"/>
          <p:cNvSpPr/>
          <p:nvPr/>
        </p:nvSpPr>
        <p:spPr>
          <a:xfrm>
            <a:off x="5340548" y="4943356"/>
            <a:ext cx="3949303" cy="337304"/>
          </a:xfrm>
          <a:prstGeom prst="rect">
            <a:avLst/>
          </a:prstGeom>
          <a:noFill/>
          <a:ln/>
        </p:spPr>
        <p:txBody>
          <a:bodyPr wrap="non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Incorrect DNS server configuration</a:t>
            </a:r>
            <a:endParaRPr lang="en-US" sz="1650" dirty="0"/>
          </a:p>
        </p:txBody>
      </p:sp>
      <p:sp>
        <p:nvSpPr>
          <p:cNvPr id="12" name="Text 9"/>
          <p:cNvSpPr/>
          <p:nvPr/>
        </p:nvSpPr>
        <p:spPr>
          <a:xfrm>
            <a:off x="9719191" y="4943356"/>
            <a:ext cx="3953113" cy="674608"/>
          </a:xfrm>
          <a:prstGeom prst="rect">
            <a:avLst/>
          </a:prstGeom>
          <a:noFill/>
          <a:ln/>
        </p:spPr>
        <p:txBody>
          <a:bodyPr wrap="squar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Check DNS server settings, zone files, and firewall rules</a:t>
            </a:r>
            <a:endParaRPr lang="en-US" sz="1650" dirty="0"/>
          </a:p>
        </p:txBody>
      </p:sp>
      <p:sp>
        <p:nvSpPr>
          <p:cNvPr id="13" name="Shape 10"/>
          <p:cNvSpPr/>
          <p:nvPr/>
        </p:nvSpPr>
        <p:spPr>
          <a:xfrm>
            <a:off x="745808" y="5752028"/>
            <a:ext cx="13137356" cy="942737"/>
          </a:xfrm>
          <a:prstGeom prst="rect">
            <a:avLst/>
          </a:prstGeom>
          <a:solidFill>
            <a:srgbClr val="FFFFFF">
              <a:alpha val="4000"/>
            </a:srgbClr>
          </a:solidFill>
          <a:ln/>
        </p:spPr>
      </p:sp>
      <p:sp>
        <p:nvSpPr>
          <p:cNvPr id="14" name="Text 11"/>
          <p:cNvSpPr/>
          <p:nvPr/>
        </p:nvSpPr>
        <p:spPr>
          <a:xfrm>
            <a:off x="958096" y="5886093"/>
            <a:ext cx="3953113" cy="674608"/>
          </a:xfrm>
          <a:prstGeom prst="rect">
            <a:avLst/>
          </a:prstGeom>
          <a:noFill/>
          <a:ln/>
        </p:spPr>
        <p:txBody>
          <a:bodyPr wrap="squar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Clients not receiving IP addresses from DHCP</a:t>
            </a:r>
            <a:endParaRPr lang="en-US" sz="1650" dirty="0"/>
          </a:p>
        </p:txBody>
      </p:sp>
      <p:sp>
        <p:nvSpPr>
          <p:cNvPr id="15" name="Text 12"/>
          <p:cNvSpPr/>
          <p:nvPr/>
        </p:nvSpPr>
        <p:spPr>
          <a:xfrm>
            <a:off x="5340548" y="5886093"/>
            <a:ext cx="3949303" cy="337304"/>
          </a:xfrm>
          <a:prstGeom prst="rect">
            <a:avLst/>
          </a:prstGeom>
          <a:noFill/>
          <a:ln/>
        </p:spPr>
        <p:txBody>
          <a:bodyPr wrap="non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DHCP server misconfiguration</a:t>
            </a:r>
            <a:endParaRPr lang="en-US" sz="1650" dirty="0"/>
          </a:p>
        </p:txBody>
      </p:sp>
      <p:sp>
        <p:nvSpPr>
          <p:cNvPr id="16" name="Text 13"/>
          <p:cNvSpPr/>
          <p:nvPr/>
        </p:nvSpPr>
        <p:spPr>
          <a:xfrm>
            <a:off x="9719191" y="5886093"/>
            <a:ext cx="3953113" cy="674608"/>
          </a:xfrm>
          <a:prstGeom prst="rect">
            <a:avLst/>
          </a:prstGeom>
          <a:noFill/>
          <a:ln/>
        </p:spPr>
        <p:txBody>
          <a:bodyPr wrap="squar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Verify DHCP server settings, IP address pools, and network connectivity</a:t>
            </a:r>
            <a:endParaRPr lang="en-US" sz="1650" dirty="0"/>
          </a:p>
        </p:txBody>
      </p:sp>
      <p:sp>
        <p:nvSpPr>
          <p:cNvPr id="17" name="Shape 14"/>
          <p:cNvSpPr/>
          <p:nvPr/>
        </p:nvSpPr>
        <p:spPr>
          <a:xfrm>
            <a:off x="745808" y="6694765"/>
            <a:ext cx="13137356" cy="942737"/>
          </a:xfrm>
          <a:prstGeom prst="rect">
            <a:avLst/>
          </a:prstGeom>
          <a:solidFill>
            <a:srgbClr val="000000">
              <a:alpha val="4000"/>
            </a:srgbClr>
          </a:solidFill>
          <a:ln/>
        </p:spPr>
      </p:sp>
      <p:sp>
        <p:nvSpPr>
          <p:cNvPr id="18" name="Text 15"/>
          <p:cNvSpPr/>
          <p:nvPr/>
        </p:nvSpPr>
        <p:spPr>
          <a:xfrm>
            <a:off x="958096" y="6828830"/>
            <a:ext cx="3953113" cy="337304"/>
          </a:xfrm>
          <a:prstGeom prst="rect">
            <a:avLst/>
          </a:prstGeom>
          <a:noFill/>
          <a:ln/>
        </p:spPr>
        <p:txBody>
          <a:bodyPr wrap="non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Slow DNS or DHCP server performance</a:t>
            </a:r>
            <a:endParaRPr lang="en-US" sz="1650" dirty="0"/>
          </a:p>
        </p:txBody>
      </p:sp>
      <p:sp>
        <p:nvSpPr>
          <p:cNvPr id="19" name="Text 16"/>
          <p:cNvSpPr/>
          <p:nvPr/>
        </p:nvSpPr>
        <p:spPr>
          <a:xfrm>
            <a:off x="5340548" y="6828830"/>
            <a:ext cx="3949303" cy="337304"/>
          </a:xfrm>
          <a:prstGeom prst="rect">
            <a:avLst/>
          </a:prstGeom>
          <a:noFill/>
          <a:ln/>
        </p:spPr>
        <p:txBody>
          <a:bodyPr wrap="non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Resource constraints or excessive load</a:t>
            </a:r>
            <a:endParaRPr lang="en-US" sz="1650" dirty="0"/>
          </a:p>
        </p:txBody>
      </p:sp>
      <p:sp>
        <p:nvSpPr>
          <p:cNvPr id="20" name="Text 17"/>
          <p:cNvSpPr/>
          <p:nvPr/>
        </p:nvSpPr>
        <p:spPr>
          <a:xfrm>
            <a:off x="9719191" y="6828830"/>
            <a:ext cx="3953113" cy="674608"/>
          </a:xfrm>
          <a:prstGeom prst="rect">
            <a:avLst/>
          </a:prstGeom>
          <a:noFill/>
          <a:ln/>
        </p:spPr>
        <p:txBody>
          <a:bodyPr wrap="square" lIns="0" tIns="0" rIns="0" bIns="0" rtlCol="0" anchor="t"/>
          <a:lstStyle/>
          <a:p>
            <a:pPr marL="0" indent="0">
              <a:lnSpc>
                <a:spcPts val="2650"/>
              </a:lnSpc>
              <a:buNone/>
            </a:pPr>
            <a:r>
              <a:rPr lang="en-US" sz="1650" dirty="0">
                <a:solidFill>
                  <a:srgbClr val="4C4C4D"/>
                </a:solidFill>
                <a:latin typeface="Heebo" pitchFamily="34" charset="0"/>
                <a:ea typeface="Heebo" pitchFamily="34" charset="-122"/>
                <a:cs typeface="Heebo" pitchFamily="34" charset="-120"/>
              </a:rPr>
              <a:t>Monitor server resources, optimize configuration, and scale as needed</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879852" y="90377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Project</a:t>
            </a:r>
            <a:endParaRPr lang="en-US" sz="4450" dirty="0"/>
          </a:p>
        </p:txBody>
      </p:sp>
      <p:sp>
        <p:nvSpPr>
          <p:cNvPr id="4" name="Text 1"/>
          <p:cNvSpPr/>
          <p:nvPr/>
        </p:nvSpPr>
        <p:spPr>
          <a:xfrm>
            <a:off x="632427" y="1957703"/>
            <a:ext cx="5670590" cy="5637196"/>
          </a:xfrm>
          <a:prstGeom prst="rect">
            <a:avLst/>
          </a:prstGeom>
          <a:noFill/>
          <a:ln/>
        </p:spPr>
        <p:txBody>
          <a:bodyPr wrap="square" lIns="0" tIns="0" rIns="0" bIns="0" rtlCol="0" anchor="t"/>
          <a:lstStyle/>
          <a:p>
            <a:pPr>
              <a:lnSpc>
                <a:spcPct val="107000"/>
              </a:lnSpc>
              <a:spcAft>
                <a:spcPts val="800"/>
              </a:spcAft>
            </a:pPr>
            <a:r>
              <a:rPr lang="en-IN" sz="1800" b="1" dirty="0">
                <a:effectLst/>
                <a:latin typeface="Calibri Light" panose="020F0302020204030204" pitchFamily="34" charset="0"/>
                <a:ea typeface="Calibri" panose="020F0502020204030204" pitchFamily="34" charset="0"/>
                <a:cs typeface="Times New Roman" panose="02020603050405020304" pitchFamily="18" charset="0"/>
              </a:rPr>
              <a:t>Problem Statement of the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Light" panose="020F0302020204030204" pitchFamily="34" charset="0"/>
                <a:ea typeface="Calibri" panose="020F0502020204030204" pitchFamily="34" charset="0"/>
                <a:cs typeface="Times New Roman" panose="02020603050405020304" pitchFamily="18" charset="0"/>
              </a:rPr>
              <a:t>The network administrator at ABCD Marketing Company needs to design and implement a centralized solution for managing IP addresses and ensuring efficient domain name resolution for internal services and devices. The solution must be scalable, secure, and easy to manage, with the ability to integrate with existing network infrastructure</a:t>
            </a:r>
            <a:r>
              <a:rPr lang="en-IN" sz="1800" dirty="0">
                <a:effectLst/>
                <a:latin typeface="Calibri Light" panose="020F03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850"/>
              </a:lnSpc>
              <a:buNone/>
            </a:pPr>
            <a:endParaRPr lang="en-US" sz="1750" dirty="0"/>
          </a:p>
        </p:txBody>
      </p:sp>
      <p:pic>
        <p:nvPicPr>
          <p:cNvPr id="5" name="Picture 4">
            <a:extLst>
              <a:ext uri="{FF2B5EF4-FFF2-40B4-BE49-F238E27FC236}">
                <a16:creationId xmlns:a16="http://schemas.microsoft.com/office/drawing/2014/main" id="{344490B7-5C6E-01A5-F4A3-3E5B61D6B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575" y="4390182"/>
            <a:ext cx="6222140" cy="3539455"/>
          </a:xfrm>
          <a:prstGeom prst="rect">
            <a:avLst/>
          </a:prstGeom>
        </p:spPr>
      </p:pic>
      <p:pic>
        <p:nvPicPr>
          <p:cNvPr id="6" name="Picture 5">
            <a:extLst>
              <a:ext uri="{FF2B5EF4-FFF2-40B4-BE49-F238E27FC236}">
                <a16:creationId xmlns:a16="http://schemas.microsoft.com/office/drawing/2014/main" id="{CF44D73F-6EC8-D776-BA28-30B445DE3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2576" y="465455"/>
            <a:ext cx="6222140" cy="36493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511</Words>
  <Application>Microsoft Office PowerPoint</Application>
  <PresentationFormat>Custom</PresentationFormat>
  <Paragraphs>81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 Light</vt:lpstr>
      <vt:lpstr>Arial</vt:lpstr>
      <vt:lpstr>Heebo</vt:lpstr>
      <vt:lpstr>Calibri</vt:lpstr>
      <vt:lpstr>Crimson Pro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Anuja Dixit</cp:lastModifiedBy>
  <cp:revision>3</cp:revision>
  <dcterms:created xsi:type="dcterms:W3CDTF">2024-09-28T03:10:26Z</dcterms:created>
  <dcterms:modified xsi:type="dcterms:W3CDTF">2024-09-28T06:30:58Z</dcterms:modified>
</cp:coreProperties>
</file>