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4"/>
  </p:notesMasterIdLst>
  <p:sldIdLst>
    <p:sldId id="257" r:id="rId2"/>
    <p:sldId id="267" r:id="rId3"/>
    <p:sldId id="259" r:id="rId4"/>
    <p:sldId id="258" r:id="rId5"/>
    <p:sldId id="264" r:id="rId6"/>
    <p:sldId id="260" r:id="rId7"/>
    <p:sldId id="262" r:id="rId8"/>
    <p:sldId id="268" r:id="rId9"/>
    <p:sldId id="261" r:id="rId10"/>
    <p:sldId id="269" r:id="rId11"/>
    <p:sldId id="266"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3BF51-7479-4542-9E6A-DA11918E7454}" type="datetimeFigureOut">
              <a:rPr lang="en-IN" smtClean="0"/>
              <a:t>13-09-2021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FE54E-D865-4AEF-A3C5-7D16B2927345}" type="slidenum">
              <a:rPr lang="en-IN" smtClean="0"/>
              <a:t>‹#›</a:t>
            </a:fld>
            <a:endParaRPr lang="en-IN"/>
          </a:p>
        </p:txBody>
      </p:sp>
    </p:spTree>
    <p:extLst>
      <p:ext uri="{BB962C8B-B14F-4D97-AF65-F5344CB8AC3E}">
        <p14:creationId xmlns:p14="http://schemas.microsoft.com/office/powerpoint/2010/main" val="14179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F4F258-C8E8-44C6-8EED-96BE36AE0E2E}"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111282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4F258-C8E8-44C6-8EED-96BE36AE0E2E}"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3219930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4F258-C8E8-44C6-8EED-96BE36AE0E2E}"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3795394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4F258-C8E8-44C6-8EED-96BE36AE0E2E}"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9203F-7F73-4E2D-9846-C9F0F19BE2C2}"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161889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4F258-C8E8-44C6-8EED-96BE36AE0E2E}"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1000796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F4F258-C8E8-44C6-8EED-96BE36AE0E2E}" type="datetimeFigureOut">
              <a:rPr lang="en-IN" smtClean="0"/>
              <a:t>13-09-2021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976103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F4F258-C8E8-44C6-8EED-96BE36AE0E2E}" type="datetimeFigureOut">
              <a:rPr lang="en-IN" smtClean="0"/>
              <a:t>13-09-2021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1114648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4F258-C8E8-44C6-8EED-96BE36AE0E2E}"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1599364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4F258-C8E8-44C6-8EED-96BE36AE0E2E}"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1600846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600773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4F258-C8E8-44C6-8EED-96BE36AE0E2E}"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3456272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4F258-C8E8-44C6-8EED-96BE36AE0E2E}" type="datetimeFigureOut">
              <a:rPr lang="en-IN" smtClean="0"/>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3000233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F4F258-C8E8-44C6-8EED-96BE36AE0E2E}"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98180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F4F258-C8E8-44C6-8EED-96BE36AE0E2E}" type="datetimeFigureOut">
              <a:rPr lang="en-IN" smtClean="0"/>
              <a:t>13-09-2021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3721492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F4F258-C8E8-44C6-8EED-96BE36AE0E2E}" type="datetimeFigureOut">
              <a:rPr lang="en-IN" smtClean="0"/>
              <a:t>13-09-2021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171032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4F258-C8E8-44C6-8EED-96BE36AE0E2E}" type="datetimeFigureOut">
              <a:rPr lang="en-IN" smtClean="0"/>
              <a:t>13-09-2021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2138346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F4F258-C8E8-44C6-8EED-96BE36AE0E2E}"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1388017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F4F258-C8E8-44C6-8EED-96BE36AE0E2E}" type="datetimeFigureOut">
              <a:rPr lang="en-IN" smtClean="0"/>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9203F-7F73-4E2D-9846-C9F0F19BE2C2}" type="slidenum">
              <a:rPr lang="en-IN" smtClean="0"/>
              <a:t>‹#›</a:t>
            </a:fld>
            <a:endParaRPr lang="en-IN"/>
          </a:p>
        </p:txBody>
      </p:sp>
    </p:spTree>
    <p:extLst>
      <p:ext uri="{BB962C8B-B14F-4D97-AF65-F5344CB8AC3E}">
        <p14:creationId xmlns:p14="http://schemas.microsoft.com/office/powerpoint/2010/main" val="4145175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F4F258-C8E8-44C6-8EED-96BE36AE0E2E}" type="datetimeFigureOut">
              <a:rPr lang="en-IN" smtClean="0"/>
              <a:t>13-09-2021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29203F-7F73-4E2D-9846-C9F0F19BE2C2}" type="slidenum">
              <a:rPr lang="en-IN" smtClean="0"/>
              <a:t>‹#›</a:t>
            </a:fld>
            <a:endParaRPr lang="en-IN"/>
          </a:p>
        </p:txBody>
      </p:sp>
    </p:spTree>
    <p:extLst>
      <p:ext uri="{BB962C8B-B14F-4D97-AF65-F5344CB8AC3E}">
        <p14:creationId xmlns:p14="http://schemas.microsoft.com/office/powerpoint/2010/main" val="1685176351"/>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www.persistent.com/company-overview/board-of-directors/sandeep-kalra/" TargetMode="External"/><Relationship Id="rId5" Type="http://schemas.openxmlformats.org/officeDocument/2006/relationships/hyperlink" Target="https://www.persistent.com/company-overview/board-of-directors/anand-deshpande/" TargetMode="Externa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DEA228-475C-4B67-B737-D4D14D78C2E3}"/>
              </a:ext>
            </a:extLst>
          </p:cNvPr>
          <p:cNvPicPr>
            <a:picLocks noChangeAspect="1"/>
          </p:cNvPicPr>
          <p:nvPr/>
        </p:nvPicPr>
        <p:blipFill>
          <a:blip r:embed="rId2"/>
          <a:stretch>
            <a:fillRect/>
          </a:stretch>
        </p:blipFill>
        <p:spPr>
          <a:xfrm>
            <a:off x="3350566" y="629639"/>
            <a:ext cx="5490867" cy="4739979"/>
          </a:xfrm>
          <a:prstGeom prst="rect">
            <a:avLst/>
          </a:prstGeom>
        </p:spPr>
      </p:pic>
    </p:spTree>
    <p:extLst>
      <p:ext uri="{BB962C8B-B14F-4D97-AF65-F5344CB8AC3E}">
        <p14:creationId xmlns:p14="http://schemas.microsoft.com/office/powerpoint/2010/main" val="33893140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2"/>
              </a:rPr>
              <a:t>www.free-powerpoint-templates-design.com</a:t>
            </a:r>
            <a:endParaRPr lang="ko-KR" altLang="en-US" sz="1000" dirty="0">
              <a:solidFill>
                <a:schemeClr val="bg1"/>
              </a:solidFill>
            </a:endParaRPr>
          </a:p>
        </p:txBody>
      </p:sp>
      <p:cxnSp>
        <p:nvCxnSpPr>
          <p:cNvPr id="125" name="Straight Connector 124">
            <a:extLst>
              <a:ext uri="{FF2B5EF4-FFF2-40B4-BE49-F238E27FC236}">
                <a16:creationId xmlns:a16="http://schemas.microsoft.com/office/drawing/2014/main" id="{7C63C184-80C1-4884-B991-B0B908DD40D4}"/>
              </a:ext>
            </a:extLst>
          </p:cNvPr>
          <p:cNvCxnSpPr>
            <a:cxnSpLocks/>
          </p:cNvCxnSpPr>
          <p:nvPr/>
        </p:nvCxnSpPr>
        <p:spPr>
          <a:xfrm>
            <a:off x="2485279" y="3624563"/>
            <a:ext cx="1734769" cy="85743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7751458-817F-479A-8043-882FE2A1EE2F}"/>
              </a:ext>
            </a:extLst>
          </p:cNvPr>
          <p:cNvCxnSpPr>
            <a:cxnSpLocks/>
          </p:cNvCxnSpPr>
          <p:nvPr/>
        </p:nvCxnSpPr>
        <p:spPr>
          <a:xfrm flipH="1">
            <a:off x="8272462" y="3608661"/>
            <a:ext cx="1385204" cy="91007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7F3EEE2-1389-4247-BAA4-DE9045ECD2EB}"/>
              </a:ext>
            </a:extLst>
          </p:cNvPr>
          <p:cNvCxnSpPr>
            <a:cxnSpLocks/>
          </p:cNvCxnSpPr>
          <p:nvPr/>
        </p:nvCxnSpPr>
        <p:spPr>
          <a:xfrm>
            <a:off x="6697893" y="3595154"/>
            <a:ext cx="1563512" cy="921189"/>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7368A97-E844-4FA7-AC56-7671DB2AC289}"/>
              </a:ext>
            </a:extLst>
          </p:cNvPr>
          <p:cNvCxnSpPr>
            <a:cxnSpLocks/>
          </p:cNvCxnSpPr>
          <p:nvPr/>
        </p:nvCxnSpPr>
        <p:spPr>
          <a:xfrm flipH="1">
            <a:off x="4220048" y="3624563"/>
            <a:ext cx="1400086" cy="857431"/>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Frame 4">
            <a:extLst>
              <a:ext uri="{FF2B5EF4-FFF2-40B4-BE49-F238E27FC236}">
                <a16:creationId xmlns:a16="http://schemas.microsoft.com/office/drawing/2014/main" id="{2A4DF30E-DCE7-46EB-8CFA-060F979F40EE}"/>
              </a:ext>
            </a:extLst>
          </p:cNvPr>
          <p:cNvSpPr/>
          <p:nvPr/>
        </p:nvSpPr>
        <p:spPr>
          <a:xfrm flipH="1" flipV="1">
            <a:off x="1475131" y="2579483"/>
            <a:ext cx="1237229" cy="1237228"/>
          </a:xfrm>
          <a:prstGeom prst="rect">
            <a:avLst/>
          </a:prstGeom>
          <a:solidFill>
            <a:schemeClr val="accent6"/>
          </a:solidFill>
          <a:ln>
            <a:noFill/>
          </a:ln>
          <a:scene3d>
            <a:camera prst="isometricOffAxis2Top">
              <a:rot lat="19200000" lon="3000000" rev="17820000"/>
            </a:camera>
            <a:lightRig rig="soft" dir="t"/>
          </a:scene3d>
          <a:sp3d extrusionH="260350" prstMaterial="plastic">
            <a:bevelT w="12700" h="38100"/>
            <a:extrusionClr>
              <a:schemeClr val="accent6"/>
            </a:extrusionClr>
            <a:contourClr>
              <a:schemeClr val="accent6"/>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131" name="Frame 6">
            <a:extLst>
              <a:ext uri="{FF2B5EF4-FFF2-40B4-BE49-F238E27FC236}">
                <a16:creationId xmlns:a16="http://schemas.microsoft.com/office/drawing/2014/main" id="{DC53CE4D-FE7F-4B1C-89E0-F43B6D5B3156}"/>
              </a:ext>
            </a:extLst>
          </p:cNvPr>
          <p:cNvSpPr/>
          <p:nvPr/>
        </p:nvSpPr>
        <p:spPr>
          <a:xfrm flipH="1" flipV="1">
            <a:off x="5477386" y="2579483"/>
            <a:ext cx="1237229" cy="1237228"/>
          </a:xfrm>
          <a:prstGeom prst="rect">
            <a:avLst/>
          </a:prstGeom>
          <a:solidFill>
            <a:schemeClr val="accent2"/>
          </a:solidFill>
          <a:ln>
            <a:noFill/>
          </a:ln>
          <a:scene3d>
            <a:camera prst="isometricOffAxis2Top">
              <a:rot lat="19200000" lon="3000000" rev="17820000"/>
            </a:camera>
            <a:lightRig rig="soft" dir="t"/>
          </a:scene3d>
          <a:sp3d extrusionH="260350" prstMaterial="plastic">
            <a:bevelT w="12700" h="38100"/>
            <a:extrusionClr>
              <a:schemeClr val="accent2"/>
            </a:extrusionClr>
            <a:contourClr>
              <a:schemeClr val="accent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133" name="Frame 8">
            <a:extLst>
              <a:ext uri="{FF2B5EF4-FFF2-40B4-BE49-F238E27FC236}">
                <a16:creationId xmlns:a16="http://schemas.microsoft.com/office/drawing/2014/main" id="{B0B09E2C-B027-43D1-AE85-95F857C3B569}"/>
              </a:ext>
            </a:extLst>
          </p:cNvPr>
          <p:cNvSpPr/>
          <p:nvPr/>
        </p:nvSpPr>
        <p:spPr>
          <a:xfrm flipH="1" flipV="1">
            <a:off x="9479641" y="2579483"/>
            <a:ext cx="1237229" cy="1237228"/>
          </a:xfrm>
          <a:prstGeom prst="rect">
            <a:avLst/>
          </a:prstGeom>
          <a:solidFill>
            <a:schemeClr val="accent4"/>
          </a:solidFill>
          <a:ln>
            <a:noFill/>
          </a:ln>
          <a:scene3d>
            <a:camera prst="isometricOffAxis2Top">
              <a:rot lat="19200000" lon="3000000" rev="17820000"/>
            </a:camera>
            <a:lightRig rig="soft" dir="t"/>
          </a:scene3d>
          <a:sp3d extrusionH="260350" prstMaterial="plastic">
            <a:bevelT w="12700" h="38100"/>
            <a:extrusionClr>
              <a:schemeClr val="accent4"/>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grpSp>
        <p:nvGrpSpPr>
          <p:cNvPr id="152" name="Group 151">
            <a:extLst>
              <a:ext uri="{FF2B5EF4-FFF2-40B4-BE49-F238E27FC236}">
                <a16:creationId xmlns:a16="http://schemas.microsoft.com/office/drawing/2014/main" id="{566A24C0-238E-45CC-B413-5991D6916FC8}"/>
              </a:ext>
            </a:extLst>
          </p:cNvPr>
          <p:cNvGrpSpPr/>
          <p:nvPr/>
        </p:nvGrpSpPr>
        <p:grpSpPr>
          <a:xfrm>
            <a:off x="5478447" y="1705637"/>
            <a:ext cx="1237229" cy="1237229"/>
            <a:chOff x="2715048" y="2506721"/>
            <a:chExt cx="1476444" cy="1476444"/>
          </a:xfrm>
          <a:effectLst>
            <a:outerShdw blurRad="63500" sx="102000" sy="102000" algn="ctr" rotWithShape="0">
              <a:prstClr val="black">
                <a:alpha val="40000"/>
              </a:prstClr>
            </a:outerShdw>
          </a:effectLst>
        </p:grpSpPr>
        <p:sp>
          <p:nvSpPr>
            <p:cNvPr id="153" name="Teardrop 14">
              <a:extLst>
                <a:ext uri="{FF2B5EF4-FFF2-40B4-BE49-F238E27FC236}">
                  <a16:creationId xmlns:a16="http://schemas.microsoft.com/office/drawing/2014/main" id="{D822CDFA-4FE9-4524-AD60-0DD24DFD69BA}"/>
                </a:ext>
              </a:extLst>
            </p:cNvPr>
            <p:cNvSpPr/>
            <p:nvPr/>
          </p:nvSpPr>
          <p:spPr>
            <a:xfrm rot="8100000">
              <a:off x="2715048" y="2506721"/>
              <a:ext cx="1476444" cy="1476444"/>
            </a:xfrm>
            <a:custGeom>
              <a:avLst/>
              <a:gdLst>
                <a:gd name="connsiteX0" fmla="*/ 0 w 1237749"/>
                <a:gd name="connsiteY0" fmla="*/ 618875 h 1237749"/>
                <a:gd name="connsiteX1" fmla="*/ 618875 w 1237749"/>
                <a:gd name="connsiteY1" fmla="*/ 0 h 1237749"/>
                <a:gd name="connsiteX2" fmla="*/ 1476443 w 1237749"/>
                <a:gd name="connsiteY2" fmla="*/ -238694 h 1237749"/>
                <a:gd name="connsiteX3" fmla="*/ 1237749 w 1237749"/>
                <a:gd name="connsiteY3" fmla="*/ 618875 h 1237749"/>
                <a:gd name="connsiteX4" fmla="*/ 618874 w 1237749"/>
                <a:gd name="connsiteY4" fmla="*/ 1237750 h 1237749"/>
                <a:gd name="connsiteX5" fmla="*/ -1 w 1237749"/>
                <a:gd name="connsiteY5" fmla="*/ 618875 h 1237749"/>
                <a:gd name="connsiteX6" fmla="*/ 0 w 1237749"/>
                <a:gd name="connsiteY6" fmla="*/ 618875 h 1237749"/>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444" h="1476444">
                  <a:moveTo>
                    <a:pt x="1" y="857569"/>
                  </a:moveTo>
                  <a:cubicBezTo>
                    <a:pt x="1" y="515774"/>
                    <a:pt x="224685" y="327981"/>
                    <a:pt x="618876" y="238694"/>
                  </a:cubicBezTo>
                  <a:cubicBezTo>
                    <a:pt x="900377" y="174932"/>
                    <a:pt x="1148421" y="116962"/>
                    <a:pt x="1476444" y="0"/>
                  </a:cubicBezTo>
                  <a:cubicBezTo>
                    <a:pt x="1359484" y="328024"/>
                    <a:pt x="1322086" y="543600"/>
                    <a:pt x="1237750" y="857569"/>
                  </a:cubicBezTo>
                  <a:cubicBezTo>
                    <a:pt x="1149083" y="1187663"/>
                    <a:pt x="960670" y="1476444"/>
                    <a:pt x="618875" y="1476444"/>
                  </a:cubicBezTo>
                  <a:cubicBezTo>
                    <a:pt x="277080" y="1476444"/>
                    <a:pt x="0" y="1199364"/>
                    <a:pt x="0" y="857569"/>
                  </a:cubicBezTo>
                  <a:lnTo>
                    <a:pt x="1" y="8575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AB215DD8-0241-41BB-A200-5E836DB70F7A}"/>
                </a:ext>
              </a:extLst>
            </p:cNvPr>
            <p:cNvSpPr/>
            <p:nvPr/>
          </p:nvSpPr>
          <p:spPr>
            <a:xfrm>
              <a:off x="2946374" y="2558747"/>
              <a:ext cx="1019339" cy="10193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a:extLst>
              <a:ext uri="{FF2B5EF4-FFF2-40B4-BE49-F238E27FC236}">
                <a16:creationId xmlns:a16="http://schemas.microsoft.com/office/drawing/2014/main" id="{7E8C94C2-159E-4A25-ABA4-D4FA2D12A931}"/>
              </a:ext>
            </a:extLst>
          </p:cNvPr>
          <p:cNvGrpSpPr/>
          <p:nvPr/>
        </p:nvGrpSpPr>
        <p:grpSpPr>
          <a:xfrm>
            <a:off x="9489580" y="1705637"/>
            <a:ext cx="1237229" cy="1237229"/>
            <a:chOff x="2715048" y="2506721"/>
            <a:chExt cx="1476444" cy="1476444"/>
          </a:xfrm>
          <a:effectLst>
            <a:outerShdw blurRad="63500" sx="102000" sy="102000" algn="ctr" rotWithShape="0">
              <a:prstClr val="black">
                <a:alpha val="40000"/>
              </a:prstClr>
            </a:outerShdw>
          </a:effectLst>
        </p:grpSpPr>
        <p:sp>
          <p:nvSpPr>
            <p:cNvPr id="159" name="Teardrop 14">
              <a:extLst>
                <a:ext uri="{FF2B5EF4-FFF2-40B4-BE49-F238E27FC236}">
                  <a16:creationId xmlns:a16="http://schemas.microsoft.com/office/drawing/2014/main" id="{571ECD1F-F0C0-4550-94C8-300ED55E10B4}"/>
                </a:ext>
              </a:extLst>
            </p:cNvPr>
            <p:cNvSpPr/>
            <p:nvPr/>
          </p:nvSpPr>
          <p:spPr>
            <a:xfrm rot="8100000">
              <a:off x="2715048" y="2506721"/>
              <a:ext cx="1476444" cy="1476444"/>
            </a:xfrm>
            <a:custGeom>
              <a:avLst/>
              <a:gdLst>
                <a:gd name="connsiteX0" fmla="*/ 0 w 1237749"/>
                <a:gd name="connsiteY0" fmla="*/ 618875 h 1237749"/>
                <a:gd name="connsiteX1" fmla="*/ 618875 w 1237749"/>
                <a:gd name="connsiteY1" fmla="*/ 0 h 1237749"/>
                <a:gd name="connsiteX2" fmla="*/ 1476443 w 1237749"/>
                <a:gd name="connsiteY2" fmla="*/ -238694 h 1237749"/>
                <a:gd name="connsiteX3" fmla="*/ 1237749 w 1237749"/>
                <a:gd name="connsiteY3" fmla="*/ 618875 h 1237749"/>
                <a:gd name="connsiteX4" fmla="*/ 618874 w 1237749"/>
                <a:gd name="connsiteY4" fmla="*/ 1237750 h 1237749"/>
                <a:gd name="connsiteX5" fmla="*/ -1 w 1237749"/>
                <a:gd name="connsiteY5" fmla="*/ 618875 h 1237749"/>
                <a:gd name="connsiteX6" fmla="*/ 0 w 1237749"/>
                <a:gd name="connsiteY6" fmla="*/ 618875 h 1237749"/>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444" h="1476444">
                  <a:moveTo>
                    <a:pt x="1" y="857569"/>
                  </a:moveTo>
                  <a:cubicBezTo>
                    <a:pt x="1" y="515774"/>
                    <a:pt x="224685" y="327981"/>
                    <a:pt x="618876" y="238694"/>
                  </a:cubicBezTo>
                  <a:cubicBezTo>
                    <a:pt x="900377" y="174932"/>
                    <a:pt x="1148421" y="116962"/>
                    <a:pt x="1476444" y="0"/>
                  </a:cubicBezTo>
                  <a:cubicBezTo>
                    <a:pt x="1359484" y="328024"/>
                    <a:pt x="1322086" y="543600"/>
                    <a:pt x="1237750" y="857569"/>
                  </a:cubicBezTo>
                  <a:cubicBezTo>
                    <a:pt x="1149083" y="1187663"/>
                    <a:pt x="960670" y="1476444"/>
                    <a:pt x="618875" y="1476444"/>
                  </a:cubicBezTo>
                  <a:cubicBezTo>
                    <a:pt x="277080" y="1476444"/>
                    <a:pt x="0" y="1199364"/>
                    <a:pt x="0" y="857569"/>
                  </a:cubicBezTo>
                  <a:lnTo>
                    <a:pt x="1" y="85756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E3E5D44C-8A5B-4924-A3B5-3A1E1CB45DC5}"/>
                </a:ext>
              </a:extLst>
            </p:cNvPr>
            <p:cNvSpPr/>
            <p:nvPr/>
          </p:nvSpPr>
          <p:spPr>
            <a:xfrm>
              <a:off x="2946374" y="2558747"/>
              <a:ext cx="1019339" cy="10193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E3F5AA77-AAB3-4667-A1A3-126D5EFAA1C9}"/>
              </a:ext>
            </a:extLst>
          </p:cNvPr>
          <p:cNvGrpSpPr/>
          <p:nvPr/>
        </p:nvGrpSpPr>
        <p:grpSpPr>
          <a:xfrm>
            <a:off x="1467313" y="1705637"/>
            <a:ext cx="1237229" cy="1237229"/>
            <a:chOff x="2715048" y="2506721"/>
            <a:chExt cx="1476444" cy="1476444"/>
          </a:xfrm>
          <a:effectLst>
            <a:outerShdw blurRad="63500" sx="102000" sy="102000" algn="ctr" rotWithShape="0">
              <a:prstClr val="black">
                <a:alpha val="40000"/>
              </a:prstClr>
            </a:outerShdw>
          </a:effectLst>
        </p:grpSpPr>
        <p:sp>
          <p:nvSpPr>
            <p:cNvPr id="162" name="Teardrop 14">
              <a:extLst>
                <a:ext uri="{FF2B5EF4-FFF2-40B4-BE49-F238E27FC236}">
                  <a16:creationId xmlns:a16="http://schemas.microsoft.com/office/drawing/2014/main" id="{E648DA0D-75D0-4EBC-A990-FED0CFECA8F0}"/>
                </a:ext>
              </a:extLst>
            </p:cNvPr>
            <p:cNvSpPr/>
            <p:nvPr/>
          </p:nvSpPr>
          <p:spPr>
            <a:xfrm rot="8100000">
              <a:off x="2715048" y="2506721"/>
              <a:ext cx="1476444" cy="1476444"/>
            </a:xfrm>
            <a:custGeom>
              <a:avLst/>
              <a:gdLst>
                <a:gd name="connsiteX0" fmla="*/ 0 w 1237749"/>
                <a:gd name="connsiteY0" fmla="*/ 618875 h 1237749"/>
                <a:gd name="connsiteX1" fmla="*/ 618875 w 1237749"/>
                <a:gd name="connsiteY1" fmla="*/ 0 h 1237749"/>
                <a:gd name="connsiteX2" fmla="*/ 1476443 w 1237749"/>
                <a:gd name="connsiteY2" fmla="*/ -238694 h 1237749"/>
                <a:gd name="connsiteX3" fmla="*/ 1237749 w 1237749"/>
                <a:gd name="connsiteY3" fmla="*/ 618875 h 1237749"/>
                <a:gd name="connsiteX4" fmla="*/ 618874 w 1237749"/>
                <a:gd name="connsiteY4" fmla="*/ 1237750 h 1237749"/>
                <a:gd name="connsiteX5" fmla="*/ -1 w 1237749"/>
                <a:gd name="connsiteY5" fmla="*/ 618875 h 1237749"/>
                <a:gd name="connsiteX6" fmla="*/ 0 w 1237749"/>
                <a:gd name="connsiteY6" fmla="*/ 618875 h 1237749"/>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 name="connsiteX0" fmla="*/ 1 w 1476444"/>
                <a:gd name="connsiteY0" fmla="*/ 857569 h 1476444"/>
                <a:gd name="connsiteX1" fmla="*/ 618876 w 1476444"/>
                <a:gd name="connsiteY1" fmla="*/ 238694 h 1476444"/>
                <a:gd name="connsiteX2" fmla="*/ 1476444 w 1476444"/>
                <a:gd name="connsiteY2" fmla="*/ 0 h 1476444"/>
                <a:gd name="connsiteX3" fmla="*/ 1237750 w 1476444"/>
                <a:gd name="connsiteY3" fmla="*/ 857569 h 1476444"/>
                <a:gd name="connsiteX4" fmla="*/ 618875 w 1476444"/>
                <a:gd name="connsiteY4" fmla="*/ 1476444 h 1476444"/>
                <a:gd name="connsiteX5" fmla="*/ 0 w 1476444"/>
                <a:gd name="connsiteY5" fmla="*/ 857569 h 1476444"/>
                <a:gd name="connsiteX6" fmla="*/ 1 w 1476444"/>
                <a:gd name="connsiteY6" fmla="*/ 857569 h 147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444" h="1476444">
                  <a:moveTo>
                    <a:pt x="1" y="857569"/>
                  </a:moveTo>
                  <a:cubicBezTo>
                    <a:pt x="1" y="515774"/>
                    <a:pt x="224685" y="327981"/>
                    <a:pt x="618876" y="238694"/>
                  </a:cubicBezTo>
                  <a:cubicBezTo>
                    <a:pt x="900377" y="174932"/>
                    <a:pt x="1148421" y="116962"/>
                    <a:pt x="1476444" y="0"/>
                  </a:cubicBezTo>
                  <a:cubicBezTo>
                    <a:pt x="1359484" y="328024"/>
                    <a:pt x="1322086" y="543600"/>
                    <a:pt x="1237750" y="857569"/>
                  </a:cubicBezTo>
                  <a:cubicBezTo>
                    <a:pt x="1149083" y="1187663"/>
                    <a:pt x="960670" y="1476444"/>
                    <a:pt x="618875" y="1476444"/>
                  </a:cubicBezTo>
                  <a:cubicBezTo>
                    <a:pt x="277080" y="1476444"/>
                    <a:pt x="0" y="1199364"/>
                    <a:pt x="0" y="857569"/>
                  </a:cubicBezTo>
                  <a:lnTo>
                    <a:pt x="1" y="85756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BB82AC86-64A9-46B7-9C70-8A72A5E2B944}"/>
                </a:ext>
              </a:extLst>
            </p:cNvPr>
            <p:cNvSpPr/>
            <p:nvPr/>
          </p:nvSpPr>
          <p:spPr>
            <a:xfrm>
              <a:off x="2946374" y="2558747"/>
              <a:ext cx="1019339" cy="10193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4" name="Rectangle 16">
            <a:extLst>
              <a:ext uri="{FF2B5EF4-FFF2-40B4-BE49-F238E27FC236}">
                <a16:creationId xmlns:a16="http://schemas.microsoft.com/office/drawing/2014/main" id="{439331BA-05D0-4D38-921E-BF621C7B7386}"/>
              </a:ext>
            </a:extLst>
          </p:cNvPr>
          <p:cNvSpPr/>
          <p:nvPr/>
        </p:nvSpPr>
        <p:spPr>
          <a:xfrm rot="2700000">
            <a:off x="5945219" y="1902877"/>
            <a:ext cx="301560" cy="54064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66" name="Oval 21">
            <a:extLst>
              <a:ext uri="{FF2B5EF4-FFF2-40B4-BE49-F238E27FC236}">
                <a16:creationId xmlns:a16="http://schemas.microsoft.com/office/drawing/2014/main" id="{3614D042-EACA-4CF8-999E-AA529EA2D024}"/>
              </a:ext>
            </a:extLst>
          </p:cNvPr>
          <p:cNvSpPr>
            <a:spLocks noChangeAspect="1"/>
          </p:cNvSpPr>
          <p:nvPr/>
        </p:nvSpPr>
        <p:spPr>
          <a:xfrm>
            <a:off x="9907088" y="1950883"/>
            <a:ext cx="402212" cy="40557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5" name="TextBox 54">
            <a:extLst>
              <a:ext uri="{FF2B5EF4-FFF2-40B4-BE49-F238E27FC236}">
                <a16:creationId xmlns:a16="http://schemas.microsoft.com/office/drawing/2014/main" id="{7980C418-4C90-430C-83E4-6FCEF88BB513}"/>
              </a:ext>
            </a:extLst>
          </p:cNvPr>
          <p:cNvSpPr txBox="1"/>
          <p:nvPr/>
        </p:nvSpPr>
        <p:spPr>
          <a:xfrm>
            <a:off x="3344984" y="155543"/>
            <a:ext cx="6097557" cy="769441"/>
          </a:xfrm>
          <a:prstGeom prst="rect">
            <a:avLst/>
          </a:prstGeom>
          <a:noFill/>
        </p:spPr>
        <p:txBody>
          <a:bodyPr wrap="square">
            <a:spAutoFit/>
          </a:bodyPr>
          <a:lstStyle/>
          <a:p>
            <a:pPr algn="ctr"/>
            <a:r>
              <a:rPr lang="en-US" sz="4400" b="1" dirty="0">
                <a:solidFill>
                  <a:srgbClr val="C00000"/>
                </a:solidFill>
              </a:rPr>
              <a:t>R</a:t>
            </a:r>
            <a:r>
              <a:rPr lang="en" sz="4400" b="1" dirty="0">
                <a:solidFill>
                  <a:srgbClr val="C00000"/>
                </a:solidFill>
              </a:rPr>
              <a:t>ecruitment Process</a:t>
            </a:r>
            <a:endParaRPr lang="en-IN" sz="4400" dirty="0"/>
          </a:p>
        </p:txBody>
      </p:sp>
      <p:sp>
        <p:nvSpPr>
          <p:cNvPr id="57" name="Rectangle 9">
            <a:extLst>
              <a:ext uri="{FF2B5EF4-FFF2-40B4-BE49-F238E27FC236}">
                <a16:creationId xmlns:a16="http://schemas.microsoft.com/office/drawing/2014/main" id="{27C8B6FF-66D7-40CB-A2C9-743074D4002F}"/>
              </a:ext>
            </a:extLst>
          </p:cNvPr>
          <p:cNvSpPr/>
          <p:nvPr/>
        </p:nvSpPr>
        <p:spPr>
          <a:xfrm>
            <a:off x="1882700" y="1955877"/>
            <a:ext cx="415227" cy="37672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8" name="Google Shape;385;p27">
            <a:extLst>
              <a:ext uri="{FF2B5EF4-FFF2-40B4-BE49-F238E27FC236}">
                <a16:creationId xmlns:a16="http://schemas.microsoft.com/office/drawing/2014/main" id="{1D8A8EDE-C6FF-477D-A895-664C87931D9D}"/>
              </a:ext>
            </a:extLst>
          </p:cNvPr>
          <p:cNvSpPr/>
          <p:nvPr/>
        </p:nvSpPr>
        <p:spPr>
          <a:xfrm>
            <a:off x="847481" y="4113234"/>
            <a:ext cx="2197838" cy="286649"/>
          </a:xfrm>
          <a:prstGeom prst="homePlate">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95000"/>
                  </a:schemeClr>
                </a:solidFill>
                <a:latin typeface="Barlow Light"/>
                <a:ea typeface="Barlow Light"/>
                <a:cs typeface="Barlow Light"/>
                <a:sym typeface="Barlow Light"/>
              </a:rPr>
              <a:t>Objective Round</a:t>
            </a:r>
            <a:endParaRPr dirty="0">
              <a:solidFill>
                <a:schemeClr val="tx1">
                  <a:lumMod val="95000"/>
                </a:schemeClr>
              </a:solidFill>
              <a:latin typeface="Barlow Light"/>
              <a:ea typeface="Barlow Light"/>
              <a:cs typeface="Barlow Light"/>
              <a:sym typeface="Barlow Light"/>
            </a:endParaRPr>
          </a:p>
        </p:txBody>
      </p:sp>
      <p:sp>
        <p:nvSpPr>
          <p:cNvPr id="64" name="Google Shape;387;p27">
            <a:extLst>
              <a:ext uri="{FF2B5EF4-FFF2-40B4-BE49-F238E27FC236}">
                <a16:creationId xmlns:a16="http://schemas.microsoft.com/office/drawing/2014/main" id="{E0D1FE5C-F8B5-48DA-B7DA-C75AB65A2BD0}"/>
              </a:ext>
            </a:extLst>
          </p:cNvPr>
          <p:cNvSpPr/>
          <p:nvPr/>
        </p:nvSpPr>
        <p:spPr>
          <a:xfrm>
            <a:off x="4780087" y="4108969"/>
            <a:ext cx="2574815" cy="290913"/>
          </a:xfrm>
          <a:prstGeom prst="chevron">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95000"/>
                  </a:schemeClr>
                </a:solidFill>
                <a:latin typeface="Barlow Light"/>
                <a:ea typeface="Barlow Light"/>
                <a:cs typeface="Barlow Light"/>
                <a:sym typeface="Barlow Light"/>
              </a:rPr>
              <a:t>Subjective Round</a:t>
            </a:r>
            <a:endParaRPr dirty="0">
              <a:solidFill>
                <a:schemeClr val="tx1">
                  <a:lumMod val="95000"/>
                </a:schemeClr>
              </a:solidFill>
              <a:latin typeface="Barlow Light"/>
              <a:ea typeface="Barlow Light"/>
              <a:cs typeface="Barlow Light"/>
              <a:sym typeface="Barlow Light"/>
            </a:endParaRPr>
          </a:p>
        </p:txBody>
      </p:sp>
      <p:sp>
        <p:nvSpPr>
          <p:cNvPr id="65" name="Google Shape;383;p27">
            <a:extLst>
              <a:ext uri="{FF2B5EF4-FFF2-40B4-BE49-F238E27FC236}">
                <a16:creationId xmlns:a16="http://schemas.microsoft.com/office/drawing/2014/main" id="{B3847046-12B8-4415-B717-C5DED0D91890}"/>
              </a:ext>
            </a:extLst>
          </p:cNvPr>
          <p:cNvSpPr/>
          <p:nvPr/>
        </p:nvSpPr>
        <p:spPr>
          <a:xfrm>
            <a:off x="9329950" y="4059113"/>
            <a:ext cx="1986866" cy="295113"/>
          </a:xfrm>
          <a:prstGeom prst="chevron">
            <a:avLst>
              <a:gd name="adj" fmla="val 50000"/>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95000"/>
                  </a:schemeClr>
                </a:solidFill>
                <a:latin typeface="Barlow Light"/>
                <a:ea typeface="Barlow Light"/>
                <a:cs typeface="Barlow Light"/>
                <a:sym typeface="Barlow Light"/>
              </a:rPr>
              <a:t>Coding Round</a:t>
            </a:r>
            <a:endParaRPr dirty="0">
              <a:solidFill>
                <a:schemeClr val="tx1">
                  <a:lumMod val="95000"/>
                </a:schemeClr>
              </a:solidFill>
              <a:latin typeface="Barlow Light"/>
              <a:ea typeface="Barlow Light"/>
              <a:cs typeface="Barlow Light"/>
              <a:sym typeface="Barlow Light"/>
            </a:endParaRPr>
          </a:p>
        </p:txBody>
      </p:sp>
      <p:sp>
        <p:nvSpPr>
          <p:cNvPr id="66" name="Google Shape;386;p27">
            <a:extLst>
              <a:ext uri="{FF2B5EF4-FFF2-40B4-BE49-F238E27FC236}">
                <a16:creationId xmlns:a16="http://schemas.microsoft.com/office/drawing/2014/main" id="{3B83A068-18F3-4001-9FB0-29AD35FA3B74}"/>
              </a:ext>
            </a:extLst>
          </p:cNvPr>
          <p:cNvSpPr txBox="1"/>
          <p:nvPr/>
        </p:nvSpPr>
        <p:spPr>
          <a:xfrm>
            <a:off x="847481" y="4579299"/>
            <a:ext cx="2746344" cy="2068939"/>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accent2"/>
              </a:buClr>
              <a:buFont typeface="Wingdings" panose="05000000000000000000" pitchFamily="2" charset="2"/>
              <a:buChar char="ü"/>
            </a:pPr>
            <a:r>
              <a:rPr lang="en-US" sz="1600" dirty="0">
                <a:solidFill>
                  <a:schemeClr val="tx1">
                    <a:lumMod val="95000"/>
                  </a:schemeClr>
                </a:solidFill>
                <a:latin typeface="Barlow Light"/>
                <a:ea typeface="Barlow Light"/>
                <a:cs typeface="Barlow Light"/>
                <a:sym typeface="Barlow Light"/>
              </a:rPr>
              <a:t> Computer Science</a:t>
            </a:r>
          </a:p>
          <a:p>
            <a:pPr marL="171450" lvl="0" indent="-171450" algn="l" rtl="0">
              <a:lnSpc>
                <a:spcPct val="115000"/>
              </a:lnSpc>
              <a:spcBef>
                <a:spcPts val="0"/>
              </a:spcBef>
              <a:spcAft>
                <a:spcPts val="0"/>
              </a:spcAft>
              <a:buClr>
                <a:schemeClr val="accent2"/>
              </a:buClr>
              <a:buFont typeface="Wingdings" panose="05000000000000000000" pitchFamily="2" charset="2"/>
              <a:buChar char="ü"/>
            </a:pPr>
            <a:r>
              <a:rPr lang="en-US" sz="1600" dirty="0">
                <a:solidFill>
                  <a:schemeClr val="tx1">
                    <a:lumMod val="95000"/>
                  </a:schemeClr>
                </a:solidFill>
                <a:latin typeface="Barlow Light"/>
                <a:ea typeface="Barlow Light"/>
                <a:cs typeface="Barlow Light"/>
                <a:sym typeface="Barlow Light"/>
              </a:rPr>
              <a:t> English Comprehension</a:t>
            </a:r>
          </a:p>
          <a:p>
            <a:pPr marL="171450" lvl="0" indent="-171450" algn="l" rtl="0">
              <a:lnSpc>
                <a:spcPct val="115000"/>
              </a:lnSpc>
              <a:spcBef>
                <a:spcPts val="0"/>
              </a:spcBef>
              <a:spcAft>
                <a:spcPts val="0"/>
              </a:spcAft>
              <a:buClr>
                <a:schemeClr val="accent2"/>
              </a:buClr>
              <a:buFont typeface="Wingdings" panose="05000000000000000000" pitchFamily="2" charset="2"/>
              <a:buChar char="ü"/>
            </a:pPr>
            <a:r>
              <a:rPr lang="en-US" sz="1600" dirty="0">
                <a:solidFill>
                  <a:schemeClr val="tx1">
                    <a:lumMod val="95000"/>
                  </a:schemeClr>
                </a:solidFill>
                <a:latin typeface="Barlow Light"/>
                <a:ea typeface="Barlow Light"/>
                <a:cs typeface="Barlow Light"/>
                <a:sym typeface="Barlow Light"/>
              </a:rPr>
              <a:t> Logical Ability</a:t>
            </a:r>
            <a:endParaRPr sz="1600" dirty="0">
              <a:solidFill>
                <a:schemeClr val="tx1">
                  <a:lumMod val="95000"/>
                </a:schemeClr>
              </a:solidFill>
              <a:latin typeface="Barlow Light"/>
              <a:ea typeface="Barlow Light"/>
              <a:cs typeface="Barlow Light"/>
              <a:sym typeface="Barlow Light"/>
            </a:endParaRPr>
          </a:p>
        </p:txBody>
      </p:sp>
      <p:sp>
        <p:nvSpPr>
          <p:cNvPr id="67" name="Google Shape;388;p27">
            <a:extLst>
              <a:ext uri="{FF2B5EF4-FFF2-40B4-BE49-F238E27FC236}">
                <a16:creationId xmlns:a16="http://schemas.microsoft.com/office/drawing/2014/main" id="{8DA128AA-B88D-46F0-83D9-04B8607245FA}"/>
              </a:ext>
            </a:extLst>
          </p:cNvPr>
          <p:cNvSpPr txBox="1"/>
          <p:nvPr/>
        </p:nvSpPr>
        <p:spPr>
          <a:xfrm>
            <a:off x="5063018" y="4623880"/>
            <a:ext cx="2746344" cy="2068939"/>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accent2"/>
              </a:buClr>
              <a:buFont typeface="Wingdings" panose="05000000000000000000" pitchFamily="2" charset="2"/>
              <a:buChar char="ü"/>
            </a:pPr>
            <a:r>
              <a:rPr lang="en" sz="1600" dirty="0">
                <a:solidFill>
                  <a:schemeClr val="tx1">
                    <a:lumMod val="95000"/>
                  </a:schemeClr>
                </a:solidFill>
                <a:latin typeface="Barlow Light"/>
                <a:ea typeface="Barlow Light"/>
                <a:cs typeface="Barlow Light"/>
                <a:sym typeface="Barlow Light"/>
              </a:rPr>
              <a:t> Automata Coding</a:t>
            </a:r>
            <a:endParaRPr sz="1600" dirty="0">
              <a:solidFill>
                <a:schemeClr val="tx1">
                  <a:lumMod val="95000"/>
                </a:schemeClr>
              </a:solidFill>
              <a:latin typeface="Barlow Light"/>
              <a:ea typeface="Barlow Light"/>
              <a:cs typeface="Barlow Light"/>
              <a:sym typeface="Barlow Light"/>
            </a:endParaRPr>
          </a:p>
        </p:txBody>
      </p:sp>
      <p:sp>
        <p:nvSpPr>
          <p:cNvPr id="68" name="Google Shape;384;p27">
            <a:extLst>
              <a:ext uri="{FF2B5EF4-FFF2-40B4-BE49-F238E27FC236}">
                <a16:creationId xmlns:a16="http://schemas.microsoft.com/office/drawing/2014/main" id="{979CD2F8-49FC-41C9-A88B-139B679FB2B7}"/>
              </a:ext>
            </a:extLst>
          </p:cNvPr>
          <p:cNvSpPr txBox="1"/>
          <p:nvPr/>
        </p:nvSpPr>
        <p:spPr>
          <a:xfrm>
            <a:off x="8965064" y="4579299"/>
            <a:ext cx="2998708" cy="2068939"/>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accent2"/>
              </a:buClr>
              <a:buFont typeface="Wingdings" panose="05000000000000000000" pitchFamily="2" charset="2"/>
              <a:buChar char="ü"/>
            </a:pPr>
            <a:r>
              <a:rPr lang="en-US" sz="1600" dirty="0">
                <a:solidFill>
                  <a:schemeClr val="tx1">
                    <a:lumMod val="95000"/>
                  </a:schemeClr>
                </a:solidFill>
                <a:latin typeface="Barlow Light"/>
                <a:ea typeface="Barlow Light"/>
                <a:cs typeface="Barlow Light"/>
                <a:sym typeface="Barlow Light"/>
              </a:rPr>
              <a:t> Advance Coding Question</a:t>
            </a:r>
            <a:endParaRPr sz="1600" dirty="0">
              <a:solidFill>
                <a:schemeClr val="tx1">
                  <a:lumMod val="95000"/>
                </a:schemeClr>
              </a:solidFill>
              <a:latin typeface="Barlow Light"/>
              <a:ea typeface="Barlow Light"/>
              <a:cs typeface="Barlow Light"/>
              <a:sym typeface="Barlow Light"/>
            </a:endParaRPr>
          </a:p>
        </p:txBody>
      </p:sp>
    </p:spTree>
    <p:extLst>
      <p:ext uri="{BB962C8B-B14F-4D97-AF65-F5344CB8AC3E}">
        <p14:creationId xmlns:p14="http://schemas.microsoft.com/office/powerpoint/2010/main" val="1441458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9D478892-E497-4F57-94AB-3B103A208EDF}"/>
              </a:ext>
            </a:extLst>
          </p:cNvPr>
          <p:cNvSpPr>
            <a:spLocks/>
          </p:cNvSpPr>
          <p:nvPr/>
        </p:nvSpPr>
        <p:spPr bwMode="auto">
          <a:xfrm>
            <a:off x="3211644" y="3179090"/>
            <a:ext cx="1604375" cy="5369410"/>
          </a:xfrm>
          <a:custGeom>
            <a:avLst/>
            <a:gdLst>
              <a:gd name="T0" fmla="*/ 575 w 1649"/>
              <a:gd name="T1" fmla="*/ 4713 h 4903"/>
              <a:gd name="T2" fmla="*/ 605 w 1649"/>
              <a:gd name="T3" fmla="*/ 2629 h 4903"/>
              <a:gd name="T4" fmla="*/ 513 w 1649"/>
              <a:gd name="T5" fmla="*/ 1875 h 4903"/>
              <a:gd name="T6" fmla="*/ 264 w 1649"/>
              <a:gd name="T7" fmla="*/ 1470 h 4903"/>
              <a:gd name="T8" fmla="*/ 23 w 1649"/>
              <a:gd name="T9" fmla="*/ 1008 h 4903"/>
              <a:gd name="T10" fmla="*/ 62 w 1649"/>
              <a:gd name="T11" fmla="*/ 918 h 4903"/>
              <a:gd name="T12" fmla="*/ 347 w 1649"/>
              <a:gd name="T13" fmla="*/ 1150 h 4903"/>
              <a:gd name="T14" fmla="*/ 519 w 1649"/>
              <a:gd name="T15" fmla="*/ 1239 h 4903"/>
              <a:gd name="T16" fmla="*/ 519 w 1649"/>
              <a:gd name="T17" fmla="*/ 560 h 4903"/>
              <a:gd name="T18" fmla="*/ 503 w 1649"/>
              <a:gd name="T19" fmla="*/ 167 h 4903"/>
              <a:gd name="T20" fmla="*/ 646 w 1649"/>
              <a:gd name="T21" fmla="*/ 175 h 4903"/>
              <a:gd name="T22" fmla="*/ 739 w 1649"/>
              <a:gd name="T23" fmla="*/ 746 h 4903"/>
              <a:gd name="T24" fmla="*/ 803 w 1649"/>
              <a:gd name="T25" fmla="*/ 892 h 4903"/>
              <a:gd name="T26" fmla="*/ 831 w 1649"/>
              <a:gd name="T27" fmla="*/ 734 h 4903"/>
              <a:gd name="T28" fmla="*/ 880 w 1649"/>
              <a:gd name="T29" fmla="*/ 119 h 4903"/>
              <a:gd name="T30" fmla="*/ 992 w 1649"/>
              <a:gd name="T31" fmla="*/ 8 h 4903"/>
              <a:gd name="T32" fmla="*/ 1052 w 1649"/>
              <a:gd name="T33" fmla="*/ 286 h 4903"/>
              <a:gd name="T34" fmla="*/ 1054 w 1649"/>
              <a:gd name="T35" fmla="*/ 935 h 4903"/>
              <a:gd name="T36" fmla="*/ 1228 w 1649"/>
              <a:gd name="T37" fmla="*/ 352 h 4903"/>
              <a:gd name="T38" fmla="*/ 1271 w 1649"/>
              <a:gd name="T39" fmla="*/ 210 h 4903"/>
              <a:gd name="T40" fmla="*/ 1413 w 1649"/>
              <a:gd name="T41" fmla="*/ 254 h 4903"/>
              <a:gd name="T42" fmla="*/ 1343 w 1649"/>
              <a:gd name="T43" fmla="*/ 644 h 4903"/>
              <a:gd name="T44" fmla="*/ 1259 w 1649"/>
              <a:gd name="T45" fmla="*/ 1054 h 4903"/>
              <a:gd name="T46" fmla="*/ 1297 w 1649"/>
              <a:gd name="T47" fmla="*/ 1061 h 4903"/>
              <a:gd name="T48" fmla="*/ 1532 w 1649"/>
              <a:gd name="T49" fmla="*/ 523 h 4903"/>
              <a:gd name="T50" fmla="*/ 1632 w 1649"/>
              <a:gd name="T51" fmla="*/ 521 h 4903"/>
              <a:gd name="T52" fmla="*/ 1542 w 1649"/>
              <a:gd name="T53" fmla="*/ 889 h 4903"/>
              <a:gd name="T54" fmla="*/ 1428 w 1649"/>
              <a:gd name="T55" fmla="*/ 1261 h 4903"/>
              <a:gd name="T56" fmla="*/ 1224 w 1649"/>
              <a:gd name="T57" fmla="*/ 2008 h 4903"/>
              <a:gd name="T58" fmla="*/ 1209 w 1649"/>
              <a:gd name="T59" fmla="*/ 3034 h 4903"/>
              <a:gd name="T60" fmla="*/ 1241 w 1649"/>
              <a:gd name="T61" fmla="*/ 4511 h 4903"/>
              <a:gd name="T62" fmla="*/ 1222 w 1649"/>
              <a:gd name="T63" fmla="*/ 4903 h 4903"/>
              <a:gd name="T64" fmla="*/ 564 w 1649"/>
              <a:gd name="T65" fmla="*/ 4903 h 4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9" h="4903">
                <a:moveTo>
                  <a:pt x="564" y="4903"/>
                </a:moveTo>
                <a:cubicBezTo>
                  <a:pt x="568" y="4837"/>
                  <a:pt x="574" y="4775"/>
                  <a:pt x="575" y="4713"/>
                </a:cubicBezTo>
                <a:cubicBezTo>
                  <a:pt x="584" y="4372"/>
                  <a:pt x="594" y="4031"/>
                  <a:pt x="599" y="3691"/>
                </a:cubicBezTo>
                <a:cubicBezTo>
                  <a:pt x="604" y="3337"/>
                  <a:pt x="604" y="2983"/>
                  <a:pt x="605" y="2629"/>
                </a:cubicBezTo>
                <a:cubicBezTo>
                  <a:pt x="605" y="2480"/>
                  <a:pt x="603" y="2331"/>
                  <a:pt x="596" y="2182"/>
                </a:cubicBezTo>
                <a:cubicBezTo>
                  <a:pt x="591" y="2075"/>
                  <a:pt x="574" y="1968"/>
                  <a:pt x="513" y="1875"/>
                </a:cubicBezTo>
                <a:cubicBezTo>
                  <a:pt x="481" y="1826"/>
                  <a:pt x="446" y="1778"/>
                  <a:pt x="409" y="1732"/>
                </a:cubicBezTo>
                <a:cubicBezTo>
                  <a:pt x="345" y="1653"/>
                  <a:pt x="305" y="1562"/>
                  <a:pt x="264" y="1470"/>
                </a:cubicBezTo>
                <a:cubicBezTo>
                  <a:pt x="210" y="1347"/>
                  <a:pt x="155" y="1224"/>
                  <a:pt x="96" y="1104"/>
                </a:cubicBezTo>
                <a:cubicBezTo>
                  <a:pt x="79" y="1068"/>
                  <a:pt x="49" y="1038"/>
                  <a:pt x="23" y="1008"/>
                </a:cubicBezTo>
                <a:cubicBezTo>
                  <a:pt x="8" y="990"/>
                  <a:pt x="0" y="972"/>
                  <a:pt x="9" y="949"/>
                </a:cubicBezTo>
                <a:cubicBezTo>
                  <a:pt x="18" y="925"/>
                  <a:pt x="38" y="918"/>
                  <a:pt x="62" y="918"/>
                </a:cubicBezTo>
                <a:cubicBezTo>
                  <a:pt x="110" y="920"/>
                  <a:pt x="151" y="942"/>
                  <a:pt x="191" y="965"/>
                </a:cubicBezTo>
                <a:cubicBezTo>
                  <a:pt x="266" y="1007"/>
                  <a:pt x="307" y="1079"/>
                  <a:pt x="347" y="1150"/>
                </a:cubicBezTo>
                <a:cubicBezTo>
                  <a:pt x="373" y="1195"/>
                  <a:pt x="398" y="1240"/>
                  <a:pt x="448" y="1263"/>
                </a:cubicBezTo>
                <a:cubicBezTo>
                  <a:pt x="486" y="1280"/>
                  <a:pt x="503" y="1276"/>
                  <a:pt x="519" y="1239"/>
                </a:cubicBezTo>
                <a:cubicBezTo>
                  <a:pt x="549" y="1170"/>
                  <a:pt x="561" y="1096"/>
                  <a:pt x="556" y="1022"/>
                </a:cubicBezTo>
                <a:cubicBezTo>
                  <a:pt x="547" y="868"/>
                  <a:pt x="531" y="714"/>
                  <a:pt x="519" y="560"/>
                </a:cubicBezTo>
                <a:cubicBezTo>
                  <a:pt x="510" y="446"/>
                  <a:pt x="503" y="331"/>
                  <a:pt x="496" y="216"/>
                </a:cubicBezTo>
                <a:cubicBezTo>
                  <a:pt x="495" y="200"/>
                  <a:pt x="497" y="183"/>
                  <a:pt x="503" y="167"/>
                </a:cubicBezTo>
                <a:cubicBezTo>
                  <a:pt x="518" y="126"/>
                  <a:pt x="547" y="105"/>
                  <a:pt x="586" y="108"/>
                </a:cubicBezTo>
                <a:cubicBezTo>
                  <a:pt x="627" y="111"/>
                  <a:pt x="639" y="146"/>
                  <a:pt x="646" y="175"/>
                </a:cubicBezTo>
                <a:cubicBezTo>
                  <a:pt x="663" y="252"/>
                  <a:pt x="676" y="329"/>
                  <a:pt x="688" y="407"/>
                </a:cubicBezTo>
                <a:cubicBezTo>
                  <a:pt x="706" y="520"/>
                  <a:pt x="720" y="633"/>
                  <a:pt x="739" y="746"/>
                </a:cubicBezTo>
                <a:cubicBezTo>
                  <a:pt x="746" y="789"/>
                  <a:pt x="759" y="827"/>
                  <a:pt x="774" y="867"/>
                </a:cubicBezTo>
                <a:cubicBezTo>
                  <a:pt x="779" y="882"/>
                  <a:pt x="787" y="895"/>
                  <a:pt x="803" y="892"/>
                </a:cubicBezTo>
                <a:cubicBezTo>
                  <a:pt x="819" y="890"/>
                  <a:pt x="820" y="869"/>
                  <a:pt x="821" y="860"/>
                </a:cubicBezTo>
                <a:cubicBezTo>
                  <a:pt x="827" y="816"/>
                  <a:pt x="828" y="778"/>
                  <a:pt x="831" y="734"/>
                </a:cubicBezTo>
                <a:cubicBezTo>
                  <a:pt x="842" y="578"/>
                  <a:pt x="851" y="422"/>
                  <a:pt x="863" y="266"/>
                </a:cubicBezTo>
                <a:cubicBezTo>
                  <a:pt x="867" y="213"/>
                  <a:pt x="872" y="171"/>
                  <a:pt x="880" y="119"/>
                </a:cubicBezTo>
                <a:cubicBezTo>
                  <a:pt x="883" y="100"/>
                  <a:pt x="894" y="72"/>
                  <a:pt x="903" y="56"/>
                </a:cubicBezTo>
                <a:cubicBezTo>
                  <a:pt x="925" y="17"/>
                  <a:pt x="956" y="0"/>
                  <a:pt x="992" y="8"/>
                </a:cubicBezTo>
                <a:cubicBezTo>
                  <a:pt x="1029" y="17"/>
                  <a:pt x="1040" y="50"/>
                  <a:pt x="1046" y="82"/>
                </a:cubicBezTo>
                <a:cubicBezTo>
                  <a:pt x="1059" y="149"/>
                  <a:pt x="1060" y="217"/>
                  <a:pt x="1052" y="286"/>
                </a:cubicBezTo>
                <a:cubicBezTo>
                  <a:pt x="1031" y="486"/>
                  <a:pt x="1027" y="687"/>
                  <a:pt x="1031" y="888"/>
                </a:cubicBezTo>
                <a:cubicBezTo>
                  <a:pt x="1031" y="891"/>
                  <a:pt x="1029" y="929"/>
                  <a:pt x="1054" y="935"/>
                </a:cubicBezTo>
                <a:cubicBezTo>
                  <a:pt x="1100" y="948"/>
                  <a:pt x="1140" y="715"/>
                  <a:pt x="1165" y="619"/>
                </a:cubicBezTo>
                <a:cubicBezTo>
                  <a:pt x="1189" y="530"/>
                  <a:pt x="1206" y="440"/>
                  <a:pt x="1228" y="352"/>
                </a:cubicBezTo>
                <a:cubicBezTo>
                  <a:pt x="1238" y="309"/>
                  <a:pt x="1251" y="267"/>
                  <a:pt x="1263" y="224"/>
                </a:cubicBezTo>
                <a:cubicBezTo>
                  <a:pt x="1265" y="219"/>
                  <a:pt x="1268" y="214"/>
                  <a:pt x="1271" y="210"/>
                </a:cubicBezTo>
                <a:cubicBezTo>
                  <a:pt x="1292" y="184"/>
                  <a:pt x="1314" y="160"/>
                  <a:pt x="1352" y="170"/>
                </a:cubicBezTo>
                <a:cubicBezTo>
                  <a:pt x="1383" y="178"/>
                  <a:pt x="1415" y="217"/>
                  <a:pt x="1413" y="254"/>
                </a:cubicBezTo>
                <a:cubicBezTo>
                  <a:pt x="1411" y="291"/>
                  <a:pt x="1401" y="328"/>
                  <a:pt x="1395" y="366"/>
                </a:cubicBezTo>
                <a:cubicBezTo>
                  <a:pt x="1380" y="451"/>
                  <a:pt x="1352" y="586"/>
                  <a:pt x="1343" y="644"/>
                </a:cubicBezTo>
                <a:cubicBezTo>
                  <a:pt x="1334" y="701"/>
                  <a:pt x="1300" y="835"/>
                  <a:pt x="1278" y="926"/>
                </a:cubicBezTo>
                <a:cubicBezTo>
                  <a:pt x="1263" y="966"/>
                  <a:pt x="1255" y="1030"/>
                  <a:pt x="1259" y="1054"/>
                </a:cubicBezTo>
                <a:cubicBezTo>
                  <a:pt x="1260" y="1060"/>
                  <a:pt x="1261" y="1070"/>
                  <a:pt x="1272" y="1073"/>
                </a:cubicBezTo>
                <a:cubicBezTo>
                  <a:pt x="1284" y="1076"/>
                  <a:pt x="1294" y="1068"/>
                  <a:pt x="1297" y="1061"/>
                </a:cubicBezTo>
                <a:cubicBezTo>
                  <a:pt x="1326" y="999"/>
                  <a:pt x="1358" y="937"/>
                  <a:pt x="1381" y="872"/>
                </a:cubicBezTo>
                <a:cubicBezTo>
                  <a:pt x="1424" y="753"/>
                  <a:pt x="1460" y="630"/>
                  <a:pt x="1532" y="523"/>
                </a:cubicBezTo>
                <a:cubicBezTo>
                  <a:pt x="1541" y="510"/>
                  <a:pt x="1553" y="497"/>
                  <a:pt x="1567" y="490"/>
                </a:cubicBezTo>
                <a:cubicBezTo>
                  <a:pt x="1595" y="476"/>
                  <a:pt x="1621" y="492"/>
                  <a:pt x="1632" y="521"/>
                </a:cubicBezTo>
                <a:cubicBezTo>
                  <a:pt x="1649" y="563"/>
                  <a:pt x="1639" y="604"/>
                  <a:pt x="1626" y="643"/>
                </a:cubicBezTo>
                <a:cubicBezTo>
                  <a:pt x="1600" y="726"/>
                  <a:pt x="1570" y="807"/>
                  <a:pt x="1542" y="889"/>
                </a:cubicBezTo>
                <a:cubicBezTo>
                  <a:pt x="1506" y="998"/>
                  <a:pt x="1464" y="1086"/>
                  <a:pt x="1428" y="1196"/>
                </a:cubicBezTo>
                <a:cubicBezTo>
                  <a:pt x="1424" y="1210"/>
                  <a:pt x="1429" y="1246"/>
                  <a:pt x="1428" y="1261"/>
                </a:cubicBezTo>
                <a:cubicBezTo>
                  <a:pt x="1412" y="1403"/>
                  <a:pt x="1371" y="1713"/>
                  <a:pt x="1319" y="1798"/>
                </a:cubicBezTo>
                <a:cubicBezTo>
                  <a:pt x="1235" y="1937"/>
                  <a:pt x="1249" y="1935"/>
                  <a:pt x="1224" y="2008"/>
                </a:cubicBezTo>
                <a:cubicBezTo>
                  <a:pt x="1215" y="2034"/>
                  <a:pt x="1214" y="2166"/>
                  <a:pt x="1214" y="2195"/>
                </a:cubicBezTo>
                <a:cubicBezTo>
                  <a:pt x="1212" y="2475"/>
                  <a:pt x="1210" y="2754"/>
                  <a:pt x="1209" y="3034"/>
                </a:cubicBezTo>
                <a:cubicBezTo>
                  <a:pt x="1209" y="3165"/>
                  <a:pt x="1210" y="3295"/>
                  <a:pt x="1213" y="3426"/>
                </a:cubicBezTo>
                <a:cubicBezTo>
                  <a:pt x="1221" y="3788"/>
                  <a:pt x="1231" y="4149"/>
                  <a:pt x="1241" y="4511"/>
                </a:cubicBezTo>
                <a:cubicBezTo>
                  <a:pt x="1244" y="4630"/>
                  <a:pt x="1252" y="4748"/>
                  <a:pt x="1257" y="4867"/>
                </a:cubicBezTo>
                <a:cubicBezTo>
                  <a:pt x="1259" y="4903"/>
                  <a:pt x="1258" y="4903"/>
                  <a:pt x="1222" y="4903"/>
                </a:cubicBezTo>
                <a:cubicBezTo>
                  <a:pt x="1015" y="4903"/>
                  <a:pt x="809" y="4903"/>
                  <a:pt x="602" y="4903"/>
                </a:cubicBezTo>
                <a:cubicBezTo>
                  <a:pt x="591" y="4903"/>
                  <a:pt x="580" y="4903"/>
                  <a:pt x="564" y="4903"/>
                </a:cubicBezTo>
                <a:close/>
              </a:path>
            </a:pathLst>
          </a:custGeom>
          <a:solidFill>
            <a:schemeClr val="bg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5" name="TextBox 4">
            <a:extLst>
              <a:ext uri="{FF2B5EF4-FFF2-40B4-BE49-F238E27FC236}">
                <a16:creationId xmlns:a16="http://schemas.microsoft.com/office/drawing/2014/main" id="{4BB77355-8041-4244-B2C0-454AE01631BE}"/>
              </a:ext>
            </a:extLst>
          </p:cNvPr>
          <p:cNvSpPr txBox="1"/>
          <p:nvPr/>
        </p:nvSpPr>
        <p:spPr>
          <a:xfrm>
            <a:off x="126497" y="35589"/>
            <a:ext cx="11355368" cy="1107996"/>
          </a:xfrm>
          <a:prstGeom prst="rect">
            <a:avLst/>
          </a:prstGeom>
          <a:noFill/>
        </p:spPr>
        <p:txBody>
          <a:bodyPr wrap="square" rtlCol="0">
            <a:spAutoFit/>
          </a:bodyPr>
          <a:lstStyle/>
          <a:p>
            <a:pPr lvl="0" algn="ctr">
              <a:defRPr/>
            </a:pPr>
            <a:r>
              <a:rPr lang="en-US" sz="6600" b="1" u="sng" dirty="0">
                <a:solidFill>
                  <a:srgbClr val="0070C0"/>
                </a:solidFill>
                <a:latin typeface="Times New Roman" panose="02020603050405020304" pitchFamily="18" charset="0"/>
                <a:ea typeface="Noto Sans" panose="020B0502040504020204" pitchFamily="34"/>
                <a:cs typeface="Times New Roman" panose="02020603050405020304" pitchFamily="18" charset="0"/>
              </a:rPr>
              <a:t>Charity </a:t>
            </a:r>
            <a:endParaRPr lang="en-GB" sz="6600" b="1" u="sng" dirty="0">
              <a:solidFill>
                <a:srgbClr val="0070C0"/>
              </a:solidFill>
              <a:latin typeface="Times New Roman" panose="02020603050405020304" pitchFamily="18" charset="0"/>
              <a:ea typeface="Noto Sans" panose="020B0502040504020204" pitchFamily="34"/>
              <a:cs typeface="Times New Roman" panose="02020603050405020304" pitchFamily="18" charset="0"/>
            </a:endParaRPr>
          </a:p>
        </p:txBody>
      </p:sp>
      <p:sp>
        <p:nvSpPr>
          <p:cNvPr id="6" name="Freeform 5">
            <a:extLst>
              <a:ext uri="{FF2B5EF4-FFF2-40B4-BE49-F238E27FC236}">
                <a16:creationId xmlns:a16="http://schemas.microsoft.com/office/drawing/2014/main" id="{CA67E966-ADDF-495D-846F-4F4DC62AF1B2}"/>
              </a:ext>
            </a:extLst>
          </p:cNvPr>
          <p:cNvSpPr>
            <a:spLocks/>
          </p:cNvSpPr>
          <p:nvPr/>
        </p:nvSpPr>
        <p:spPr bwMode="auto">
          <a:xfrm>
            <a:off x="5875135" y="3644078"/>
            <a:ext cx="1604375" cy="5369410"/>
          </a:xfrm>
          <a:custGeom>
            <a:avLst/>
            <a:gdLst>
              <a:gd name="T0" fmla="*/ 575 w 1649"/>
              <a:gd name="T1" fmla="*/ 4713 h 4903"/>
              <a:gd name="T2" fmla="*/ 605 w 1649"/>
              <a:gd name="T3" fmla="*/ 2629 h 4903"/>
              <a:gd name="T4" fmla="*/ 513 w 1649"/>
              <a:gd name="T5" fmla="*/ 1875 h 4903"/>
              <a:gd name="T6" fmla="*/ 264 w 1649"/>
              <a:gd name="T7" fmla="*/ 1470 h 4903"/>
              <a:gd name="T8" fmla="*/ 23 w 1649"/>
              <a:gd name="T9" fmla="*/ 1008 h 4903"/>
              <a:gd name="T10" fmla="*/ 62 w 1649"/>
              <a:gd name="T11" fmla="*/ 918 h 4903"/>
              <a:gd name="T12" fmla="*/ 347 w 1649"/>
              <a:gd name="T13" fmla="*/ 1150 h 4903"/>
              <a:gd name="T14" fmla="*/ 519 w 1649"/>
              <a:gd name="T15" fmla="*/ 1239 h 4903"/>
              <a:gd name="T16" fmla="*/ 519 w 1649"/>
              <a:gd name="T17" fmla="*/ 560 h 4903"/>
              <a:gd name="T18" fmla="*/ 503 w 1649"/>
              <a:gd name="T19" fmla="*/ 167 h 4903"/>
              <a:gd name="T20" fmla="*/ 646 w 1649"/>
              <a:gd name="T21" fmla="*/ 175 h 4903"/>
              <a:gd name="T22" fmla="*/ 739 w 1649"/>
              <a:gd name="T23" fmla="*/ 746 h 4903"/>
              <a:gd name="T24" fmla="*/ 803 w 1649"/>
              <a:gd name="T25" fmla="*/ 892 h 4903"/>
              <a:gd name="T26" fmla="*/ 831 w 1649"/>
              <a:gd name="T27" fmla="*/ 734 h 4903"/>
              <a:gd name="T28" fmla="*/ 880 w 1649"/>
              <a:gd name="T29" fmla="*/ 119 h 4903"/>
              <a:gd name="T30" fmla="*/ 992 w 1649"/>
              <a:gd name="T31" fmla="*/ 8 h 4903"/>
              <a:gd name="T32" fmla="*/ 1052 w 1649"/>
              <a:gd name="T33" fmla="*/ 286 h 4903"/>
              <a:gd name="T34" fmla="*/ 1054 w 1649"/>
              <a:gd name="T35" fmla="*/ 935 h 4903"/>
              <a:gd name="T36" fmla="*/ 1228 w 1649"/>
              <a:gd name="T37" fmla="*/ 352 h 4903"/>
              <a:gd name="T38" fmla="*/ 1271 w 1649"/>
              <a:gd name="T39" fmla="*/ 210 h 4903"/>
              <a:gd name="T40" fmla="*/ 1413 w 1649"/>
              <a:gd name="T41" fmla="*/ 254 h 4903"/>
              <a:gd name="T42" fmla="*/ 1343 w 1649"/>
              <a:gd name="T43" fmla="*/ 644 h 4903"/>
              <a:gd name="T44" fmla="*/ 1259 w 1649"/>
              <a:gd name="T45" fmla="*/ 1054 h 4903"/>
              <a:gd name="T46" fmla="*/ 1297 w 1649"/>
              <a:gd name="T47" fmla="*/ 1061 h 4903"/>
              <a:gd name="T48" fmla="*/ 1532 w 1649"/>
              <a:gd name="T49" fmla="*/ 523 h 4903"/>
              <a:gd name="T50" fmla="*/ 1632 w 1649"/>
              <a:gd name="T51" fmla="*/ 521 h 4903"/>
              <a:gd name="T52" fmla="*/ 1542 w 1649"/>
              <a:gd name="T53" fmla="*/ 889 h 4903"/>
              <a:gd name="T54" fmla="*/ 1428 w 1649"/>
              <a:gd name="T55" fmla="*/ 1261 h 4903"/>
              <a:gd name="T56" fmla="*/ 1224 w 1649"/>
              <a:gd name="T57" fmla="*/ 2008 h 4903"/>
              <a:gd name="T58" fmla="*/ 1209 w 1649"/>
              <a:gd name="T59" fmla="*/ 3034 h 4903"/>
              <a:gd name="T60" fmla="*/ 1241 w 1649"/>
              <a:gd name="T61" fmla="*/ 4511 h 4903"/>
              <a:gd name="T62" fmla="*/ 1222 w 1649"/>
              <a:gd name="T63" fmla="*/ 4903 h 4903"/>
              <a:gd name="T64" fmla="*/ 564 w 1649"/>
              <a:gd name="T65" fmla="*/ 4903 h 4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9" h="4903">
                <a:moveTo>
                  <a:pt x="564" y="4903"/>
                </a:moveTo>
                <a:cubicBezTo>
                  <a:pt x="568" y="4837"/>
                  <a:pt x="574" y="4775"/>
                  <a:pt x="575" y="4713"/>
                </a:cubicBezTo>
                <a:cubicBezTo>
                  <a:pt x="584" y="4372"/>
                  <a:pt x="594" y="4031"/>
                  <a:pt x="599" y="3691"/>
                </a:cubicBezTo>
                <a:cubicBezTo>
                  <a:pt x="604" y="3337"/>
                  <a:pt x="604" y="2983"/>
                  <a:pt x="605" y="2629"/>
                </a:cubicBezTo>
                <a:cubicBezTo>
                  <a:pt x="605" y="2480"/>
                  <a:pt x="603" y="2331"/>
                  <a:pt x="596" y="2182"/>
                </a:cubicBezTo>
                <a:cubicBezTo>
                  <a:pt x="591" y="2075"/>
                  <a:pt x="574" y="1968"/>
                  <a:pt x="513" y="1875"/>
                </a:cubicBezTo>
                <a:cubicBezTo>
                  <a:pt x="481" y="1826"/>
                  <a:pt x="446" y="1778"/>
                  <a:pt x="409" y="1732"/>
                </a:cubicBezTo>
                <a:cubicBezTo>
                  <a:pt x="345" y="1653"/>
                  <a:pt x="305" y="1562"/>
                  <a:pt x="264" y="1470"/>
                </a:cubicBezTo>
                <a:cubicBezTo>
                  <a:pt x="210" y="1347"/>
                  <a:pt x="155" y="1224"/>
                  <a:pt x="96" y="1104"/>
                </a:cubicBezTo>
                <a:cubicBezTo>
                  <a:pt x="79" y="1068"/>
                  <a:pt x="49" y="1038"/>
                  <a:pt x="23" y="1008"/>
                </a:cubicBezTo>
                <a:cubicBezTo>
                  <a:pt x="8" y="990"/>
                  <a:pt x="0" y="972"/>
                  <a:pt x="9" y="949"/>
                </a:cubicBezTo>
                <a:cubicBezTo>
                  <a:pt x="18" y="925"/>
                  <a:pt x="38" y="918"/>
                  <a:pt x="62" y="918"/>
                </a:cubicBezTo>
                <a:cubicBezTo>
                  <a:pt x="110" y="920"/>
                  <a:pt x="151" y="942"/>
                  <a:pt x="191" y="965"/>
                </a:cubicBezTo>
                <a:cubicBezTo>
                  <a:pt x="266" y="1007"/>
                  <a:pt x="307" y="1079"/>
                  <a:pt x="347" y="1150"/>
                </a:cubicBezTo>
                <a:cubicBezTo>
                  <a:pt x="373" y="1195"/>
                  <a:pt x="398" y="1240"/>
                  <a:pt x="448" y="1263"/>
                </a:cubicBezTo>
                <a:cubicBezTo>
                  <a:pt x="486" y="1280"/>
                  <a:pt x="503" y="1276"/>
                  <a:pt x="519" y="1239"/>
                </a:cubicBezTo>
                <a:cubicBezTo>
                  <a:pt x="549" y="1170"/>
                  <a:pt x="561" y="1096"/>
                  <a:pt x="556" y="1022"/>
                </a:cubicBezTo>
                <a:cubicBezTo>
                  <a:pt x="547" y="868"/>
                  <a:pt x="531" y="714"/>
                  <a:pt x="519" y="560"/>
                </a:cubicBezTo>
                <a:cubicBezTo>
                  <a:pt x="510" y="446"/>
                  <a:pt x="503" y="331"/>
                  <a:pt x="496" y="216"/>
                </a:cubicBezTo>
                <a:cubicBezTo>
                  <a:pt x="495" y="200"/>
                  <a:pt x="497" y="183"/>
                  <a:pt x="503" y="167"/>
                </a:cubicBezTo>
                <a:cubicBezTo>
                  <a:pt x="518" y="126"/>
                  <a:pt x="547" y="105"/>
                  <a:pt x="586" y="108"/>
                </a:cubicBezTo>
                <a:cubicBezTo>
                  <a:pt x="627" y="111"/>
                  <a:pt x="639" y="146"/>
                  <a:pt x="646" y="175"/>
                </a:cubicBezTo>
                <a:cubicBezTo>
                  <a:pt x="663" y="252"/>
                  <a:pt x="676" y="329"/>
                  <a:pt x="688" y="407"/>
                </a:cubicBezTo>
                <a:cubicBezTo>
                  <a:pt x="706" y="520"/>
                  <a:pt x="720" y="633"/>
                  <a:pt x="739" y="746"/>
                </a:cubicBezTo>
                <a:cubicBezTo>
                  <a:pt x="746" y="789"/>
                  <a:pt x="759" y="827"/>
                  <a:pt x="774" y="867"/>
                </a:cubicBezTo>
                <a:cubicBezTo>
                  <a:pt x="779" y="882"/>
                  <a:pt x="787" y="895"/>
                  <a:pt x="803" y="892"/>
                </a:cubicBezTo>
                <a:cubicBezTo>
                  <a:pt x="819" y="890"/>
                  <a:pt x="820" y="869"/>
                  <a:pt x="821" y="860"/>
                </a:cubicBezTo>
                <a:cubicBezTo>
                  <a:pt x="827" y="816"/>
                  <a:pt x="828" y="778"/>
                  <a:pt x="831" y="734"/>
                </a:cubicBezTo>
                <a:cubicBezTo>
                  <a:pt x="842" y="578"/>
                  <a:pt x="851" y="422"/>
                  <a:pt x="863" y="266"/>
                </a:cubicBezTo>
                <a:cubicBezTo>
                  <a:pt x="867" y="213"/>
                  <a:pt x="872" y="171"/>
                  <a:pt x="880" y="119"/>
                </a:cubicBezTo>
                <a:cubicBezTo>
                  <a:pt x="883" y="100"/>
                  <a:pt x="894" y="72"/>
                  <a:pt x="903" y="56"/>
                </a:cubicBezTo>
                <a:cubicBezTo>
                  <a:pt x="925" y="17"/>
                  <a:pt x="956" y="0"/>
                  <a:pt x="992" y="8"/>
                </a:cubicBezTo>
                <a:cubicBezTo>
                  <a:pt x="1029" y="17"/>
                  <a:pt x="1040" y="50"/>
                  <a:pt x="1046" y="82"/>
                </a:cubicBezTo>
                <a:cubicBezTo>
                  <a:pt x="1059" y="149"/>
                  <a:pt x="1060" y="217"/>
                  <a:pt x="1052" y="286"/>
                </a:cubicBezTo>
                <a:cubicBezTo>
                  <a:pt x="1031" y="486"/>
                  <a:pt x="1027" y="687"/>
                  <a:pt x="1031" y="888"/>
                </a:cubicBezTo>
                <a:cubicBezTo>
                  <a:pt x="1031" y="891"/>
                  <a:pt x="1029" y="929"/>
                  <a:pt x="1054" y="935"/>
                </a:cubicBezTo>
                <a:cubicBezTo>
                  <a:pt x="1100" y="948"/>
                  <a:pt x="1140" y="715"/>
                  <a:pt x="1165" y="619"/>
                </a:cubicBezTo>
                <a:cubicBezTo>
                  <a:pt x="1189" y="530"/>
                  <a:pt x="1206" y="440"/>
                  <a:pt x="1228" y="352"/>
                </a:cubicBezTo>
                <a:cubicBezTo>
                  <a:pt x="1238" y="309"/>
                  <a:pt x="1251" y="267"/>
                  <a:pt x="1263" y="224"/>
                </a:cubicBezTo>
                <a:cubicBezTo>
                  <a:pt x="1265" y="219"/>
                  <a:pt x="1268" y="214"/>
                  <a:pt x="1271" y="210"/>
                </a:cubicBezTo>
                <a:cubicBezTo>
                  <a:pt x="1292" y="184"/>
                  <a:pt x="1314" y="160"/>
                  <a:pt x="1352" y="170"/>
                </a:cubicBezTo>
                <a:cubicBezTo>
                  <a:pt x="1383" y="178"/>
                  <a:pt x="1415" y="217"/>
                  <a:pt x="1413" y="254"/>
                </a:cubicBezTo>
                <a:cubicBezTo>
                  <a:pt x="1411" y="291"/>
                  <a:pt x="1401" y="328"/>
                  <a:pt x="1395" y="366"/>
                </a:cubicBezTo>
                <a:cubicBezTo>
                  <a:pt x="1380" y="451"/>
                  <a:pt x="1352" y="586"/>
                  <a:pt x="1343" y="644"/>
                </a:cubicBezTo>
                <a:cubicBezTo>
                  <a:pt x="1334" y="701"/>
                  <a:pt x="1300" y="835"/>
                  <a:pt x="1278" y="926"/>
                </a:cubicBezTo>
                <a:cubicBezTo>
                  <a:pt x="1263" y="966"/>
                  <a:pt x="1255" y="1030"/>
                  <a:pt x="1259" y="1054"/>
                </a:cubicBezTo>
                <a:cubicBezTo>
                  <a:pt x="1260" y="1060"/>
                  <a:pt x="1261" y="1070"/>
                  <a:pt x="1272" y="1073"/>
                </a:cubicBezTo>
                <a:cubicBezTo>
                  <a:pt x="1284" y="1076"/>
                  <a:pt x="1294" y="1068"/>
                  <a:pt x="1297" y="1061"/>
                </a:cubicBezTo>
                <a:cubicBezTo>
                  <a:pt x="1326" y="999"/>
                  <a:pt x="1358" y="937"/>
                  <a:pt x="1381" y="872"/>
                </a:cubicBezTo>
                <a:cubicBezTo>
                  <a:pt x="1424" y="753"/>
                  <a:pt x="1460" y="630"/>
                  <a:pt x="1532" y="523"/>
                </a:cubicBezTo>
                <a:cubicBezTo>
                  <a:pt x="1541" y="510"/>
                  <a:pt x="1553" y="497"/>
                  <a:pt x="1567" y="490"/>
                </a:cubicBezTo>
                <a:cubicBezTo>
                  <a:pt x="1595" y="476"/>
                  <a:pt x="1621" y="492"/>
                  <a:pt x="1632" y="521"/>
                </a:cubicBezTo>
                <a:cubicBezTo>
                  <a:pt x="1649" y="563"/>
                  <a:pt x="1639" y="604"/>
                  <a:pt x="1626" y="643"/>
                </a:cubicBezTo>
                <a:cubicBezTo>
                  <a:pt x="1600" y="726"/>
                  <a:pt x="1570" y="807"/>
                  <a:pt x="1542" y="889"/>
                </a:cubicBezTo>
                <a:cubicBezTo>
                  <a:pt x="1506" y="998"/>
                  <a:pt x="1464" y="1086"/>
                  <a:pt x="1428" y="1196"/>
                </a:cubicBezTo>
                <a:cubicBezTo>
                  <a:pt x="1424" y="1210"/>
                  <a:pt x="1429" y="1246"/>
                  <a:pt x="1428" y="1261"/>
                </a:cubicBezTo>
                <a:cubicBezTo>
                  <a:pt x="1412" y="1403"/>
                  <a:pt x="1371" y="1713"/>
                  <a:pt x="1319" y="1798"/>
                </a:cubicBezTo>
                <a:cubicBezTo>
                  <a:pt x="1235" y="1937"/>
                  <a:pt x="1249" y="1935"/>
                  <a:pt x="1224" y="2008"/>
                </a:cubicBezTo>
                <a:cubicBezTo>
                  <a:pt x="1215" y="2034"/>
                  <a:pt x="1214" y="2166"/>
                  <a:pt x="1214" y="2195"/>
                </a:cubicBezTo>
                <a:cubicBezTo>
                  <a:pt x="1212" y="2475"/>
                  <a:pt x="1210" y="2754"/>
                  <a:pt x="1209" y="3034"/>
                </a:cubicBezTo>
                <a:cubicBezTo>
                  <a:pt x="1209" y="3165"/>
                  <a:pt x="1210" y="3295"/>
                  <a:pt x="1213" y="3426"/>
                </a:cubicBezTo>
                <a:cubicBezTo>
                  <a:pt x="1221" y="3788"/>
                  <a:pt x="1231" y="4149"/>
                  <a:pt x="1241" y="4511"/>
                </a:cubicBezTo>
                <a:cubicBezTo>
                  <a:pt x="1244" y="4630"/>
                  <a:pt x="1252" y="4748"/>
                  <a:pt x="1257" y="4867"/>
                </a:cubicBezTo>
                <a:cubicBezTo>
                  <a:pt x="1259" y="4903"/>
                  <a:pt x="1258" y="4903"/>
                  <a:pt x="1222" y="4903"/>
                </a:cubicBezTo>
                <a:cubicBezTo>
                  <a:pt x="1015" y="4903"/>
                  <a:pt x="809" y="4903"/>
                  <a:pt x="602" y="4903"/>
                </a:cubicBezTo>
                <a:cubicBezTo>
                  <a:pt x="591" y="4903"/>
                  <a:pt x="580" y="4903"/>
                  <a:pt x="564" y="4903"/>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7" name="Freeform 5">
            <a:extLst>
              <a:ext uri="{FF2B5EF4-FFF2-40B4-BE49-F238E27FC236}">
                <a16:creationId xmlns:a16="http://schemas.microsoft.com/office/drawing/2014/main" id="{D667E0A3-2867-4B5B-8EA2-D4F982720DA5}"/>
              </a:ext>
            </a:extLst>
          </p:cNvPr>
          <p:cNvSpPr>
            <a:spLocks/>
          </p:cNvSpPr>
          <p:nvPr/>
        </p:nvSpPr>
        <p:spPr bwMode="auto">
          <a:xfrm>
            <a:off x="1955762" y="2863382"/>
            <a:ext cx="1604375" cy="5369410"/>
          </a:xfrm>
          <a:custGeom>
            <a:avLst/>
            <a:gdLst>
              <a:gd name="T0" fmla="*/ 575 w 1649"/>
              <a:gd name="T1" fmla="*/ 4713 h 4903"/>
              <a:gd name="T2" fmla="*/ 605 w 1649"/>
              <a:gd name="T3" fmla="*/ 2629 h 4903"/>
              <a:gd name="T4" fmla="*/ 513 w 1649"/>
              <a:gd name="T5" fmla="*/ 1875 h 4903"/>
              <a:gd name="T6" fmla="*/ 264 w 1649"/>
              <a:gd name="T7" fmla="*/ 1470 h 4903"/>
              <a:gd name="T8" fmla="*/ 23 w 1649"/>
              <a:gd name="T9" fmla="*/ 1008 h 4903"/>
              <a:gd name="T10" fmla="*/ 62 w 1649"/>
              <a:gd name="T11" fmla="*/ 918 h 4903"/>
              <a:gd name="T12" fmla="*/ 347 w 1649"/>
              <a:gd name="T13" fmla="*/ 1150 h 4903"/>
              <a:gd name="T14" fmla="*/ 519 w 1649"/>
              <a:gd name="T15" fmla="*/ 1239 h 4903"/>
              <a:gd name="T16" fmla="*/ 519 w 1649"/>
              <a:gd name="T17" fmla="*/ 560 h 4903"/>
              <a:gd name="T18" fmla="*/ 503 w 1649"/>
              <a:gd name="T19" fmla="*/ 167 h 4903"/>
              <a:gd name="T20" fmla="*/ 646 w 1649"/>
              <a:gd name="T21" fmla="*/ 175 h 4903"/>
              <a:gd name="T22" fmla="*/ 739 w 1649"/>
              <a:gd name="T23" fmla="*/ 746 h 4903"/>
              <a:gd name="T24" fmla="*/ 803 w 1649"/>
              <a:gd name="T25" fmla="*/ 892 h 4903"/>
              <a:gd name="T26" fmla="*/ 831 w 1649"/>
              <a:gd name="T27" fmla="*/ 734 h 4903"/>
              <a:gd name="T28" fmla="*/ 880 w 1649"/>
              <a:gd name="T29" fmla="*/ 119 h 4903"/>
              <a:gd name="T30" fmla="*/ 992 w 1649"/>
              <a:gd name="T31" fmla="*/ 8 h 4903"/>
              <a:gd name="T32" fmla="*/ 1052 w 1649"/>
              <a:gd name="T33" fmla="*/ 286 h 4903"/>
              <a:gd name="T34" fmla="*/ 1054 w 1649"/>
              <a:gd name="T35" fmla="*/ 935 h 4903"/>
              <a:gd name="T36" fmla="*/ 1228 w 1649"/>
              <a:gd name="T37" fmla="*/ 352 h 4903"/>
              <a:gd name="T38" fmla="*/ 1271 w 1649"/>
              <a:gd name="T39" fmla="*/ 210 h 4903"/>
              <a:gd name="T40" fmla="*/ 1413 w 1649"/>
              <a:gd name="T41" fmla="*/ 254 h 4903"/>
              <a:gd name="T42" fmla="*/ 1343 w 1649"/>
              <a:gd name="T43" fmla="*/ 644 h 4903"/>
              <a:gd name="T44" fmla="*/ 1259 w 1649"/>
              <a:gd name="T45" fmla="*/ 1054 h 4903"/>
              <a:gd name="T46" fmla="*/ 1297 w 1649"/>
              <a:gd name="T47" fmla="*/ 1061 h 4903"/>
              <a:gd name="T48" fmla="*/ 1532 w 1649"/>
              <a:gd name="T49" fmla="*/ 523 h 4903"/>
              <a:gd name="T50" fmla="*/ 1632 w 1649"/>
              <a:gd name="T51" fmla="*/ 521 h 4903"/>
              <a:gd name="T52" fmla="*/ 1542 w 1649"/>
              <a:gd name="T53" fmla="*/ 889 h 4903"/>
              <a:gd name="T54" fmla="*/ 1428 w 1649"/>
              <a:gd name="T55" fmla="*/ 1261 h 4903"/>
              <a:gd name="T56" fmla="*/ 1224 w 1649"/>
              <a:gd name="T57" fmla="*/ 2008 h 4903"/>
              <a:gd name="T58" fmla="*/ 1209 w 1649"/>
              <a:gd name="T59" fmla="*/ 3034 h 4903"/>
              <a:gd name="T60" fmla="*/ 1241 w 1649"/>
              <a:gd name="T61" fmla="*/ 4511 h 4903"/>
              <a:gd name="T62" fmla="*/ 1222 w 1649"/>
              <a:gd name="T63" fmla="*/ 4903 h 4903"/>
              <a:gd name="T64" fmla="*/ 564 w 1649"/>
              <a:gd name="T65" fmla="*/ 4903 h 4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9" h="4903">
                <a:moveTo>
                  <a:pt x="564" y="4903"/>
                </a:moveTo>
                <a:cubicBezTo>
                  <a:pt x="568" y="4837"/>
                  <a:pt x="574" y="4775"/>
                  <a:pt x="575" y="4713"/>
                </a:cubicBezTo>
                <a:cubicBezTo>
                  <a:pt x="584" y="4372"/>
                  <a:pt x="594" y="4031"/>
                  <a:pt x="599" y="3691"/>
                </a:cubicBezTo>
                <a:cubicBezTo>
                  <a:pt x="604" y="3337"/>
                  <a:pt x="604" y="2983"/>
                  <a:pt x="605" y="2629"/>
                </a:cubicBezTo>
                <a:cubicBezTo>
                  <a:pt x="605" y="2480"/>
                  <a:pt x="603" y="2331"/>
                  <a:pt x="596" y="2182"/>
                </a:cubicBezTo>
                <a:cubicBezTo>
                  <a:pt x="591" y="2075"/>
                  <a:pt x="574" y="1968"/>
                  <a:pt x="513" y="1875"/>
                </a:cubicBezTo>
                <a:cubicBezTo>
                  <a:pt x="481" y="1826"/>
                  <a:pt x="446" y="1778"/>
                  <a:pt x="409" y="1732"/>
                </a:cubicBezTo>
                <a:cubicBezTo>
                  <a:pt x="345" y="1653"/>
                  <a:pt x="305" y="1562"/>
                  <a:pt x="264" y="1470"/>
                </a:cubicBezTo>
                <a:cubicBezTo>
                  <a:pt x="210" y="1347"/>
                  <a:pt x="155" y="1224"/>
                  <a:pt x="96" y="1104"/>
                </a:cubicBezTo>
                <a:cubicBezTo>
                  <a:pt x="79" y="1068"/>
                  <a:pt x="49" y="1038"/>
                  <a:pt x="23" y="1008"/>
                </a:cubicBezTo>
                <a:cubicBezTo>
                  <a:pt x="8" y="990"/>
                  <a:pt x="0" y="972"/>
                  <a:pt x="9" y="949"/>
                </a:cubicBezTo>
                <a:cubicBezTo>
                  <a:pt x="18" y="925"/>
                  <a:pt x="38" y="918"/>
                  <a:pt x="62" y="918"/>
                </a:cubicBezTo>
                <a:cubicBezTo>
                  <a:pt x="110" y="920"/>
                  <a:pt x="151" y="942"/>
                  <a:pt x="191" y="965"/>
                </a:cubicBezTo>
                <a:cubicBezTo>
                  <a:pt x="266" y="1007"/>
                  <a:pt x="307" y="1079"/>
                  <a:pt x="347" y="1150"/>
                </a:cubicBezTo>
                <a:cubicBezTo>
                  <a:pt x="373" y="1195"/>
                  <a:pt x="398" y="1240"/>
                  <a:pt x="448" y="1263"/>
                </a:cubicBezTo>
                <a:cubicBezTo>
                  <a:pt x="486" y="1280"/>
                  <a:pt x="503" y="1276"/>
                  <a:pt x="519" y="1239"/>
                </a:cubicBezTo>
                <a:cubicBezTo>
                  <a:pt x="549" y="1170"/>
                  <a:pt x="561" y="1096"/>
                  <a:pt x="556" y="1022"/>
                </a:cubicBezTo>
                <a:cubicBezTo>
                  <a:pt x="547" y="868"/>
                  <a:pt x="531" y="714"/>
                  <a:pt x="519" y="560"/>
                </a:cubicBezTo>
                <a:cubicBezTo>
                  <a:pt x="510" y="446"/>
                  <a:pt x="503" y="331"/>
                  <a:pt x="496" y="216"/>
                </a:cubicBezTo>
                <a:cubicBezTo>
                  <a:pt x="495" y="200"/>
                  <a:pt x="497" y="183"/>
                  <a:pt x="503" y="167"/>
                </a:cubicBezTo>
                <a:cubicBezTo>
                  <a:pt x="518" y="126"/>
                  <a:pt x="547" y="105"/>
                  <a:pt x="586" y="108"/>
                </a:cubicBezTo>
                <a:cubicBezTo>
                  <a:pt x="627" y="111"/>
                  <a:pt x="639" y="146"/>
                  <a:pt x="646" y="175"/>
                </a:cubicBezTo>
                <a:cubicBezTo>
                  <a:pt x="663" y="252"/>
                  <a:pt x="676" y="329"/>
                  <a:pt x="688" y="407"/>
                </a:cubicBezTo>
                <a:cubicBezTo>
                  <a:pt x="706" y="520"/>
                  <a:pt x="720" y="633"/>
                  <a:pt x="739" y="746"/>
                </a:cubicBezTo>
                <a:cubicBezTo>
                  <a:pt x="746" y="789"/>
                  <a:pt x="759" y="827"/>
                  <a:pt x="774" y="867"/>
                </a:cubicBezTo>
                <a:cubicBezTo>
                  <a:pt x="779" y="882"/>
                  <a:pt x="787" y="895"/>
                  <a:pt x="803" y="892"/>
                </a:cubicBezTo>
                <a:cubicBezTo>
                  <a:pt x="819" y="890"/>
                  <a:pt x="820" y="869"/>
                  <a:pt x="821" y="860"/>
                </a:cubicBezTo>
                <a:cubicBezTo>
                  <a:pt x="827" y="816"/>
                  <a:pt x="828" y="778"/>
                  <a:pt x="831" y="734"/>
                </a:cubicBezTo>
                <a:cubicBezTo>
                  <a:pt x="842" y="578"/>
                  <a:pt x="851" y="422"/>
                  <a:pt x="863" y="266"/>
                </a:cubicBezTo>
                <a:cubicBezTo>
                  <a:pt x="867" y="213"/>
                  <a:pt x="872" y="171"/>
                  <a:pt x="880" y="119"/>
                </a:cubicBezTo>
                <a:cubicBezTo>
                  <a:pt x="883" y="100"/>
                  <a:pt x="894" y="72"/>
                  <a:pt x="903" y="56"/>
                </a:cubicBezTo>
                <a:cubicBezTo>
                  <a:pt x="925" y="17"/>
                  <a:pt x="956" y="0"/>
                  <a:pt x="992" y="8"/>
                </a:cubicBezTo>
                <a:cubicBezTo>
                  <a:pt x="1029" y="17"/>
                  <a:pt x="1040" y="50"/>
                  <a:pt x="1046" y="82"/>
                </a:cubicBezTo>
                <a:cubicBezTo>
                  <a:pt x="1059" y="149"/>
                  <a:pt x="1060" y="217"/>
                  <a:pt x="1052" y="286"/>
                </a:cubicBezTo>
                <a:cubicBezTo>
                  <a:pt x="1031" y="486"/>
                  <a:pt x="1027" y="687"/>
                  <a:pt x="1031" y="888"/>
                </a:cubicBezTo>
                <a:cubicBezTo>
                  <a:pt x="1031" y="891"/>
                  <a:pt x="1029" y="929"/>
                  <a:pt x="1054" y="935"/>
                </a:cubicBezTo>
                <a:cubicBezTo>
                  <a:pt x="1100" y="948"/>
                  <a:pt x="1140" y="715"/>
                  <a:pt x="1165" y="619"/>
                </a:cubicBezTo>
                <a:cubicBezTo>
                  <a:pt x="1189" y="530"/>
                  <a:pt x="1206" y="440"/>
                  <a:pt x="1228" y="352"/>
                </a:cubicBezTo>
                <a:cubicBezTo>
                  <a:pt x="1238" y="309"/>
                  <a:pt x="1251" y="267"/>
                  <a:pt x="1263" y="224"/>
                </a:cubicBezTo>
                <a:cubicBezTo>
                  <a:pt x="1265" y="219"/>
                  <a:pt x="1268" y="214"/>
                  <a:pt x="1271" y="210"/>
                </a:cubicBezTo>
                <a:cubicBezTo>
                  <a:pt x="1292" y="184"/>
                  <a:pt x="1314" y="160"/>
                  <a:pt x="1352" y="170"/>
                </a:cubicBezTo>
                <a:cubicBezTo>
                  <a:pt x="1383" y="178"/>
                  <a:pt x="1415" y="217"/>
                  <a:pt x="1413" y="254"/>
                </a:cubicBezTo>
                <a:cubicBezTo>
                  <a:pt x="1411" y="291"/>
                  <a:pt x="1401" y="328"/>
                  <a:pt x="1395" y="366"/>
                </a:cubicBezTo>
                <a:cubicBezTo>
                  <a:pt x="1380" y="451"/>
                  <a:pt x="1352" y="586"/>
                  <a:pt x="1343" y="644"/>
                </a:cubicBezTo>
                <a:cubicBezTo>
                  <a:pt x="1334" y="701"/>
                  <a:pt x="1300" y="835"/>
                  <a:pt x="1278" y="926"/>
                </a:cubicBezTo>
                <a:cubicBezTo>
                  <a:pt x="1263" y="966"/>
                  <a:pt x="1255" y="1030"/>
                  <a:pt x="1259" y="1054"/>
                </a:cubicBezTo>
                <a:cubicBezTo>
                  <a:pt x="1260" y="1060"/>
                  <a:pt x="1261" y="1070"/>
                  <a:pt x="1272" y="1073"/>
                </a:cubicBezTo>
                <a:cubicBezTo>
                  <a:pt x="1284" y="1076"/>
                  <a:pt x="1294" y="1068"/>
                  <a:pt x="1297" y="1061"/>
                </a:cubicBezTo>
                <a:cubicBezTo>
                  <a:pt x="1326" y="999"/>
                  <a:pt x="1358" y="937"/>
                  <a:pt x="1381" y="872"/>
                </a:cubicBezTo>
                <a:cubicBezTo>
                  <a:pt x="1424" y="753"/>
                  <a:pt x="1460" y="630"/>
                  <a:pt x="1532" y="523"/>
                </a:cubicBezTo>
                <a:cubicBezTo>
                  <a:pt x="1541" y="510"/>
                  <a:pt x="1553" y="497"/>
                  <a:pt x="1567" y="490"/>
                </a:cubicBezTo>
                <a:cubicBezTo>
                  <a:pt x="1595" y="476"/>
                  <a:pt x="1621" y="492"/>
                  <a:pt x="1632" y="521"/>
                </a:cubicBezTo>
                <a:cubicBezTo>
                  <a:pt x="1649" y="563"/>
                  <a:pt x="1639" y="604"/>
                  <a:pt x="1626" y="643"/>
                </a:cubicBezTo>
                <a:cubicBezTo>
                  <a:pt x="1600" y="726"/>
                  <a:pt x="1570" y="807"/>
                  <a:pt x="1542" y="889"/>
                </a:cubicBezTo>
                <a:cubicBezTo>
                  <a:pt x="1506" y="998"/>
                  <a:pt x="1464" y="1086"/>
                  <a:pt x="1428" y="1196"/>
                </a:cubicBezTo>
                <a:cubicBezTo>
                  <a:pt x="1424" y="1210"/>
                  <a:pt x="1429" y="1246"/>
                  <a:pt x="1428" y="1261"/>
                </a:cubicBezTo>
                <a:cubicBezTo>
                  <a:pt x="1412" y="1403"/>
                  <a:pt x="1371" y="1713"/>
                  <a:pt x="1319" y="1798"/>
                </a:cubicBezTo>
                <a:cubicBezTo>
                  <a:pt x="1235" y="1937"/>
                  <a:pt x="1249" y="1935"/>
                  <a:pt x="1224" y="2008"/>
                </a:cubicBezTo>
                <a:cubicBezTo>
                  <a:pt x="1215" y="2034"/>
                  <a:pt x="1214" y="2166"/>
                  <a:pt x="1214" y="2195"/>
                </a:cubicBezTo>
                <a:cubicBezTo>
                  <a:pt x="1212" y="2475"/>
                  <a:pt x="1210" y="2754"/>
                  <a:pt x="1209" y="3034"/>
                </a:cubicBezTo>
                <a:cubicBezTo>
                  <a:pt x="1209" y="3165"/>
                  <a:pt x="1210" y="3295"/>
                  <a:pt x="1213" y="3426"/>
                </a:cubicBezTo>
                <a:cubicBezTo>
                  <a:pt x="1221" y="3788"/>
                  <a:pt x="1231" y="4149"/>
                  <a:pt x="1241" y="4511"/>
                </a:cubicBezTo>
                <a:cubicBezTo>
                  <a:pt x="1244" y="4630"/>
                  <a:pt x="1252" y="4748"/>
                  <a:pt x="1257" y="4867"/>
                </a:cubicBezTo>
                <a:cubicBezTo>
                  <a:pt x="1259" y="4903"/>
                  <a:pt x="1258" y="4903"/>
                  <a:pt x="1222" y="4903"/>
                </a:cubicBezTo>
                <a:cubicBezTo>
                  <a:pt x="1015" y="4903"/>
                  <a:pt x="809" y="4903"/>
                  <a:pt x="602" y="4903"/>
                </a:cubicBezTo>
                <a:cubicBezTo>
                  <a:pt x="591" y="4903"/>
                  <a:pt x="580" y="4903"/>
                  <a:pt x="564" y="4903"/>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8" name="Freeform 5">
            <a:extLst>
              <a:ext uri="{FF2B5EF4-FFF2-40B4-BE49-F238E27FC236}">
                <a16:creationId xmlns:a16="http://schemas.microsoft.com/office/drawing/2014/main" id="{F87197F5-6F71-4CDE-B7ED-604864D22CA6}"/>
              </a:ext>
            </a:extLst>
          </p:cNvPr>
          <p:cNvSpPr>
            <a:spLocks/>
          </p:cNvSpPr>
          <p:nvPr/>
        </p:nvSpPr>
        <p:spPr bwMode="auto">
          <a:xfrm>
            <a:off x="4718701" y="2491825"/>
            <a:ext cx="1604375" cy="5369410"/>
          </a:xfrm>
          <a:custGeom>
            <a:avLst/>
            <a:gdLst>
              <a:gd name="T0" fmla="*/ 575 w 1649"/>
              <a:gd name="T1" fmla="*/ 4713 h 4903"/>
              <a:gd name="T2" fmla="*/ 605 w 1649"/>
              <a:gd name="T3" fmla="*/ 2629 h 4903"/>
              <a:gd name="T4" fmla="*/ 513 w 1649"/>
              <a:gd name="T5" fmla="*/ 1875 h 4903"/>
              <a:gd name="T6" fmla="*/ 264 w 1649"/>
              <a:gd name="T7" fmla="*/ 1470 h 4903"/>
              <a:gd name="T8" fmla="*/ 23 w 1649"/>
              <a:gd name="T9" fmla="*/ 1008 h 4903"/>
              <a:gd name="T10" fmla="*/ 62 w 1649"/>
              <a:gd name="T11" fmla="*/ 918 h 4903"/>
              <a:gd name="T12" fmla="*/ 347 w 1649"/>
              <a:gd name="T13" fmla="*/ 1150 h 4903"/>
              <a:gd name="T14" fmla="*/ 519 w 1649"/>
              <a:gd name="T15" fmla="*/ 1239 h 4903"/>
              <a:gd name="T16" fmla="*/ 519 w 1649"/>
              <a:gd name="T17" fmla="*/ 560 h 4903"/>
              <a:gd name="T18" fmla="*/ 503 w 1649"/>
              <a:gd name="T19" fmla="*/ 167 h 4903"/>
              <a:gd name="T20" fmla="*/ 646 w 1649"/>
              <a:gd name="T21" fmla="*/ 175 h 4903"/>
              <a:gd name="T22" fmla="*/ 739 w 1649"/>
              <a:gd name="T23" fmla="*/ 746 h 4903"/>
              <a:gd name="T24" fmla="*/ 803 w 1649"/>
              <a:gd name="T25" fmla="*/ 892 h 4903"/>
              <a:gd name="T26" fmla="*/ 831 w 1649"/>
              <a:gd name="T27" fmla="*/ 734 h 4903"/>
              <a:gd name="T28" fmla="*/ 880 w 1649"/>
              <a:gd name="T29" fmla="*/ 119 h 4903"/>
              <a:gd name="T30" fmla="*/ 992 w 1649"/>
              <a:gd name="T31" fmla="*/ 8 h 4903"/>
              <a:gd name="T32" fmla="*/ 1052 w 1649"/>
              <a:gd name="T33" fmla="*/ 286 h 4903"/>
              <a:gd name="T34" fmla="*/ 1054 w 1649"/>
              <a:gd name="T35" fmla="*/ 935 h 4903"/>
              <a:gd name="T36" fmla="*/ 1228 w 1649"/>
              <a:gd name="T37" fmla="*/ 352 h 4903"/>
              <a:gd name="T38" fmla="*/ 1271 w 1649"/>
              <a:gd name="T39" fmla="*/ 210 h 4903"/>
              <a:gd name="T40" fmla="*/ 1413 w 1649"/>
              <a:gd name="T41" fmla="*/ 254 h 4903"/>
              <a:gd name="T42" fmla="*/ 1343 w 1649"/>
              <a:gd name="T43" fmla="*/ 644 h 4903"/>
              <a:gd name="T44" fmla="*/ 1259 w 1649"/>
              <a:gd name="T45" fmla="*/ 1054 h 4903"/>
              <a:gd name="T46" fmla="*/ 1297 w 1649"/>
              <a:gd name="T47" fmla="*/ 1061 h 4903"/>
              <a:gd name="T48" fmla="*/ 1532 w 1649"/>
              <a:gd name="T49" fmla="*/ 523 h 4903"/>
              <a:gd name="T50" fmla="*/ 1632 w 1649"/>
              <a:gd name="T51" fmla="*/ 521 h 4903"/>
              <a:gd name="T52" fmla="*/ 1542 w 1649"/>
              <a:gd name="T53" fmla="*/ 889 h 4903"/>
              <a:gd name="T54" fmla="*/ 1428 w 1649"/>
              <a:gd name="T55" fmla="*/ 1261 h 4903"/>
              <a:gd name="T56" fmla="*/ 1224 w 1649"/>
              <a:gd name="T57" fmla="*/ 2008 h 4903"/>
              <a:gd name="T58" fmla="*/ 1209 w 1649"/>
              <a:gd name="T59" fmla="*/ 3034 h 4903"/>
              <a:gd name="T60" fmla="*/ 1241 w 1649"/>
              <a:gd name="T61" fmla="*/ 4511 h 4903"/>
              <a:gd name="T62" fmla="*/ 1222 w 1649"/>
              <a:gd name="T63" fmla="*/ 4903 h 4903"/>
              <a:gd name="T64" fmla="*/ 564 w 1649"/>
              <a:gd name="T65" fmla="*/ 4903 h 4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9" h="4903">
                <a:moveTo>
                  <a:pt x="564" y="4903"/>
                </a:moveTo>
                <a:cubicBezTo>
                  <a:pt x="568" y="4837"/>
                  <a:pt x="574" y="4775"/>
                  <a:pt x="575" y="4713"/>
                </a:cubicBezTo>
                <a:cubicBezTo>
                  <a:pt x="584" y="4372"/>
                  <a:pt x="594" y="4031"/>
                  <a:pt x="599" y="3691"/>
                </a:cubicBezTo>
                <a:cubicBezTo>
                  <a:pt x="604" y="3337"/>
                  <a:pt x="604" y="2983"/>
                  <a:pt x="605" y="2629"/>
                </a:cubicBezTo>
                <a:cubicBezTo>
                  <a:pt x="605" y="2480"/>
                  <a:pt x="603" y="2331"/>
                  <a:pt x="596" y="2182"/>
                </a:cubicBezTo>
                <a:cubicBezTo>
                  <a:pt x="591" y="2075"/>
                  <a:pt x="574" y="1968"/>
                  <a:pt x="513" y="1875"/>
                </a:cubicBezTo>
                <a:cubicBezTo>
                  <a:pt x="481" y="1826"/>
                  <a:pt x="446" y="1778"/>
                  <a:pt x="409" y="1732"/>
                </a:cubicBezTo>
                <a:cubicBezTo>
                  <a:pt x="345" y="1653"/>
                  <a:pt x="305" y="1562"/>
                  <a:pt x="264" y="1470"/>
                </a:cubicBezTo>
                <a:cubicBezTo>
                  <a:pt x="210" y="1347"/>
                  <a:pt x="155" y="1224"/>
                  <a:pt x="96" y="1104"/>
                </a:cubicBezTo>
                <a:cubicBezTo>
                  <a:pt x="79" y="1068"/>
                  <a:pt x="49" y="1038"/>
                  <a:pt x="23" y="1008"/>
                </a:cubicBezTo>
                <a:cubicBezTo>
                  <a:pt x="8" y="990"/>
                  <a:pt x="0" y="972"/>
                  <a:pt x="9" y="949"/>
                </a:cubicBezTo>
                <a:cubicBezTo>
                  <a:pt x="18" y="925"/>
                  <a:pt x="38" y="918"/>
                  <a:pt x="62" y="918"/>
                </a:cubicBezTo>
                <a:cubicBezTo>
                  <a:pt x="110" y="920"/>
                  <a:pt x="151" y="942"/>
                  <a:pt x="191" y="965"/>
                </a:cubicBezTo>
                <a:cubicBezTo>
                  <a:pt x="266" y="1007"/>
                  <a:pt x="307" y="1079"/>
                  <a:pt x="347" y="1150"/>
                </a:cubicBezTo>
                <a:cubicBezTo>
                  <a:pt x="373" y="1195"/>
                  <a:pt x="398" y="1240"/>
                  <a:pt x="448" y="1263"/>
                </a:cubicBezTo>
                <a:cubicBezTo>
                  <a:pt x="486" y="1280"/>
                  <a:pt x="503" y="1276"/>
                  <a:pt x="519" y="1239"/>
                </a:cubicBezTo>
                <a:cubicBezTo>
                  <a:pt x="549" y="1170"/>
                  <a:pt x="561" y="1096"/>
                  <a:pt x="556" y="1022"/>
                </a:cubicBezTo>
                <a:cubicBezTo>
                  <a:pt x="547" y="868"/>
                  <a:pt x="531" y="714"/>
                  <a:pt x="519" y="560"/>
                </a:cubicBezTo>
                <a:cubicBezTo>
                  <a:pt x="510" y="446"/>
                  <a:pt x="503" y="331"/>
                  <a:pt x="496" y="216"/>
                </a:cubicBezTo>
                <a:cubicBezTo>
                  <a:pt x="495" y="200"/>
                  <a:pt x="497" y="183"/>
                  <a:pt x="503" y="167"/>
                </a:cubicBezTo>
                <a:cubicBezTo>
                  <a:pt x="518" y="126"/>
                  <a:pt x="547" y="105"/>
                  <a:pt x="586" y="108"/>
                </a:cubicBezTo>
                <a:cubicBezTo>
                  <a:pt x="627" y="111"/>
                  <a:pt x="639" y="146"/>
                  <a:pt x="646" y="175"/>
                </a:cubicBezTo>
                <a:cubicBezTo>
                  <a:pt x="663" y="252"/>
                  <a:pt x="676" y="329"/>
                  <a:pt x="688" y="407"/>
                </a:cubicBezTo>
                <a:cubicBezTo>
                  <a:pt x="706" y="520"/>
                  <a:pt x="720" y="633"/>
                  <a:pt x="739" y="746"/>
                </a:cubicBezTo>
                <a:cubicBezTo>
                  <a:pt x="746" y="789"/>
                  <a:pt x="759" y="827"/>
                  <a:pt x="774" y="867"/>
                </a:cubicBezTo>
                <a:cubicBezTo>
                  <a:pt x="779" y="882"/>
                  <a:pt x="787" y="895"/>
                  <a:pt x="803" y="892"/>
                </a:cubicBezTo>
                <a:cubicBezTo>
                  <a:pt x="819" y="890"/>
                  <a:pt x="820" y="869"/>
                  <a:pt x="821" y="860"/>
                </a:cubicBezTo>
                <a:cubicBezTo>
                  <a:pt x="827" y="816"/>
                  <a:pt x="828" y="778"/>
                  <a:pt x="831" y="734"/>
                </a:cubicBezTo>
                <a:cubicBezTo>
                  <a:pt x="842" y="578"/>
                  <a:pt x="851" y="422"/>
                  <a:pt x="863" y="266"/>
                </a:cubicBezTo>
                <a:cubicBezTo>
                  <a:pt x="867" y="213"/>
                  <a:pt x="872" y="171"/>
                  <a:pt x="880" y="119"/>
                </a:cubicBezTo>
                <a:cubicBezTo>
                  <a:pt x="883" y="100"/>
                  <a:pt x="894" y="72"/>
                  <a:pt x="903" y="56"/>
                </a:cubicBezTo>
                <a:cubicBezTo>
                  <a:pt x="925" y="17"/>
                  <a:pt x="956" y="0"/>
                  <a:pt x="992" y="8"/>
                </a:cubicBezTo>
                <a:cubicBezTo>
                  <a:pt x="1029" y="17"/>
                  <a:pt x="1040" y="50"/>
                  <a:pt x="1046" y="82"/>
                </a:cubicBezTo>
                <a:cubicBezTo>
                  <a:pt x="1059" y="149"/>
                  <a:pt x="1060" y="217"/>
                  <a:pt x="1052" y="286"/>
                </a:cubicBezTo>
                <a:cubicBezTo>
                  <a:pt x="1031" y="486"/>
                  <a:pt x="1027" y="687"/>
                  <a:pt x="1031" y="888"/>
                </a:cubicBezTo>
                <a:cubicBezTo>
                  <a:pt x="1031" y="891"/>
                  <a:pt x="1029" y="929"/>
                  <a:pt x="1054" y="935"/>
                </a:cubicBezTo>
                <a:cubicBezTo>
                  <a:pt x="1100" y="948"/>
                  <a:pt x="1140" y="715"/>
                  <a:pt x="1165" y="619"/>
                </a:cubicBezTo>
                <a:cubicBezTo>
                  <a:pt x="1189" y="530"/>
                  <a:pt x="1206" y="440"/>
                  <a:pt x="1228" y="352"/>
                </a:cubicBezTo>
                <a:cubicBezTo>
                  <a:pt x="1238" y="309"/>
                  <a:pt x="1251" y="267"/>
                  <a:pt x="1263" y="224"/>
                </a:cubicBezTo>
                <a:cubicBezTo>
                  <a:pt x="1265" y="219"/>
                  <a:pt x="1268" y="214"/>
                  <a:pt x="1271" y="210"/>
                </a:cubicBezTo>
                <a:cubicBezTo>
                  <a:pt x="1292" y="184"/>
                  <a:pt x="1314" y="160"/>
                  <a:pt x="1352" y="170"/>
                </a:cubicBezTo>
                <a:cubicBezTo>
                  <a:pt x="1383" y="178"/>
                  <a:pt x="1415" y="217"/>
                  <a:pt x="1413" y="254"/>
                </a:cubicBezTo>
                <a:cubicBezTo>
                  <a:pt x="1411" y="291"/>
                  <a:pt x="1401" y="328"/>
                  <a:pt x="1395" y="366"/>
                </a:cubicBezTo>
                <a:cubicBezTo>
                  <a:pt x="1380" y="451"/>
                  <a:pt x="1352" y="586"/>
                  <a:pt x="1343" y="644"/>
                </a:cubicBezTo>
                <a:cubicBezTo>
                  <a:pt x="1334" y="701"/>
                  <a:pt x="1300" y="835"/>
                  <a:pt x="1278" y="926"/>
                </a:cubicBezTo>
                <a:cubicBezTo>
                  <a:pt x="1263" y="966"/>
                  <a:pt x="1255" y="1030"/>
                  <a:pt x="1259" y="1054"/>
                </a:cubicBezTo>
                <a:cubicBezTo>
                  <a:pt x="1260" y="1060"/>
                  <a:pt x="1261" y="1070"/>
                  <a:pt x="1272" y="1073"/>
                </a:cubicBezTo>
                <a:cubicBezTo>
                  <a:pt x="1284" y="1076"/>
                  <a:pt x="1294" y="1068"/>
                  <a:pt x="1297" y="1061"/>
                </a:cubicBezTo>
                <a:cubicBezTo>
                  <a:pt x="1326" y="999"/>
                  <a:pt x="1358" y="937"/>
                  <a:pt x="1381" y="872"/>
                </a:cubicBezTo>
                <a:cubicBezTo>
                  <a:pt x="1424" y="753"/>
                  <a:pt x="1460" y="630"/>
                  <a:pt x="1532" y="523"/>
                </a:cubicBezTo>
                <a:cubicBezTo>
                  <a:pt x="1541" y="510"/>
                  <a:pt x="1553" y="497"/>
                  <a:pt x="1567" y="490"/>
                </a:cubicBezTo>
                <a:cubicBezTo>
                  <a:pt x="1595" y="476"/>
                  <a:pt x="1621" y="492"/>
                  <a:pt x="1632" y="521"/>
                </a:cubicBezTo>
                <a:cubicBezTo>
                  <a:pt x="1649" y="563"/>
                  <a:pt x="1639" y="604"/>
                  <a:pt x="1626" y="643"/>
                </a:cubicBezTo>
                <a:cubicBezTo>
                  <a:pt x="1600" y="726"/>
                  <a:pt x="1570" y="807"/>
                  <a:pt x="1542" y="889"/>
                </a:cubicBezTo>
                <a:cubicBezTo>
                  <a:pt x="1506" y="998"/>
                  <a:pt x="1464" y="1086"/>
                  <a:pt x="1428" y="1196"/>
                </a:cubicBezTo>
                <a:cubicBezTo>
                  <a:pt x="1424" y="1210"/>
                  <a:pt x="1429" y="1246"/>
                  <a:pt x="1428" y="1261"/>
                </a:cubicBezTo>
                <a:cubicBezTo>
                  <a:pt x="1412" y="1403"/>
                  <a:pt x="1371" y="1713"/>
                  <a:pt x="1319" y="1798"/>
                </a:cubicBezTo>
                <a:cubicBezTo>
                  <a:pt x="1235" y="1937"/>
                  <a:pt x="1249" y="1935"/>
                  <a:pt x="1224" y="2008"/>
                </a:cubicBezTo>
                <a:cubicBezTo>
                  <a:pt x="1215" y="2034"/>
                  <a:pt x="1214" y="2166"/>
                  <a:pt x="1214" y="2195"/>
                </a:cubicBezTo>
                <a:cubicBezTo>
                  <a:pt x="1212" y="2475"/>
                  <a:pt x="1210" y="2754"/>
                  <a:pt x="1209" y="3034"/>
                </a:cubicBezTo>
                <a:cubicBezTo>
                  <a:pt x="1209" y="3165"/>
                  <a:pt x="1210" y="3295"/>
                  <a:pt x="1213" y="3426"/>
                </a:cubicBezTo>
                <a:cubicBezTo>
                  <a:pt x="1221" y="3788"/>
                  <a:pt x="1231" y="4149"/>
                  <a:pt x="1241" y="4511"/>
                </a:cubicBezTo>
                <a:cubicBezTo>
                  <a:pt x="1244" y="4630"/>
                  <a:pt x="1252" y="4748"/>
                  <a:pt x="1257" y="4867"/>
                </a:cubicBezTo>
                <a:cubicBezTo>
                  <a:pt x="1259" y="4903"/>
                  <a:pt x="1258" y="4903"/>
                  <a:pt x="1222" y="4903"/>
                </a:cubicBezTo>
                <a:cubicBezTo>
                  <a:pt x="1015" y="4903"/>
                  <a:pt x="809" y="4903"/>
                  <a:pt x="602" y="4903"/>
                </a:cubicBezTo>
                <a:cubicBezTo>
                  <a:pt x="591" y="4903"/>
                  <a:pt x="580" y="4903"/>
                  <a:pt x="564" y="4903"/>
                </a:cubicBezTo>
                <a:close/>
              </a:path>
            </a:pathLst>
          </a:custGeom>
          <a:solidFill>
            <a:srgbClr val="FF0000"/>
          </a:solidFill>
          <a:ln>
            <a:noFill/>
          </a:ln>
        </p:spPr>
        <p:txBody>
          <a:bodyPr vert="horz" wrap="square" lIns="68580" tIns="34290" rIns="68580" bIns="34290" numCol="1" anchor="t" anchorCtr="0" compatLnSpc="1">
            <a:prstTxWarp prst="textNoShape">
              <a:avLst/>
            </a:prstTxWarp>
          </a:bodyPr>
          <a:lstStyle/>
          <a:p>
            <a:r>
              <a:rPr lang="en-US" sz="1050" dirty="0"/>
              <a:t>1</a:t>
            </a:r>
          </a:p>
        </p:txBody>
      </p:sp>
      <p:sp>
        <p:nvSpPr>
          <p:cNvPr id="9" name="Freeform 5">
            <a:extLst>
              <a:ext uri="{FF2B5EF4-FFF2-40B4-BE49-F238E27FC236}">
                <a16:creationId xmlns:a16="http://schemas.microsoft.com/office/drawing/2014/main" id="{7B31E7AD-24C0-490B-A46C-B2D512E0775C}"/>
              </a:ext>
            </a:extLst>
          </p:cNvPr>
          <p:cNvSpPr>
            <a:spLocks/>
          </p:cNvSpPr>
          <p:nvPr/>
        </p:nvSpPr>
        <p:spPr bwMode="auto">
          <a:xfrm>
            <a:off x="7050769" y="2863382"/>
            <a:ext cx="1604375" cy="5369410"/>
          </a:xfrm>
          <a:custGeom>
            <a:avLst/>
            <a:gdLst>
              <a:gd name="T0" fmla="*/ 575 w 1649"/>
              <a:gd name="T1" fmla="*/ 4713 h 4903"/>
              <a:gd name="T2" fmla="*/ 605 w 1649"/>
              <a:gd name="T3" fmla="*/ 2629 h 4903"/>
              <a:gd name="T4" fmla="*/ 513 w 1649"/>
              <a:gd name="T5" fmla="*/ 1875 h 4903"/>
              <a:gd name="T6" fmla="*/ 264 w 1649"/>
              <a:gd name="T7" fmla="*/ 1470 h 4903"/>
              <a:gd name="T8" fmla="*/ 23 w 1649"/>
              <a:gd name="T9" fmla="*/ 1008 h 4903"/>
              <a:gd name="T10" fmla="*/ 62 w 1649"/>
              <a:gd name="T11" fmla="*/ 918 h 4903"/>
              <a:gd name="T12" fmla="*/ 347 w 1649"/>
              <a:gd name="T13" fmla="*/ 1150 h 4903"/>
              <a:gd name="T14" fmla="*/ 519 w 1649"/>
              <a:gd name="T15" fmla="*/ 1239 h 4903"/>
              <a:gd name="T16" fmla="*/ 519 w 1649"/>
              <a:gd name="T17" fmla="*/ 560 h 4903"/>
              <a:gd name="T18" fmla="*/ 503 w 1649"/>
              <a:gd name="T19" fmla="*/ 167 h 4903"/>
              <a:gd name="T20" fmla="*/ 646 w 1649"/>
              <a:gd name="T21" fmla="*/ 175 h 4903"/>
              <a:gd name="T22" fmla="*/ 739 w 1649"/>
              <a:gd name="T23" fmla="*/ 746 h 4903"/>
              <a:gd name="T24" fmla="*/ 803 w 1649"/>
              <a:gd name="T25" fmla="*/ 892 h 4903"/>
              <a:gd name="T26" fmla="*/ 831 w 1649"/>
              <a:gd name="T27" fmla="*/ 734 h 4903"/>
              <a:gd name="T28" fmla="*/ 880 w 1649"/>
              <a:gd name="T29" fmla="*/ 119 h 4903"/>
              <a:gd name="T30" fmla="*/ 992 w 1649"/>
              <a:gd name="T31" fmla="*/ 8 h 4903"/>
              <a:gd name="T32" fmla="*/ 1052 w 1649"/>
              <a:gd name="T33" fmla="*/ 286 h 4903"/>
              <a:gd name="T34" fmla="*/ 1054 w 1649"/>
              <a:gd name="T35" fmla="*/ 935 h 4903"/>
              <a:gd name="T36" fmla="*/ 1228 w 1649"/>
              <a:gd name="T37" fmla="*/ 352 h 4903"/>
              <a:gd name="T38" fmla="*/ 1271 w 1649"/>
              <a:gd name="T39" fmla="*/ 210 h 4903"/>
              <a:gd name="T40" fmla="*/ 1413 w 1649"/>
              <a:gd name="T41" fmla="*/ 254 h 4903"/>
              <a:gd name="T42" fmla="*/ 1343 w 1649"/>
              <a:gd name="T43" fmla="*/ 644 h 4903"/>
              <a:gd name="T44" fmla="*/ 1259 w 1649"/>
              <a:gd name="T45" fmla="*/ 1054 h 4903"/>
              <a:gd name="T46" fmla="*/ 1297 w 1649"/>
              <a:gd name="T47" fmla="*/ 1061 h 4903"/>
              <a:gd name="T48" fmla="*/ 1532 w 1649"/>
              <a:gd name="T49" fmla="*/ 523 h 4903"/>
              <a:gd name="T50" fmla="*/ 1632 w 1649"/>
              <a:gd name="T51" fmla="*/ 521 h 4903"/>
              <a:gd name="T52" fmla="*/ 1542 w 1649"/>
              <a:gd name="T53" fmla="*/ 889 h 4903"/>
              <a:gd name="T54" fmla="*/ 1428 w 1649"/>
              <a:gd name="T55" fmla="*/ 1261 h 4903"/>
              <a:gd name="T56" fmla="*/ 1224 w 1649"/>
              <a:gd name="T57" fmla="*/ 2008 h 4903"/>
              <a:gd name="T58" fmla="*/ 1209 w 1649"/>
              <a:gd name="T59" fmla="*/ 3034 h 4903"/>
              <a:gd name="T60" fmla="*/ 1241 w 1649"/>
              <a:gd name="T61" fmla="*/ 4511 h 4903"/>
              <a:gd name="T62" fmla="*/ 1222 w 1649"/>
              <a:gd name="T63" fmla="*/ 4903 h 4903"/>
              <a:gd name="T64" fmla="*/ 564 w 1649"/>
              <a:gd name="T65" fmla="*/ 4903 h 4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9" h="4903">
                <a:moveTo>
                  <a:pt x="564" y="4903"/>
                </a:moveTo>
                <a:cubicBezTo>
                  <a:pt x="568" y="4837"/>
                  <a:pt x="574" y="4775"/>
                  <a:pt x="575" y="4713"/>
                </a:cubicBezTo>
                <a:cubicBezTo>
                  <a:pt x="584" y="4372"/>
                  <a:pt x="594" y="4031"/>
                  <a:pt x="599" y="3691"/>
                </a:cubicBezTo>
                <a:cubicBezTo>
                  <a:pt x="604" y="3337"/>
                  <a:pt x="604" y="2983"/>
                  <a:pt x="605" y="2629"/>
                </a:cubicBezTo>
                <a:cubicBezTo>
                  <a:pt x="605" y="2480"/>
                  <a:pt x="603" y="2331"/>
                  <a:pt x="596" y="2182"/>
                </a:cubicBezTo>
                <a:cubicBezTo>
                  <a:pt x="591" y="2075"/>
                  <a:pt x="574" y="1968"/>
                  <a:pt x="513" y="1875"/>
                </a:cubicBezTo>
                <a:cubicBezTo>
                  <a:pt x="481" y="1826"/>
                  <a:pt x="446" y="1778"/>
                  <a:pt x="409" y="1732"/>
                </a:cubicBezTo>
                <a:cubicBezTo>
                  <a:pt x="345" y="1653"/>
                  <a:pt x="305" y="1562"/>
                  <a:pt x="264" y="1470"/>
                </a:cubicBezTo>
                <a:cubicBezTo>
                  <a:pt x="210" y="1347"/>
                  <a:pt x="155" y="1224"/>
                  <a:pt x="96" y="1104"/>
                </a:cubicBezTo>
                <a:cubicBezTo>
                  <a:pt x="79" y="1068"/>
                  <a:pt x="49" y="1038"/>
                  <a:pt x="23" y="1008"/>
                </a:cubicBezTo>
                <a:cubicBezTo>
                  <a:pt x="8" y="990"/>
                  <a:pt x="0" y="972"/>
                  <a:pt x="9" y="949"/>
                </a:cubicBezTo>
                <a:cubicBezTo>
                  <a:pt x="18" y="925"/>
                  <a:pt x="38" y="918"/>
                  <a:pt x="62" y="918"/>
                </a:cubicBezTo>
                <a:cubicBezTo>
                  <a:pt x="110" y="920"/>
                  <a:pt x="151" y="942"/>
                  <a:pt x="191" y="965"/>
                </a:cubicBezTo>
                <a:cubicBezTo>
                  <a:pt x="266" y="1007"/>
                  <a:pt x="307" y="1079"/>
                  <a:pt x="347" y="1150"/>
                </a:cubicBezTo>
                <a:cubicBezTo>
                  <a:pt x="373" y="1195"/>
                  <a:pt x="398" y="1240"/>
                  <a:pt x="448" y="1263"/>
                </a:cubicBezTo>
                <a:cubicBezTo>
                  <a:pt x="486" y="1280"/>
                  <a:pt x="503" y="1276"/>
                  <a:pt x="519" y="1239"/>
                </a:cubicBezTo>
                <a:cubicBezTo>
                  <a:pt x="549" y="1170"/>
                  <a:pt x="561" y="1096"/>
                  <a:pt x="556" y="1022"/>
                </a:cubicBezTo>
                <a:cubicBezTo>
                  <a:pt x="547" y="868"/>
                  <a:pt x="531" y="714"/>
                  <a:pt x="519" y="560"/>
                </a:cubicBezTo>
                <a:cubicBezTo>
                  <a:pt x="510" y="446"/>
                  <a:pt x="503" y="331"/>
                  <a:pt x="496" y="216"/>
                </a:cubicBezTo>
                <a:cubicBezTo>
                  <a:pt x="495" y="200"/>
                  <a:pt x="497" y="183"/>
                  <a:pt x="503" y="167"/>
                </a:cubicBezTo>
                <a:cubicBezTo>
                  <a:pt x="518" y="126"/>
                  <a:pt x="547" y="105"/>
                  <a:pt x="586" y="108"/>
                </a:cubicBezTo>
                <a:cubicBezTo>
                  <a:pt x="627" y="111"/>
                  <a:pt x="639" y="146"/>
                  <a:pt x="646" y="175"/>
                </a:cubicBezTo>
                <a:cubicBezTo>
                  <a:pt x="663" y="252"/>
                  <a:pt x="676" y="329"/>
                  <a:pt x="688" y="407"/>
                </a:cubicBezTo>
                <a:cubicBezTo>
                  <a:pt x="706" y="520"/>
                  <a:pt x="720" y="633"/>
                  <a:pt x="739" y="746"/>
                </a:cubicBezTo>
                <a:cubicBezTo>
                  <a:pt x="746" y="789"/>
                  <a:pt x="759" y="827"/>
                  <a:pt x="774" y="867"/>
                </a:cubicBezTo>
                <a:cubicBezTo>
                  <a:pt x="779" y="882"/>
                  <a:pt x="787" y="895"/>
                  <a:pt x="803" y="892"/>
                </a:cubicBezTo>
                <a:cubicBezTo>
                  <a:pt x="819" y="890"/>
                  <a:pt x="820" y="869"/>
                  <a:pt x="821" y="860"/>
                </a:cubicBezTo>
                <a:cubicBezTo>
                  <a:pt x="827" y="816"/>
                  <a:pt x="828" y="778"/>
                  <a:pt x="831" y="734"/>
                </a:cubicBezTo>
                <a:cubicBezTo>
                  <a:pt x="842" y="578"/>
                  <a:pt x="851" y="422"/>
                  <a:pt x="863" y="266"/>
                </a:cubicBezTo>
                <a:cubicBezTo>
                  <a:pt x="867" y="213"/>
                  <a:pt x="872" y="171"/>
                  <a:pt x="880" y="119"/>
                </a:cubicBezTo>
                <a:cubicBezTo>
                  <a:pt x="883" y="100"/>
                  <a:pt x="894" y="72"/>
                  <a:pt x="903" y="56"/>
                </a:cubicBezTo>
                <a:cubicBezTo>
                  <a:pt x="925" y="17"/>
                  <a:pt x="956" y="0"/>
                  <a:pt x="992" y="8"/>
                </a:cubicBezTo>
                <a:cubicBezTo>
                  <a:pt x="1029" y="17"/>
                  <a:pt x="1040" y="50"/>
                  <a:pt x="1046" y="82"/>
                </a:cubicBezTo>
                <a:cubicBezTo>
                  <a:pt x="1059" y="149"/>
                  <a:pt x="1060" y="217"/>
                  <a:pt x="1052" y="286"/>
                </a:cubicBezTo>
                <a:cubicBezTo>
                  <a:pt x="1031" y="486"/>
                  <a:pt x="1027" y="687"/>
                  <a:pt x="1031" y="888"/>
                </a:cubicBezTo>
                <a:cubicBezTo>
                  <a:pt x="1031" y="891"/>
                  <a:pt x="1029" y="929"/>
                  <a:pt x="1054" y="935"/>
                </a:cubicBezTo>
                <a:cubicBezTo>
                  <a:pt x="1100" y="948"/>
                  <a:pt x="1140" y="715"/>
                  <a:pt x="1165" y="619"/>
                </a:cubicBezTo>
                <a:cubicBezTo>
                  <a:pt x="1189" y="530"/>
                  <a:pt x="1206" y="440"/>
                  <a:pt x="1228" y="352"/>
                </a:cubicBezTo>
                <a:cubicBezTo>
                  <a:pt x="1238" y="309"/>
                  <a:pt x="1251" y="267"/>
                  <a:pt x="1263" y="224"/>
                </a:cubicBezTo>
                <a:cubicBezTo>
                  <a:pt x="1265" y="219"/>
                  <a:pt x="1268" y="214"/>
                  <a:pt x="1271" y="210"/>
                </a:cubicBezTo>
                <a:cubicBezTo>
                  <a:pt x="1292" y="184"/>
                  <a:pt x="1314" y="160"/>
                  <a:pt x="1352" y="170"/>
                </a:cubicBezTo>
                <a:cubicBezTo>
                  <a:pt x="1383" y="178"/>
                  <a:pt x="1415" y="217"/>
                  <a:pt x="1413" y="254"/>
                </a:cubicBezTo>
                <a:cubicBezTo>
                  <a:pt x="1411" y="291"/>
                  <a:pt x="1401" y="328"/>
                  <a:pt x="1395" y="366"/>
                </a:cubicBezTo>
                <a:cubicBezTo>
                  <a:pt x="1380" y="451"/>
                  <a:pt x="1352" y="586"/>
                  <a:pt x="1343" y="644"/>
                </a:cubicBezTo>
                <a:cubicBezTo>
                  <a:pt x="1334" y="701"/>
                  <a:pt x="1300" y="835"/>
                  <a:pt x="1278" y="926"/>
                </a:cubicBezTo>
                <a:cubicBezTo>
                  <a:pt x="1263" y="966"/>
                  <a:pt x="1255" y="1030"/>
                  <a:pt x="1259" y="1054"/>
                </a:cubicBezTo>
                <a:cubicBezTo>
                  <a:pt x="1260" y="1060"/>
                  <a:pt x="1261" y="1070"/>
                  <a:pt x="1272" y="1073"/>
                </a:cubicBezTo>
                <a:cubicBezTo>
                  <a:pt x="1284" y="1076"/>
                  <a:pt x="1294" y="1068"/>
                  <a:pt x="1297" y="1061"/>
                </a:cubicBezTo>
                <a:cubicBezTo>
                  <a:pt x="1326" y="999"/>
                  <a:pt x="1358" y="937"/>
                  <a:pt x="1381" y="872"/>
                </a:cubicBezTo>
                <a:cubicBezTo>
                  <a:pt x="1424" y="753"/>
                  <a:pt x="1460" y="630"/>
                  <a:pt x="1532" y="523"/>
                </a:cubicBezTo>
                <a:cubicBezTo>
                  <a:pt x="1541" y="510"/>
                  <a:pt x="1553" y="497"/>
                  <a:pt x="1567" y="490"/>
                </a:cubicBezTo>
                <a:cubicBezTo>
                  <a:pt x="1595" y="476"/>
                  <a:pt x="1621" y="492"/>
                  <a:pt x="1632" y="521"/>
                </a:cubicBezTo>
                <a:cubicBezTo>
                  <a:pt x="1649" y="563"/>
                  <a:pt x="1639" y="604"/>
                  <a:pt x="1626" y="643"/>
                </a:cubicBezTo>
                <a:cubicBezTo>
                  <a:pt x="1600" y="726"/>
                  <a:pt x="1570" y="807"/>
                  <a:pt x="1542" y="889"/>
                </a:cubicBezTo>
                <a:cubicBezTo>
                  <a:pt x="1506" y="998"/>
                  <a:pt x="1464" y="1086"/>
                  <a:pt x="1428" y="1196"/>
                </a:cubicBezTo>
                <a:cubicBezTo>
                  <a:pt x="1424" y="1210"/>
                  <a:pt x="1429" y="1246"/>
                  <a:pt x="1428" y="1261"/>
                </a:cubicBezTo>
                <a:cubicBezTo>
                  <a:pt x="1412" y="1403"/>
                  <a:pt x="1371" y="1713"/>
                  <a:pt x="1319" y="1798"/>
                </a:cubicBezTo>
                <a:cubicBezTo>
                  <a:pt x="1235" y="1937"/>
                  <a:pt x="1249" y="1935"/>
                  <a:pt x="1224" y="2008"/>
                </a:cubicBezTo>
                <a:cubicBezTo>
                  <a:pt x="1215" y="2034"/>
                  <a:pt x="1214" y="2166"/>
                  <a:pt x="1214" y="2195"/>
                </a:cubicBezTo>
                <a:cubicBezTo>
                  <a:pt x="1212" y="2475"/>
                  <a:pt x="1210" y="2754"/>
                  <a:pt x="1209" y="3034"/>
                </a:cubicBezTo>
                <a:cubicBezTo>
                  <a:pt x="1209" y="3165"/>
                  <a:pt x="1210" y="3295"/>
                  <a:pt x="1213" y="3426"/>
                </a:cubicBezTo>
                <a:cubicBezTo>
                  <a:pt x="1221" y="3788"/>
                  <a:pt x="1231" y="4149"/>
                  <a:pt x="1241" y="4511"/>
                </a:cubicBezTo>
                <a:cubicBezTo>
                  <a:pt x="1244" y="4630"/>
                  <a:pt x="1252" y="4748"/>
                  <a:pt x="1257" y="4867"/>
                </a:cubicBezTo>
                <a:cubicBezTo>
                  <a:pt x="1259" y="4903"/>
                  <a:pt x="1258" y="4903"/>
                  <a:pt x="1222" y="4903"/>
                </a:cubicBezTo>
                <a:cubicBezTo>
                  <a:pt x="1015" y="4903"/>
                  <a:pt x="809" y="4903"/>
                  <a:pt x="602" y="4903"/>
                </a:cubicBezTo>
                <a:cubicBezTo>
                  <a:pt x="591" y="4903"/>
                  <a:pt x="580" y="4903"/>
                  <a:pt x="564" y="4903"/>
                </a:cubicBezTo>
                <a:close/>
              </a:path>
            </a:pathLst>
          </a:custGeom>
          <a:solidFill>
            <a:srgbClr val="00B050"/>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0" name="Freeform 5">
            <a:extLst>
              <a:ext uri="{FF2B5EF4-FFF2-40B4-BE49-F238E27FC236}">
                <a16:creationId xmlns:a16="http://schemas.microsoft.com/office/drawing/2014/main" id="{D95DD1D4-19EB-441A-84B3-09B359F75653}"/>
              </a:ext>
            </a:extLst>
          </p:cNvPr>
          <p:cNvSpPr>
            <a:spLocks/>
          </p:cNvSpPr>
          <p:nvPr/>
        </p:nvSpPr>
        <p:spPr bwMode="auto">
          <a:xfrm>
            <a:off x="8083822" y="4311595"/>
            <a:ext cx="1604375" cy="5369410"/>
          </a:xfrm>
          <a:custGeom>
            <a:avLst/>
            <a:gdLst>
              <a:gd name="T0" fmla="*/ 575 w 1649"/>
              <a:gd name="T1" fmla="*/ 4713 h 4903"/>
              <a:gd name="T2" fmla="*/ 605 w 1649"/>
              <a:gd name="T3" fmla="*/ 2629 h 4903"/>
              <a:gd name="T4" fmla="*/ 513 w 1649"/>
              <a:gd name="T5" fmla="*/ 1875 h 4903"/>
              <a:gd name="T6" fmla="*/ 264 w 1649"/>
              <a:gd name="T7" fmla="*/ 1470 h 4903"/>
              <a:gd name="T8" fmla="*/ 23 w 1649"/>
              <a:gd name="T9" fmla="*/ 1008 h 4903"/>
              <a:gd name="T10" fmla="*/ 62 w 1649"/>
              <a:gd name="T11" fmla="*/ 918 h 4903"/>
              <a:gd name="T12" fmla="*/ 347 w 1649"/>
              <a:gd name="T13" fmla="*/ 1150 h 4903"/>
              <a:gd name="T14" fmla="*/ 519 w 1649"/>
              <a:gd name="T15" fmla="*/ 1239 h 4903"/>
              <a:gd name="T16" fmla="*/ 519 w 1649"/>
              <a:gd name="T17" fmla="*/ 560 h 4903"/>
              <a:gd name="T18" fmla="*/ 503 w 1649"/>
              <a:gd name="T19" fmla="*/ 167 h 4903"/>
              <a:gd name="T20" fmla="*/ 646 w 1649"/>
              <a:gd name="T21" fmla="*/ 175 h 4903"/>
              <a:gd name="T22" fmla="*/ 739 w 1649"/>
              <a:gd name="T23" fmla="*/ 746 h 4903"/>
              <a:gd name="T24" fmla="*/ 803 w 1649"/>
              <a:gd name="T25" fmla="*/ 892 h 4903"/>
              <a:gd name="T26" fmla="*/ 831 w 1649"/>
              <a:gd name="T27" fmla="*/ 734 h 4903"/>
              <a:gd name="T28" fmla="*/ 880 w 1649"/>
              <a:gd name="T29" fmla="*/ 119 h 4903"/>
              <a:gd name="T30" fmla="*/ 992 w 1649"/>
              <a:gd name="T31" fmla="*/ 8 h 4903"/>
              <a:gd name="T32" fmla="*/ 1052 w 1649"/>
              <a:gd name="T33" fmla="*/ 286 h 4903"/>
              <a:gd name="T34" fmla="*/ 1054 w 1649"/>
              <a:gd name="T35" fmla="*/ 935 h 4903"/>
              <a:gd name="T36" fmla="*/ 1228 w 1649"/>
              <a:gd name="T37" fmla="*/ 352 h 4903"/>
              <a:gd name="T38" fmla="*/ 1271 w 1649"/>
              <a:gd name="T39" fmla="*/ 210 h 4903"/>
              <a:gd name="T40" fmla="*/ 1413 w 1649"/>
              <a:gd name="T41" fmla="*/ 254 h 4903"/>
              <a:gd name="T42" fmla="*/ 1343 w 1649"/>
              <a:gd name="T43" fmla="*/ 644 h 4903"/>
              <a:gd name="T44" fmla="*/ 1259 w 1649"/>
              <a:gd name="T45" fmla="*/ 1054 h 4903"/>
              <a:gd name="T46" fmla="*/ 1297 w 1649"/>
              <a:gd name="T47" fmla="*/ 1061 h 4903"/>
              <a:gd name="T48" fmla="*/ 1532 w 1649"/>
              <a:gd name="T49" fmla="*/ 523 h 4903"/>
              <a:gd name="T50" fmla="*/ 1632 w 1649"/>
              <a:gd name="T51" fmla="*/ 521 h 4903"/>
              <a:gd name="T52" fmla="*/ 1542 w 1649"/>
              <a:gd name="T53" fmla="*/ 889 h 4903"/>
              <a:gd name="T54" fmla="*/ 1428 w 1649"/>
              <a:gd name="T55" fmla="*/ 1261 h 4903"/>
              <a:gd name="T56" fmla="*/ 1224 w 1649"/>
              <a:gd name="T57" fmla="*/ 2008 h 4903"/>
              <a:gd name="T58" fmla="*/ 1209 w 1649"/>
              <a:gd name="T59" fmla="*/ 3034 h 4903"/>
              <a:gd name="T60" fmla="*/ 1241 w 1649"/>
              <a:gd name="T61" fmla="*/ 4511 h 4903"/>
              <a:gd name="T62" fmla="*/ 1222 w 1649"/>
              <a:gd name="T63" fmla="*/ 4903 h 4903"/>
              <a:gd name="T64" fmla="*/ 564 w 1649"/>
              <a:gd name="T65" fmla="*/ 4903 h 4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9" h="4903">
                <a:moveTo>
                  <a:pt x="564" y="4903"/>
                </a:moveTo>
                <a:cubicBezTo>
                  <a:pt x="568" y="4837"/>
                  <a:pt x="574" y="4775"/>
                  <a:pt x="575" y="4713"/>
                </a:cubicBezTo>
                <a:cubicBezTo>
                  <a:pt x="584" y="4372"/>
                  <a:pt x="594" y="4031"/>
                  <a:pt x="599" y="3691"/>
                </a:cubicBezTo>
                <a:cubicBezTo>
                  <a:pt x="604" y="3337"/>
                  <a:pt x="604" y="2983"/>
                  <a:pt x="605" y="2629"/>
                </a:cubicBezTo>
                <a:cubicBezTo>
                  <a:pt x="605" y="2480"/>
                  <a:pt x="603" y="2331"/>
                  <a:pt x="596" y="2182"/>
                </a:cubicBezTo>
                <a:cubicBezTo>
                  <a:pt x="591" y="2075"/>
                  <a:pt x="574" y="1968"/>
                  <a:pt x="513" y="1875"/>
                </a:cubicBezTo>
                <a:cubicBezTo>
                  <a:pt x="481" y="1826"/>
                  <a:pt x="446" y="1778"/>
                  <a:pt x="409" y="1732"/>
                </a:cubicBezTo>
                <a:cubicBezTo>
                  <a:pt x="345" y="1653"/>
                  <a:pt x="305" y="1562"/>
                  <a:pt x="264" y="1470"/>
                </a:cubicBezTo>
                <a:cubicBezTo>
                  <a:pt x="210" y="1347"/>
                  <a:pt x="155" y="1224"/>
                  <a:pt x="96" y="1104"/>
                </a:cubicBezTo>
                <a:cubicBezTo>
                  <a:pt x="79" y="1068"/>
                  <a:pt x="49" y="1038"/>
                  <a:pt x="23" y="1008"/>
                </a:cubicBezTo>
                <a:cubicBezTo>
                  <a:pt x="8" y="990"/>
                  <a:pt x="0" y="972"/>
                  <a:pt x="9" y="949"/>
                </a:cubicBezTo>
                <a:cubicBezTo>
                  <a:pt x="18" y="925"/>
                  <a:pt x="38" y="918"/>
                  <a:pt x="62" y="918"/>
                </a:cubicBezTo>
                <a:cubicBezTo>
                  <a:pt x="110" y="920"/>
                  <a:pt x="151" y="942"/>
                  <a:pt x="191" y="965"/>
                </a:cubicBezTo>
                <a:cubicBezTo>
                  <a:pt x="266" y="1007"/>
                  <a:pt x="307" y="1079"/>
                  <a:pt x="347" y="1150"/>
                </a:cubicBezTo>
                <a:cubicBezTo>
                  <a:pt x="373" y="1195"/>
                  <a:pt x="398" y="1240"/>
                  <a:pt x="448" y="1263"/>
                </a:cubicBezTo>
                <a:cubicBezTo>
                  <a:pt x="486" y="1280"/>
                  <a:pt x="503" y="1276"/>
                  <a:pt x="519" y="1239"/>
                </a:cubicBezTo>
                <a:cubicBezTo>
                  <a:pt x="549" y="1170"/>
                  <a:pt x="561" y="1096"/>
                  <a:pt x="556" y="1022"/>
                </a:cubicBezTo>
                <a:cubicBezTo>
                  <a:pt x="547" y="868"/>
                  <a:pt x="531" y="714"/>
                  <a:pt x="519" y="560"/>
                </a:cubicBezTo>
                <a:cubicBezTo>
                  <a:pt x="510" y="446"/>
                  <a:pt x="503" y="331"/>
                  <a:pt x="496" y="216"/>
                </a:cubicBezTo>
                <a:cubicBezTo>
                  <a:pt x="495" y="200"/>
                  <a:pt x="497" y="183"/>
                  <a:pt x="503" y="167"/>
                </a:cubicBezTo>
                <a:cubicBezTo>
                  <a:pt x="518" y="126"/>
                  <a:pt x="547" y="105"/>
                  <a:pt x="586" y="108"/>
                </a:cubicBezTo>
                <a:cubicBezTo>
                  <a:pt x="627" y="111"/>
                  <a:pt x="639" y="146"/>
                  <a:pt x="646" y="175"/>
                </a:cubicBezTo>
                <a:cubicBezTo>
                  <a:pt x="663" y="252"/>
                  <a:pt x="676" y="329"/>
                  <a:pt x="688" y="407"/>
                </a:cubicBezTo>
                <a:cubicBezTo>
                  <a:pt x="706" y="520"/>
                  <a:pt x="720" y="633"/>
                  <a:pt x="739" y="746"/>
                </a:cubicBezTo>
                <a:cubicBezTo>
                  <a:pt x="746" y="789"/>
                  <a:pt x="759" y="827"/>
                  <a:pt x="774" y="867"/>
                </a:cubicBezTo>
                <a:cubicBezTo>
                  <a:pt x="779" y="882"/>
                  <a:pt x="787" y="895"/>
                  <a:pt x="803" y="892"/>
                </a:cubicBezTo>
                <a:cubicBezTo>
                  <a:pt x="819" y="890"/>
                  <a:pt x="820" y="869"/>
                  <a:pt x="821" y="860"/>
                </a:cubicBezTo>
                <a:cubicBezTo>
                  <a:pt x="827" y="816"/>
                  <a:pt x="828" y="778"/>
                  <a:pt x="831" y="734"/>
                </a:cubicBezTo>
                <a:cubicBezTo>
                  <a:pt x="842" y="578"/>
                  <a:pt x="851" y="422"/>
                  <a:pt x="863" y="266"/>
                </a:cubicBezTo>
                <a:cubicBezTo>
                  <a:pt x="867" y="213"/>
                  <a:pt x="872" y="171"/>
                  <a:pt x="880" y="119"/>
                </a:cubicBezTo>
                <a:cubicBezTo>
                  <a:pt x="883" y="100"/>
                  <a:pt x="894" y="72"/>
                  <a:pt x="903" y="56"/>
                </a:cubicBezTo>
                <a:cubicBezTo>
                  <a:pt x="925" y="17"/>
                  <a:pt x="956" y="0"/>
                  <a:pt x="992" y="8"/>
                </a:cubicBezTo>
                <a:cubicBezTo>
                  <a:pt x="1029" y="17"/>
                  <a:pt x="1040" y="50"/>
                  <a:pt x="1046" y="82"/>
                </a:cubicBezTo>
                <a:cubicBezTo>
                  <a:pt x="1059" y="149"/>
                  <a:pt x="1060" y="217"/>
                  <a:pt x="1052" y="286"/>
                </a:cubicBezTo>
                <a:cubicBezTo>
                  <a:pt x="1031" y="486"/>
                  <a:pt x="1027" y="687"/>
                  <a:pt x="1031" y="888"/>
                </a:cubicBezTo>
                <a:cubicBezTo>
                  <a:pt x="1031" y="891"/>
                  <a:pt x="1029" y="929"/>
                  <a:pt x="1054" y="935"/>
                </a:cubicBezTo>
                <a:cubicBezTo>
                  <a:pt x="1100" y="948"/>
                  <a:pt x="1140" y="715"/>
                  <a:pt x="1165" y="619"/>
                </a:cubicBezTo>
                <a:cubicBezTo>
                  <a:pt x="1189" y="530"/>
                  <a:pt x="1206" y="440"/>
                  <a:pt x="1228" y="352"/>
                </a:cubicBezTo>
                <a:cubicBezTo>
                  <a:pt x="1238" y="309"/>
                  <a:pt x="1251" y="267"/>
                  <a:pt x="1263" y="224"/>
                </a:cubicBezTo>
                <a:cubicBezTo>
                  <a:pt x="1265" y="219"/>
                  <a:pt x="1268" y="214"/>
                  <a:pt x="1271" y="210"/>
                </a:cubicBezTo>
                <a:cubicBezTo>
                  <a:pt x="1292" y="184"/>
                  <a:pt x="1314" y="160"/>
                  <a:pt x="1352" y="170"/>
                </a:cubicBezTo>
                <a:cubicBezTo>
                  <a:pt x="1383" y="178"/>
                  <a:pt x="1415" y="217"/>
                  <a:pt x="1413" y="254"/>
                </a:cubicBezTo>
                <a:cubicBezTo>
                  <a:pt x="1411" y="291"/>
                  <a:pt x="1401" y="328"/>
                  <a:pt x="1395" y="366"/>
                </a:cubicBezTo>
                <a:cubicBezTo>
                  <a:pt x="1380" y="451"/>
                  <a:pt x="1352" y="586"/>
                  <a:pt x="1343" y="644"/>
                </a:cubicBezTo>
                <a:cubicBezTo>
                  <a:pt x="1334" y="701"/>
                  <a:pt x="1300" y="835"/>
                  <a:pt x="1278" y="926"/>
                </a:cubicBezTo>
                <a:cubicBezTo>
                  <a:pt x="1263" y="966"/>
                  <a:pt x="1255" y="1030"/>
                  <a:pt x="1259" y="1054"/>
                </a:cubicBezTo>
                <a:cubicBezTo>
                  <a:pt x="1260" y="1060"/>
                  <a:pt x="1261" y="1070"/>
                  <a:pt x="1272" y="1073"/>
                </a:cubicBezTo>
                <a:cubicBezTo>
                  <a:pt x="1284" y="1076"/>
                  <a:pt x="1294" y="1068"/>
                  <a:pt x="1297" y="1061"/>
                </a:cubicBezTo>
                <a:cubicBezTo>
                  <a:pt x="1326" y="999"/>
                  <a:pt x="1358" y="937"/>
                  <a:pt x="1381" y="872"/>
                </a:cubicBezTo>
                <a:cubicBezTo>
                  <a:pt x="1424" y="753"/>
                  <a:pt x="1460" y="630"/>
                  <a:pt x="1532" y="523"/>
                </a:cubicBezTo>
                <a:cubicBezTo>
                  <a:pt x="1541" y="510"/>
                  <a:pt x="1553" y="497"/>
                  <a:pt x="1567" y="490"/>
                </a:cubicBezTo>
                <a:cubicBezTo>
                  <a:pt x="1595" y="476"/>
                  <a:pt x="1621" y="492"/>
                  <a:pt x="1632" y="521"/>
                </a:cubicBezTo>
                <a:cubicBezTo>
                  <a:pt x="1649" y="563"/>
                  <a:pt x="1639" y="604"/>
                  <a:pt x="1626" y="643"/>
                </a:cubicBezTo>
                <a:cubicBezTo>
                  <a:pt x="1600" y="726"/>
                  <a:pt x="1570" y="807"/>
                  <a:pt x="1542" y="889"/>
                </a:cubicBezTo>
                <a:cubicBezTo>
                  <a:pt x="1506" y="998"/>
                  <a:pt x="1464" y="1086"/>
                  <a:pt x="1428" y="1196"/>
                </a:cubicBezTo>
                <a:cubicBezTo>
                  <a:pt x="1424" y="1210"/>
                  <a:pt x="1429" y="1246"/>
                  <a:pt x="1428" y="1261"/>
                </a:cubicBezTo>
                <a:cubicBezTo>
                  <a:pt x="1412" y="1403"/>
                  <a:pt x="1371" y="1713"/>
                  <a:pt x="1319" y="1798"/>
                </a:cubicBezTo>
                <a:cubicBezTo>
                  <a:pt x="1235" y="1937"/>
                  <a:pt x="1249" y="1935"/>
                  <a:pt x="1224" y="2008"/>
                </a:cubicBezTo>
                <a:cubicBezTo>
                  <a:pt x="1215" y="2034"/>
                  <a:pt x="1214" y="2166"/>
                  <a:pt x="1214" y="2195"/>
                </a:cubicBezTo>
                <a:cubicBezTo>
                  <a:pt x="1212" y="2475"/>
                  <a:pt x="1210" y="2754"/>
                  <a:pt x="1209" y="3034"/>
                </a:cubicBezTo>
                <a:cubicBezTo>
                  <a:pt x="1209" y="3165"/>
                  <a:pt x="1210" y="3295"/>
                  <a:pt x="1213" y="3426"/>
                </a:cubicBezTo>
                <a:cubicBezTo>
                  <a:pt x="1221" y="3788"/>
                  <a:pt x="1231" y="4149"/>
                  <a:pt x="1241" y="4511"/>
                </a:cubicBezTo>
                <a:cubicBezTo>
                  <a:pt x="1244" y="4630"/>
                  <a:pt x="1252" y="4748"/>
                  <a:pt x="1257" y="4867"/>
                </a:cubicBezTo>
                <a:cubicBezTo>
                  <a:pt x="1259" y="4903"/>
                  <a:pt x="1258" y="4903"/>
                  <a:pt x="1222" y="4903"/>
                </a:cubicBezTo>
                <a:cubicBezTo>
                  <a:pt x="1015" y="4903"/>
                  <a:pt x="809" y="4903"/>
                  <a:pt x="602" y="4903"/>
                </a:cubicBezTo>
                <a:cubicBezTo>
                  <a:pt x="591" y="4903"/>
                  <a:pt x="580" y="4903"/>
                  <a:pt x="564" y="4903"/>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1" name="TextBox 10">
            <a:extLst>
              <a:ext uri="{FF2B5EF4-FFF2-40B4-BE49-F238E27FC236}">
                <a16:creationId xmlns:a16="http://schemas.microsoft.com/office/drawing/2014/main" id="{457BD623-5280-47B2-8578-2E14D3886B5A}"/>
              </a:ext>
            </a:extLst>
          </p:cNvPr>
          <p:cNvSpPr txBox="1"/>
          <p:nvPr/>
        </p:nvSpPr>
        <p:spPr>
          <a:xfrm>
            <a:off x="649627" y="1959407"/>
            <a:ext cx="3161946" cy="1061829"/>
          </a:xfrm>
          <a:prstGeom prst="rect">
            <a:avLst/>
          </a:prstGeom>
          <a:noFill/>
        </p:spPr>
        <p:txBody>
          <a:bodyPr wrap="square" rtlCol="0">
            <a:spAutoFit/>
          </a:bodyPr>
          <a:lstStyle/>
          <a:p>
            <a:pPr algn="just" defTabSz="685800">
              <a:buClrTx/>
              <a:defRPr/>
            </a:pPr>
            <a:r>
              <a:rPr lang="en-US" sz="1800" b="1" u="sng" kern="1200" dirty="0">
                <a:latin typeface="Open Sans" panose="020B0606030504020204" pitchFamily="34" charset="0"/>
              </a:rPr>
              <a:t>Education</a:t>
            </a:r>
          </a:p>
          <a:p>
            <a:pPr marL="171450" indent="-171450" algn="just" defTabSz="685800">
              <a:buClr>
                <a:schemeClr val="accent1"/>
              </a:buClr>
              <a:buFont typeface="Wingdings" panose="05000000000000000000" pitchFamily="2" charset="2"/>
              <a:buChar char="ü"/>
              <a:defRPr/>
            </a:pPr>
            <a:r>
              <a:rPr lang="en-GB" sz="1125" kern="1200" dirty="0">
                <a:latin typeface="Noto Sans" panose="020B0502040504020204" pitchFamily="34"/>
                <a:ea typeface="Noto Sans" panose="020B0502040504020204" pitchFamily="34"/>
                <a:cs typeface="Noto Sans" panose="020B0502040504020204" pitchFamily="34"/>
              </a:rPr>
              <a:t>School health program</a:t>
            </a:r>
          </a:p>
          <a:p>
            <a:pPr marL="171450" indent="-171450" algn="just" defTabSz="685800">
              <a:buClr>
                <a:schemeClr val="accent1"/>
              </a:buClr>
              <a:buFont typeface="Wingdings" panose="05000000000000000000" pitchFamily="2" charset="2"/>
              <a:buChar char="ü"/>
              <a:defRPr/>
            </a:pPr>
            <a:r>
              <a:rPr lang="en-GB" sz="1125" kern="1200" dirty="0">
                <a:latin typeface="Noto Sans" panose="020B0502040504020204" pitchFamily="34"/>
                <a:ea typeface="Noto Sans" panose="020B0502040504020204" pitchFamily="34"/>
                <a:cs typeface="Noto Sans" panose="020B0502040504020204" pitchFamily="34"/>
              </a:rPr>
              <a:t>Student sponsorship program</a:t>
            </a:r>
          </a:p>
          <a:p>
            <a:pPr marL="171450" indent="-171450" algn="just" defTabSz="685800">
              <a:buClr>
                <a:schemeClr val="accent1"/>
              </a:buClr>
              <a:buFont typeface="Wingdings" panose="05000000000000000000" pitchFamily="2" charset="2"/>
              <a:buChar char="ü"/>
              <a:defRPr/>
            </a:pPr>
            <a:r>
              <a:rPr lang="en-GB" sz="1125" kern="1200" dirty="0">
                <a:latin typeface="Noto Sans" panose="020B0502040504020204" pitchFamily="34"/>
                <a:ea typeface="Noto Sans" panose="020B0502040504020204" pitchFamily="34"/>
                <a:cs typeface="Noto Sans" panose="020B0502040504020204" pitchFamily="34"/>
              </a:rPr>
              <a:t>Kiran scholarship and mentoring program</a:t>
            </a:r>
          </a:p>
        </p:txBody>
      </p:sp>
      <p:sp>
        <p:nvSpPr>
          <p:cNvPr id="12" name="TextBox 11">
            <a:extLst>
              <a:ext uri="{FF2B5EF4-FFF2-40B4-BE49-F238E27FC236}">
                <a16:creationId xmlns:a16="http://schemas.microsoft.com/office/drawing/2014/main" id="{D59DD567-5BA8-4C55-AD61-76AF4E6CDC05}"/>
              </a:ext>
            </a:extLst>
          </p:cNvPr>
          <p:cNvSpPr txBox="1"/>
          <p:nvPr/>
        </p:nvSpPr>
        <p:spPr>
          <a:xfrm>
            <a:off x="4539266" y="1405409"/>
            <a:ext cx="2511503" cy="1107996"/>
          </a:xfrm>
          <a:prstGeom prst="rect">
            <a:avLst/>
          </a:prstGeom>
          <a:noFill/>
        </p:spPr>
        <p:txBody>
          <a:bodyPr wrap="square" rtlCol="0">
            <a:spAutoFit/>
          </a:bodyPr>
          <a:lstStyle/>
          <a:p>
            <a:pPr algn="just" defTabSz="685800">
              <a:buClrTx/>
              <a:defRPr/>
            </a:pPr>
            <a:r>
              <a:rPr lang="en-US" sz="1800" u="sng" kern="1200" dirty="0">
                <a:solidFill>
                  <a:srgbClr val="FFC000"/>
                </a:solidFill>
                <a:latin typeface="Open Sans" panose="020B0606030504020204" pitchFamily="34" charset="0"/>
                <a:ea typeface="Noto Sans" panose="020B0502040504020204" pitchFamily="34"/>
              </a:rPr>
              <a:t>Health</a:t>
            </a:r>
          </a:p>
          <a:p>
            <a:pPr marL="285750" indent="-285750" algn="just" defTabSz="685800">
              <a:buClr>
                <a:srgbClr val="FF0000"/>
              </a:buClr>
              <a:buFont typeface="Wingdings" panose="05000000000000000000" pitchFamily="2" charset="2"/>
              <a:buChar char="ü"/>
              <a:defRPr/>
            </a:pPr>
            <a:r>
              <a:rPr lang="en-US" sz="1200" kern="1200" dirty="0">
                <a:solidFill>
                  <a:srgbClr val="FFC000"/>
                </a:solidFill>
                <a:latin typeface="Open Sans" panose="020B0606030504020204" pitchFamily="34" charset="0"/>
                <a:ea typeface="Noto Sans" panose="020B0502040504020204" pitchFamily="34"/>
                <a:cs typeface="Noto Sans" panose="020B0502040504020204" pitchFamily="34"/>
              </a:rPr>
              <a:t>Cataract   surgeries</a:t>
            </a:r>
          </a:p>
          <a:p>
            <a:pPr marL="285750" indent="-285750" algn="just" defTabSz="685800">
              <a:buClr>
                <a:srgbClr val="FF0000"/>
              </a:buClr>
              <a:buFont typeface="Wingdings" panose="05000000000000000000" pitchFamily="2" charset="2"/>
              <a:buChar char="ü"/>
              <a:defRPr/>
            </a:pPr>
            <a:r>
              <a:rPr lang="en-US" sz="1200" kern="1200" dirty="0">
                <a:solidFill>
                  <a:srgbClr val="FFC000"/>
                </a:solidFill>
                <a:latin typeface="Open Sans" panose="020B0606030504020204" pitchFamily="34" charset="0"/>
                <a:ea typeface="Noto Sans" panose="020B0502040504020204" pitchFamily="34"/>
                <a:cs typeface="Noto Sans" panose="020B0502040504020204" pitchFamily="34"/>
              </a:rPr>
              <a:t>Breast cancer screening</a:t>
            </a:r>
          </a:p>
          <a:p>
            <a:pPr marL="285750" indent="-285750" algn="just" defTabSz="685800">
              <a:buClr>
                <a:srgbClr val="FF0000"/>
              </a:buClr>
              <a:buFont typeface="Wingdings" panose="05000000000000000000" pitchFamily="2" charset="2"/>
              <a:buChar char="ü"/>
              <a:defRPr/>
            </a:pPr>
            <a:r>
              <a:rPr lang="en-US" sz="1200" kern="1200" dirty="0">
                <a:solidFill>
                  <a:srgbClr val="FFC000"/>
                </a:solidFill>
                <a:latin typeface="Open Sans" panose="020B0606030504020204" pitchFamily="34" charset="0"/>
                <a:ea typeface="Noto Sans" panose="020B0502040504020204" pitchFamily="34"/>
                <a:cs typeface="Noto Sans" panose="020B0502040504020204" pitchFamily="34"/>
              </a:rPr>
              <a:t>School health checkup program</a:t>
            </a:r>
            <a:endParaRPr lang="en-GB" sz="1200" kern="1200" dirty="0">
              <a:solidFill>
                <a:srgbClr val="FFC000"/>
              </a:solidFill>
              <a:latin typeface="Noto Sans" panose="020B0502040504020204" pitchFamily="34"/>
              <a:ea typeface="Noto Sans" panose="020B0502040504020204" pitchFamily="34"/>
              <a:cs typeface="Noto Sans" panose="020B0502040504020204" pitchFamily="34"/>
            </a:endParaRPr>
          </a:p>
        </p:txBody>
      </p:sp>
      <p:sp>
        <p:nvSpPr>
          <p:cNvPr id="13" name="TextBox 12">
            <a:extLst>
              <a:ext uri="{FF2B5EF4-FFF2-40B4-BE49-F238E27FC236}">
                <a16:creationId xmlns:a16="http://schemas.microsoft.com/office/drawing/2014/main" id="{DFC58A58-D28D-4974-937A-39FD34DA7EE6}"/>
              </a:ext>
            </a:extLst>
          </p:cNvPr>
          <p:cNvSpPr txBox="1"/>
          <p:nvPr/>
        </p:nvSpPr>
        <p:spPr>
          <a:xfrm>
            <a:off x="8380429" y="1680132"/>
            <a:ext cx="3286856" cy="1292662"/>
          </a:xfrm>
          <a:prstGeom prst="rect">
            <a:avLst/>
          </a:prstGeom>
          <a:noFill/>
        </p:spPr>
        <p:txBody>
          <a:bodyPr wrap="square" rtlCol="0">
            <a:spAutoFit/>
          </a:bodyPr>
          <a:lstStyle/>
          <a:p>
            <a:pPr algn="just" defTabSz="685800">
              <a:buClrTx/>
              <a:defRPr/>
            </a:pPr>
            <a:r>
              <a:rPr lang="en-US" sz="1800" b="1" u="sng" kern="1200" dirty="0">
                <a:solidFill>
                  <a:srgbClr val="00B050"/>
                </a:solidFill>
                <a:latin typeface="Open Sans" panose="020B0606030504020204" pitchFamily="34" charset="0"/>
                <a:ea typeface="Noto Sans" panose="020B0502040504020204" pitchFamily="34"/>
              </a:rPr>
              <a:t>Community Development</a:t>
            </a:r>
          </a:p>
          <a:p>
            <a:pPr marL="285750" indent="-285750" algn="just" defTabSz="685800">
              <a:buClr>
                <a:srgbClr val="00B050"/>
              </a:buClr>
              <a:buFont typeface="Wingdings" panose="05000000000000000000" pitchFamily="2" charset="2"/>
              <a:buChar char="ü"/>
              <a:defRPr/>
            </a:pPr>
            <a:r>
              <a:rPr lang="en-US" sz="1200" kern="1200" dirty="0">
                <a:solidFill>
                  <a:srgbClr val="00B050"/>
                </a:solidFill>
                <a:latin typeface="Open Sans" panose="020B0606030504020204" pitchFamily="34" charset="0"/>
                <a:ea typeface="Noto Sans" panose="020B0502040504020204" pitchFamily="34"/>
                <a:cs typeface="Noto Sans" panose="020B0502040504020204" pitchFamily="34"/>
              </a:rPr>
              <a:t>Roof top solar PV system on Nampally railway station,Hyderbad</a:t>
            </a:r>
          </a:p>
          <a:p>
            <a:pPr marL="285750" indent="-285750" algn="just" defTabSz="685800">
              <a:buClr>
                <a:srgbClr val="00B050"/>
              </a:buClr>
              <a:buFont typeface="Wingdings" panose="05000000000000000000" pitchFamily="2" charset="2"/>
              <a:buChar char="ü"/>
              <a:defRPr/>
            </a:pPr>
            <a:r>
              <a:rPr lang="en-US" sz="1200" kern="1200" dirty="0">
                <a:solidFill>
                  <a:srgbClr val="00B050"/>
                </a:solidFill>
                <a:latin typeface="Open Sans" panose="020B0606030504020204" pitchFamily="34" charset="0"/>
                <a:ea typeface="Noto Sans" panose="020B0502040504020204" pitchFamily="34"/>
                <a:cs typeface="Noto Sans" panose="020B0502040504020204" pitchFamily="34"/>
              </a:rPr>
              <a:t>Roof top solar PV system on pune railway station</a:t>
            </a:r>
          </a:p>
          <a:p>
            <a:pPr marL="285750" indent="-285750" algn="just" defTabSz="685800">
              <a:buClr>
                <a:srgbClr val="00B050"/>
              </a:buClr>
              <a:buFont typeface="Wingdings" panose="05000000000000000000" pitchFamily="2" charset="2"/>
              <a:buChar char="ü"/>
              <a:defRPr/>
            </a:pPr>
            <a:r>
              <a:rPr lang="en-US" sz="1200" kern="1200" dirty="0">
                <a:solidFill>
                  <a:srgbClr val="00B050"/>
                </a:solidFill>
                <a:latin typeface="Open Sans" panose="020B0606030504020204" pitchFamily="34" charset="0"/>
                <a:ea typeface="Noto Sans" panose="020B0502040504020204" pitchFamily="34"/>
                <a:cs typeface="Noto Sans" panose="020B0502040504020204" pitchFamily="34"/>
              </a:rPr>
              <a:t>Watershed projects</a:t>
            </a:r>
            <a:endParaRPr lang="en-GB" sz="1200" kern="1200" dirty="0">
              <a:solidFill>
                <a:srgbClr val="00B050"/>
              </a:solidFill>
              <a:latin typeface="Noto Sans" panose="020B0502040504020204" pitchFamily="34"/>
              <a:ea typeface="Noto Sans" panose="020B0502040504020204" pitchFamily="34"/>
              <a:cs typeface="Noto Sans" panose="020B0502040504020204" pitchFamily="34"/>
            </a:endParaRPr>
          </a:p>
        </p:txBody>
      </p:sp>
      <p:pic>
        <p:nvPicPr>
          <p:cNvPr id="14" name="Picture 13">
            <a:extLst>
              <a:ext uri="{FF2B5EF4-FFF2-40B4-BE49-F238E27FC236}">
                <a16:creationId xmlns:a16="http://schemas.microsoft.com/office/drawing/2014/main" id="{88214047-7326-4A8B-96B1-73A9064693F4}"/>
              </a:ext>
            </a:extLst>
          </p:cNvPr>
          <p:cNvPicPr>
            <a:picLocks noChangeAspect="1"/>
          </p:cNvPicPr>
          <p:nvPr/>
        </p:nvPicPr>
        <p:blipFill>
          <a:blip r:embed="rId2"/>
          <a:stretch>
            <a:fillRect/>
          </a:stretch>
        </p:blipFill>
        <p:spPr>
          <a:xfrm>
            <a:off x="11106767" y="50624"/>
            <a:ext cx="958736" cy="827626"/>
          </a:xfrm>
          <a:prstGeom prst="rect">
            <a:avLst/>
          </a:prstGeom>
        </p:spPr>
      </p:pic>
    </p:spTree>
    <p:extLst>
      <p:ext uri="{BB962C8B-B14F-4D97-AF65-F5344CB8AC3E}">
        <p14:creationId xmlns:p14="http://schemas.microsoft.com/office/powerpoint/2010/main" val="2083729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379C5-A355-440C-A69E-AE969B497C78}"/>
              </a:ext>
            </a:extLst>
          </p:cNvPr>
          <p:cNvSpPr>
            <a:spLocks noGrp="1"/>
          </p:cNvSpPr>
          <p:nvPr>
            <p:ph type="title"/>
          </p:nvPr>
        </p:nvSpPr>
        <p:spPr>
          <a:xfrm>
            <a:off x="2549718" y="1730071"/>
            <a:ext cx="7092564" cy="3397858"/>
          </a:xfrm>
        </p:spPr>
        <p:txBody>
          <a:bodyPr>
            <a:normAutofit/>
          </a:bodyPr>
          <a:lstStyle/>
          <a:p>
            <a:r>
              <a:rPr lang="en-IN" sz="9600" b="1" dirty="0">
                <a:solidFill>
                  <a:schemeClr val="accent1"/>
                </a:solidFill>
                <a:latin typeface="Arial Rounded MT Bold" panose="020F0704030504030204" pitchFamily="34" charset="0"/>
              </a:rPr>
              <a:t>Thank_You </a:t>
            </a:r>
          </a:p>
        </p:txBody>
      </p:sp>
    </p:spTree>
    <p:extLst>
      <p:ext uri="{BB962C8B-B14F-4D97-AF65-F5344CB8AC3E}">
        <p14:creationId xmlns:p14="http://schemas.microsoft.com/office/powerpoint/2010/main" val="315941377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95A3D0F-6EBD-4426-B6F3-FDC8A0AF4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65" y="1820849"/>
            <a:ext cx="7352392" cy="3860005"/>
          </a:xfrm>
          <a:prstGeom prst="rect">
            <a:avLst/>
          </a:prstGeom>
        </p:spPr>
      </p:pic>
      <p:sp>
        <p:nvSpPr>
          <p:cNvPr id="4" name="Title 3">
            <a:extLst>
              <a:ext uri="{FF2B5EF4-FFF2-40B4-BE49-F238E27FC236}">
                <a16:creationId xmlns:a16="http://schemas.microsoft.com/office/drawing/2014/main" id="{418671C0-8D02-4737-93A3-5FF69538A907}"/>
              </a:ext>
            </a:extLst>
          </p:cNvPr>
          <p:cNvSpPr>
            <a:spLocks noGrp="1"/>
          </p:cNvSpPr>
          <p:nvPr>
            <p:ph type="ctrTitle"/>
          </p:nvPr>
        </p:nvSpPr>
        <p:spPr>
          <a:xfrm>
            <a:off x="1937468" y="508884"/>
            <a:ext cx="8317064" cy="731520"/>
          </a:xfrm>
        </p:spPr>
        <p:txBody>
          <a:bodyPr>
            <a:noAutofit/>
          </a:bodyPr>
          <a:lstStyle/>
          <a:p>
            <a:r>
              <a:rPr lang="en-IN" sz="4800" dirty="0">
                <a:solidFill>
                  <a:schemeClr val="accent1"/>
                </a:solidFill>
                <a:latin typeface="Algerian" panose="04020705040A02060702" pitchFamily="82" charset="0"/>
              </a:rPr>
              <a:t>PERSISTENT  PRESENTATION</a:t>
            </a:r>
          </a:p>
        </p:txBody>
      </p:sp>
      <p:sp>
        <p:nvSpPr>
          <p:cNvPr id="7" name="Subtitle 6">
            <a:extLst>
              <a:ext uri="{FF2B5EF4-FFF2-40B4-BE49-F238E27FC236}">
                <a16:creationId xmlns:a16="http://schemas.microsoft.com/office/drawing/2014/main" id="{BF98BBBF-486E-4154-BF46-EC44DE2A6596}"/>
              </a:ext>
            </a:extLst>
          </p:cNvPr>
          <p:cNvSpPr>
            <a:spLocks noGrp="1"/>
          </p:cNvSpPr>
          <p:nvPr>
            <p:ph type="subTitle" idx="1"/>
          </p:nvPr>
        </p:nvSpPr>
        <p:spPr>
          <a:xfrm>
            <a:off x="8574862" y="2123184"/>
            <a:ext cx="3359340" cy="2878185"/>
          </a:xfrm>
        </p:spPr>
        <p:txBody>
          <a:bodyPr>
            <a:noAutofit/>
          </a:bodyPr>
          <a:lstStyle/>
          <a:p>
            <a:pPr marL="342900" indent="-342900" algn="l">
              <a:buFont typeface="Arial" panose="020B0604020202020204" pitchFamily="34" charset="0"/>
              <a:buChar char="•"/>
            </a:pPr>
            <a:r>
              <a:rPr lang="en-IN" sz="2800" dirty="0" err="1"/>
              <a:t>Akshata</a:t>
            </a:r>
            <a:r>
              <a:rPr lang="en-IN" sz="2800" dirty="0"/>
              <a:t> Chavan </a:t>
            </a:r>
          </a:p>
          <a:p>
            <a:pPr marL="342900" indent="-342900" algn="l">
              <a:buFont typeface="Arial" panose="020B0604020202020204" pitchFamily="34" charset="0"/>
              <a:buChar char="•"/>
            </a:pPr>
            <a:r>
              <a:rPr lang="en-IN" sz="2800" dirty="0"/>
              <a:t>Amol </a:t>
            </a:r>
            <a:r>
              <a:rPr lang="en-IN" sz="2800" dirty="0" err="1"/>
              <a:t>Zambare</a:t>
            </a:r>
            <a:endParaRPr lang="en-IN" sz="2800" dirty="0"/>
          </a:p>
          <a:p>
            <a:pPr marL="342900" indent="-342900" algn="l">
              <a:buFont typeface="Arial" panose="020B0604020202020204" pitchFamily="34" charset="0"/>
              <a:buChar char="•"/>
            </a:pPr>
            <a:r>
              <a:rPr lang="en-IN" sz="2800" dirty="0"/>
              <a:t>Aniruddha </a:t>
            </a:r>
            <a:r>
              <a:rPr lang="en-IN" sz="2800" dirty="0" err="1"/>
              <a:t>Dighe</a:t>
            </a:r>
            <a:endParaRPr lang="en-IN" sz="2800" dirty="0"/>
          </a:p>
          <a:p>
            <a:pPr marL="342900" indent="-342900" algn="l">
              <a:buFont typeface="Arial" panose="020B0604020202020204" pitchFamily="34" charset="0"/>
              <a:buChar char="•"/>
            </a:pPr>
            <a:r>
              <a:rPr lang="en-IN" sz="2800" dirty="0" err="1"/>
              <a:t>Anuja</a:t>
            </a:r>
            <a:r>
              <a:rPr lang="en-IN" sz="2800" dirty="0"/>
              <a:t> Shinde</a:t>
            </a:r>
          </a:p>
          <a:p>
            <a:pPr marL="342900" indent="-342900" algn="l">
              <a:buFont typeface="Arial" panose="020B0604020202020204" pitchFamily="34" charset="0"/>
              <a:buChar char="•"/>
            </a:pPr>
            <a:r>
              <a:rPr lang="en-IN" sz="2800" dirty="0"/>
              <a:t>Arpit Naik</a:t>
            </a:r>
          </a:p>
        </p:txBody>
      </p:sp>
    </p:spTree>
    <p:extLst>
      <p:ext uri="{BB962C8B-B14F-4D97-AF65-F5344CB8AC3E}">
        <p14:creationId xmlns:p14="http://schemas.microsoft.com/office/powerpoint/2010/main" val="2740142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1105-198C-452E-AB64-6BF44D51F85A}"/>
              </a:ext>
            </a:extLst>
          </p:cNvPr>
          <p:cNvSpPr>
            <a:spLocks noGrp="1"/>
          </p:cNvSpPr>
          <p:nvPr>
            <p:ph type="title"/>
          </p:nvPr>
        </p:nvSpPr>
        <p:spPr>
          <a:xfrm>
            <a:off x="186670" y="-152123"/>
            <a:ext cx="10353762" cy="970450"/>
          </a:xfrm>
        </p:spPr>
        <p:txBody>
          <a:bodyPr>
            <a:normAutofit/>
          </a:bodyPr>
          <a:lstStyle/>
          <a:p>
            <a:pPr algn="l"/>
            <a:r>
              <a:rPr lang="en-IN" sz="2800" b="1" dirty="0">
                <a:solidFill>
                  <a:srgbClr val="C00000"/>
                </a:solidFill>
              </a:rPr>
              <a:t>FOUNDER</a:t>
            </a:r>
          </a:p>
        </p:txBody>
      </p:sp>
      <p:sp>
        <p:nvSpPr>
          <p:cNvPr id="3" name="Content Placeholder 2">
            <a:extLst>
              <a:ext uri="{FF2B5EF4-FFF2-40B4-BE49-F238E27FC236}">
                <a16:creationId xmlns:a16="http://schemas.microsoft.com/office/drawing/2014/main" id="{38635E2D-36C0-472E-9837-01B72D167717}"/>
              </a:ext>
            </a:extLst>
          </p:cNvPr>
          <p:cNvSpPr>
            <a:spLocks noGrp="1"/>
          </p:cNvSpPr>
          <p:nvPr>
            <p:ph idx="1"/>
          </p:nvPr>
        </p:nvSpPr>
        <p:spPr>
          <a:xfrm>
            <a:off x="644822" y="627223"/>
            <a:ext cx="6749891" cy="2621342"/>
          </a:xfrm>
        </p:spPr>
        <p:txBody>
          <a:bodyPr>
            <a:normAutofit/>
          </a:bodyPr>
          <a:lstStyle/>
          <a:p>
            <a:r>
              <a:rPr lang="en-IN" sz="1700" dirty="0">
                <a:solidFill>
                  <a:srgbClr val="00B050"/>
                </a:solidFill>
                <a:effectLst/>
              </a:rPr>
              <a:t>Dr. Anand Deshpande</a:t>
            </a:r>
          </a:p>
          <a:p>
            <a:pPr marL="36900" indent="0">
              <a:buNone/>
            </a:pPr>
            <a:r>
              <a:rPr lang="en-IN"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Dr. Anand Deshpande is the Founder, Chairman and Managing Director of persistent Systems since its inception and is responsible for the overall leadership , strategy and management of the Company.</a:t>
            </a:r>
          </a:p>
          <a:p>
            <a:pPr marL="36900" indent="0">
              <a:buNone/>
            </a:pPr>
            <a:r>
              <a:rPr lang="en-IN" sz="1700" dirty="0">
                <a:solidFill>
                  <a:schemeClr val="tx1"/>
                </a:solidFill>
                <a:effectLst/>
                <a:latin typeface="Calibri" panose="020F0502020204030204" pitchFamily="34" charset="0"/>
                <a:cs typeface="Times New Roman" panose="02020603050405020304" pitchFamily="18" charset="0"/>
              </a:rPr>
              <a:t>	</a:t>
            </a:r>
            <a:r>
              <a:rPr lang="en-IN"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Anand holds a B. Tech.(Hons.) in Computer Science and Engineering from Indian Institute of Technology (IIT) , Kharagpur and M.S. and Ph.D. in Computer Science from Indiana University, Bloomington, Indiana, USA .</a:t>
            </a:r>
            <a:endParaRPr lang="en-US"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700" dirty="0">
              <a:effectLst/>
            </a:endParaRPr>
          </a:p>
        </p:txBody>
      </p:sp>
      <p:sp>
        <p:nvSpPr>
          <p:cNvPr id="4" name="Content Placeholder 2">
            <a:extLst>
              <a:ext uri="{FF2B5EF4-FFF2-40B4-BE49-F238E27FC236}">
                <a16:creationId xmlns:a16="http://schemas.microsoft.com/office/drawing/2014/main" id="{C4F8B0D8-ABCB-4E59-9CF9-CDBCE928AE2F}"/>
              </a:ext>
            </a:extLst>
          </p:cNvPr>
          <p:cNvSpPr txBox="1">
            <a:spLocks/>
          </p:cNvSpPr>
          <p:nvPr/>
        </p:nvSpPr>
        <p:spPr>
          <a:xfrm>
            <a:off x="924443" y="4031707"/>
            <a:ext cx="10353762" cy="271895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endParaRPr lang="en-IN" dirty="0"/>
          </a:p>
        </p:txBody>
      </p:sp>
      <p:sp>
        <p:nvSpPr>
          <p:cNvPr id="5" name="Title 1">
            <a:extLst>
              <a:ext uri="{FF2B5EF4-FFF2-40B4-BE49-F238E27FC236}">
                <a16:creationId xmlns:a16="http://schemas.microsoft.com/office/drawing/2014/main" id="{7F839F47-7480-4275-9934-341AE95EECD4}"/>
              </a:ext>
            </a:extLst>
          </p:cNvPr>
          <p:cNvSpPr txBox="1">
            <a:spLocks/>
          </p:cNvSpPr>
          <p:nvPr/>
        </p:nvSpPr>
        <p:spPr>
          <a:xfrm>
            <a:off x="186670" y="294377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2800" b="1" dirty="0">
                <a:solidFill>
                  <a:srgbClr val="C00000"/>
                </a:solidFill>
              </a:rPr>
              <a:t>CEO</a:t>
            </a:r>
          </a:p>
        </p:txBody>
      </p:sp>
      <p:sp>
        <p:nvSpPr>
          <p:cNvPr id="6" name="Content Placeholder 2">
            <a:extLst>
              <a:ext uri="{FF2B5EF4-FFF2-40B4-BE49-F238E27FC236}">
                <a16:creationId xmlns:a16="http://schemas.microsoft.com/office/drawing/2014/main" id="{378DAF26-123E-4562-A516-6F63921A63C7}"/>
              </a:ext>
            </a:extLst>
          </p:cNvPr>
          <p:cNvSpPr txBox="1">
            <a:spLocks/>
          </p:cNvSpPr>
          <p:nvPr/>
        </p:nvSpPr>
        <p:spPr>
          <a:xfrm>
            <a:off x="644821" y="3552690"/>
            <a:ext cx="6670379" cy="245428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115000"/>
              </a:lnSpc>
              <a:spcAft>
                <a:spcPts val="1000"/>
              </a:spcAft>
            </a:pPr>
            <a:r>
              <a:rPr lang="en-IN" sz="17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Sandeep Kalra </a:t>
            </a:r>
          </a:p>
          <a:p>
            <a:pPr marL="36900" indent="0">
              <a:lnSpc>
                <a:spcPct val="115000"/>
              </a:lnSpc>
              <a:spcAft>
                <a:spcPts val="1000"/>
              </a:spcAft>
              <a:buNone/>
            </a:pPr>
            <a:r>
              <a:rPr lang="en-IN" sz="17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7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On  23 October 2020, </a:t>
            </a:r>
            <a:r>
              <a:rPr lang="en-US" sz="1700" b="1">
                <a:solidFill>
                  <a:schemeClr val="tx1"/>
                </a:solidFill>
                <a:latin typeface="Calibri" panose="020F0502020204030204" pitchFamily="34" charset="0"/>
                <a:ea typeface="Calibri" panose="020F0502020204030204" pitchFamily="34" charset="0"/>
                <a:cs typeface="Times New Roman" panose="02020603050405020304" pitchFamily="18" charset="0"/>
              </a:rPr>
              <a:t>Sandeep </a:t>
            </a:r>
            <a:r>
              <a:rPr lang="en-US" sz="1700" b="1" smtClean="0">
                <a:solidFill>
                  <a:schemeClr val="tx1"/>
                </a:solidFill>
                <a:latin typeface="Calibri" panose="020F0502020204030204" pitchFamily="34" charset="0"/>
                <a:ea typeface="Calibri" panose="020F0502020204030204" pitchFamily="34" charset="0"/>
                <a:cs typeface="Times New Roman" panose="02020603050405020304" pitchFamily="18" charset="0"/>
              </a:rPr>
              <a:t>Karla </a:t>
            </a:r>
            <a:r>
              <a:rPr lang="en-US" sz="17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became the CEO of Persistent. </a:t>
            </a:r>
            <a:r>
              <a:rPr lang="en-IN" sz="17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Sandeep Karla</a:t>
            </a:r>
            <a:r>
              <a:rPr lang="en-IN" sz="1700" dirty="0">
                <a:solidFill>
                  <a:schemeClr val="tx1"/>
                </a:solidFill>
                <a:latin typeface="Calibri" panose="020F0502020204030204" pitchFamily="34" charset="0"/>
                <a:ea typeface="Calibri" panose="020F0502020204030204" pitchFamily="34" charset="0"/>
                <a:cs typeface="Times New Roman" panose="02020603050405020304" pitchFamily="18" charset="0"/>
              </a:rPr>
              <a:t> is the Chief Executive Officer of Persistent System and serves on the board as an Executive Director. He has completed his </a:t>
            </a:r>
            <a:r>
              <a:rPr lang="en-IN" sz="17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graduation</a:t>
            </a:r>
            <a:r>
              <a:rPr lang="en-IN" sz="1700" dirty="0">
                <a:solidFill>
                  <a:schemeClr val="tx1"/>
                </a:solidFill>
                <a:latin typeface="Calibri" panose="020F0502020204030204" pitchFamily="34" charset="0"/>
                <a:ea typeface="Calibri" panose="020F0502020204030204" pitchFamily="34" charset="0"/>
                <a:cs typeface="Times New Roman" panose="02020603050405020304" pitchFamily="18" charset="0"/>
              </a:rPr>
              <a:t> from </a:t>
            </a:r>
            <a:r>
              <a:rPr lang="en-IN" sz="17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IIM Calcutta</a:t>
            </a:r>
            <a:r>
              <a:rPr lang="en-IN" sz="17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and has spent about 16+ years with HCL Technologies  where he held multiple leaderships positions , and also leading the Pharma vertical. </a:t>
            </a:r>
            <a:endParaRPr lang="en-US" sz="17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15000"/>
              </a:lnSpc>
              <a:spcAft>
                <a:spcPts val="1000"/>
              </a:spcAft>
              <a:buNone/>
            </a:pPr>
            <a:r>
              <a:rPr lang="en-IN" sz="17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endParaRPr lang="en-US" sz="17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1F0872E-C414-4335-9360-771E90B5A1B5}"/>
              </a:ext>
            </a:extLst>
          </p:cNvPr>
          <p:cNvPicPr>
            <a:picLocks noChangeAspect="1"/>
          </p:cNvPicPr>
          <p:nvPr/>
        </p:nvPicPr>
        <p:blipFill>
          <a:blip r:embed="rId2"/>
          <a:stretch>
            <a:fillRect/>
          </a:stretch>
        </p:blipFill>
        <p:spPr>
          <a:xfrm>
            <a:off x="11233264" y="0"/>
            <a:ext cx="958736" cy="827626"/>
          </a:xfrm>
          <a:prstGeom prst="rect">
            <a:avLst/>
          </a:prstGeom>
        </p:spPr>
      </p:pic>
      <p:pic>
        <p:nvPicPr>
          <p:cNvPr id="8" name="Picture 7">
            <a:extLst>
              <a:ext uri="{FF2B5EF4-FFF2-40B4-BE49-F238E27FC236}">
                <a16:creationId xmlns:a16="http://schemas.microsoft.com/office/drawing/2014/main" id="{C974269B-2FDB-4DFC-9DD6-038F03220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6701" y="361194"/>
            <a:ext cx="1970416" cy="2197274"/>
          </a:xfrm>
          <a:prstGeom prst="rect">
            <a:avLst/>
          </a:prstGeom>
        </p:spPr>
      </p:pic>
      <p:pic>
        <p:nvPicPr>
          <p:cNvPr id="9" name="Picture 8">
            <a:extLst>
              <a:ext uri="{FF2B5EF4-FFF2-40B4-BE49-F238E27FC236}">
                <a16:creationId xmlns:a16="http://schemas.microsoft.com/office/drawing/2014/main" id="{4803786F-ADDC-453A-8CAB-E82350379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2436" y="3914225"/>
            <a:ext cx="2203376" cy="2076132"/>
          </a:xfrm>
          <a:prstGeom prst="rect">
            <a:avLst/>
          </a:prstGeom>
        </p:spPr>
      </p:pic>
      <p:sp>
        <p:nvSpPr>
          <p:cNvPr id="11" name="TextBox 10">
            <a:extLst>
              <a:ext uri="{FF2B5EF4-FFF2-40B4-BE49-F238E27FC236}">
                <a16:creationId xmlns:a16="http://schemas.microsoft.com/office/drawing/2014/main" id="{017BEAF5-44CB-45FB-968B-1EF0B7F235A5}"/>
              </a:ext>
            </a:extLst>
          </p:cNvPr>
          <p:cNvSpPr txBox="1"/>
          <p:nvPr/>
        </p:nvSpPr>
        <p:spPr>
          <a:xfrm>
            <a:off x="8129556" y="2531742"/>
            <a:ext cx="2604706" cy="738664"/>
          </a:xfrm>
          <a:prstGeom prst="rect">
            <a:avLst/>
          </a:prstGeom>
          <a:noFill/>
        </p:spPr>
        <p:txBody>
          <a:bodyPr wrap="square">
            <a:spAutoFit/>
          </a:bodyPr>
          <a:lstStyle/>
          <a:p>
            <a:pPr algn="ctr"/>
            <a:r>
              <a:rPr lang="en-US" sz="1400" b="1" dirty="0">
                <a:solidFill>
                  <a:srgbClr val="00B0F0"/>
                </a:solidFill>
                <a:hlinkClick r:id="rId5" tooltip="Dr. Anand Deshpande"/>
              </a:rPr>
              <a:t>Dr. Anand Deshpande</a:t>
            </a:r>
            <a:endParaRPr lang="en-US" sz="1400" b="1" dirty="0">
              <a:solidFill>
                <a:srgbClr val="00B0F0"/>
              </a:solidFill>
            </a:endParaRPr>
          </a:p>
          <a:p>
            <a:pPr algn="ctr"/>
            <a:r>
              <a:rPr lang="en-US" sz="1400" dirty="0">
                <a:solidFill>
                  <a:schemeClr val="accent1"/>
                </a:solidFill>
              </a:rPr>
              <a:t>Founder, Chairman and Managing Director.</a:t>
            </a:r>
          </a:p>
        </p:txBody>
      </p:sp>
      <p:sp>
        <p:nvSpPr>
          <p:cNvPr id="13" name="TextBox 12">
            <a:extLst>
              <a:ext uri="{FF2B5EF4-FFF2-40B4-BE49-F238E27FC236}">
                <a16:creationId xmlns:a16="http://schemas.microsoft.com/office/drawing/2014/main" id="{7AF31529-5884-4398-829C-FD2A3E3AF7FC}"/>
              </a:ext>
            </a:extLst>
          </p:cNvPr>
          <p:cNvSpPr txBox="1"/>
          <p:nvPr/>
        </p:nvSpPr>
        <p:spPr>
          <a:xfrm>
            <a:off x="8229908" y="6079774"/>
            <a:ext cx="2404002" cy="523220"/>
          </a:xfrm>
          <a:prstGeom prst="rect">
            <a:avLst/>
          </a:prstGeom>
          <a:noFill/>
        </p:spPr>
        <p:txBody>
          <a:bodyPr wrap="square">
            <a:spAutoFit/>
          </a:bodyPr>
          <a:lstStyle/>
          <a:p>
            <a:pPr algn="ctr"/>
            <a:r>
              <a:rPr lang="en-US" sz="1400" b="1" dirty="0">
                <a:solidFill>
                  <a:srgbClr val="00B0F0"/>
                </a:solidFill>
                <a:hlinkClick r:id="rId6" tooltip="Sandeep Kalra"/>
              </a:rPr>
              <a:t>Sandeep Kalra</a:t>
            </a:r>
            <a:endParaRPr lang="en-US" sz="1400" b="1" dirty="0">
              <a:solidFill>
                <a:srgbClr val="00B0F0"/>
              </a:solidFill>
            </a:endParaRPr>
          </a:p>
          <a:p>
            <a:pPr algn="ctr"/>
            <a:r>
              <a:rPr lang="en-US" sz="1400" dirty="0">
                <a:solidFill>
                  <a:srgbClr val="00B0F0"/>
                </a:solidFill>
              </a:rPr>
              <a:t>Executive Director and CEO</a:t>
            </a:r>
          </a:p>
        </p:txBody>
      </p:sp>
    </p:spTree>
    <p:extLst>
      <p:ext uri="{BB962C8B-B14F-4D97-AF65-F5344CB8AC3E}">
        <p14:creationId xmlns:p14="http://schemas.microsoft.com/office/powerpoint/2010/main" val="3258037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2C22-65C2-4DD1-B962-F659663487B4}"/>
              </a:ext>
            </a:extLst>
          </p:cNvPr>
          <p:cNvSpPr>
            <a:spLocks noGrp="1"/>
          </p:cNvSpPr>
          <p:nvPr>
            <p:ph type="title"/>
          </p:nvPr>
        </p:nvSpPr>
        <p:spPr>
          <a:xfrm>
            <a:off x="571889" y="132982"/>
            <a:ext cx="10353762" cy="970450"/>
          </a:xfrm>
        </p:spPr>
        <p:txBody>
          <a:bodyPr/>
          <a:lstStyle/>
          <a:p>
            <a:r>
              <a:rPr lang="en-IN" b="1" dirty="0">
                <a:solidFill>
                  <a:srgbClr val="C00000"/>
                </a:solidFill>
              </a:rPr>
              <a:t>HISTORY</a:t>
            </a:r>
          </a:p>
        </p:txBody>
      </p:sp>
      <p:sp>
        <p:nvSpPr>
          <p:cNvPr id="3" name="Content Placeholder 2">
            <a:extLst>
              <a:ext uri="{FF2B5EF4-FFF2-40B4-BE49-F238E27FC236}">
                <a16:creationId xmlns:a16="http://schemas.microsoft.com/office/drawing/2014/main" id="{F741525D-6A5F-42F3-BC77-419477C75CA5}"/>
              </a:ext>
            </a:extLst>
          </p:cNvPr>
          <p:cNvSpPr>
            <a:spLocks noGrp="1"/>
          </p:cNvSpPr>
          <p:nvPr>
            <p:ph idx="1"/>
          </p:nvPr>
        </p:nvSpPr>
        <p:spPr>
          <a:xfrm>
            <a:off x="492377" y="1352929"/>
            <a:ext cx="6894386" cy="5302313"/>
          </a:xfrm>
        </p:spPr>
        <p:txBody>
          <a:bodyPr>
            <a:normAutofit fontScale="92500" lnSpcReduction="20000"/>
          </a:bodyPr>
          <a:lstStyle/>
          <a:p>
            <a:r>
              <a:rPr lang="en-US" b="1" dirty="0"/>
              <a:t>The Company was incorporated as Persistent Systems private Limited by Anand’s parents in Pune on May 30, 1990 while still he was in US.</a:t>
            </a:r>
          </a:p>
          <a:p>
            <a:pPr marL="36900" indent="0">
              <a:buNone/>
            </a:pPr>
            <a:endParaRPr lang="en-US" b="1" dirty="0"/>
          </a:p>
          <a:p>
            <a:r>
              <a:rPr lang="en-US" b="1" dirty="0"/>
              <a:t> They called it Persistent System because, they where working on system that are persistent, which is database. </a:t>
            </a:r>
          </a:p>
          <a:p>
            <a:pPr marL="36900" indent="0">
              <a:buNone/>
            </a:pPr>
            <a:endParaRPr lang="en-US" b="1" dirty="0"/>
          </a:p>
          <a:p>
            <a:r>
              <a:rPr lang="en-US" b="1" dirty="0"/>
              <a:t>In March that year, the Government of India had set up the first Software Technology Park (STP) in Pune, the brainchild of N. </a:t>
            </a:r>
            <a:r>
              <a:rPr lang="en-US" b="1" dirty="0" err="1"/>
              <a:t>Vitthal</a:t>
            </a:r>
            <a:r>
              <a:rPr lang="en-US" b="1" dirty="0"/>
              <a:t>, the then Secretary of Department of Electronics (DoE). The total area for the STP was 8,000 sq ft, and was given to 14 companies. It took Anand 6 to 8 months to get a spot in STP. </a:t>
            </a:r>
          </a:p>
          <a:p>
            <a:pPr marL="36900" indent="0">
              <a:buNone/>
            </a:pPr>
            <a:endParaRPr lang="en-US" b="1" dirty="0"/>
          </a:p>
          <a:p>
            <a:r>
              <a:rPr lang="en-US" b="1" dirty="0"/>
              <a:t>The company on September 17, 2007 with the name Persistent System Limited and a new certificate of incorporation was issued on September 28, 2007 from the </a:t>
            </a:r>
            <a:r>
              <a:rPr lang="en-US" b="1" dirty="0" err="1"/>
              <a:t>RoC</a:t>
            </a:r>
            <a:r>
              <a:rPr lang="en-US" b="1" dirty="0"/>
              <a:t>. The changes in registered office were for administrative reasons</a:t>
            </a:r>
            <a:endParaRPr lang="en-IN" b="1" dirty="0"/>
          </a:p>
        </p:txBody>
      </p:sp>
      <p:pic>
        <p:nvPicPr>
          <p:cNvPr id="4" name="Picture 3">
            <a:extLst>
              <a:ext uri="{FF2B5EF4-FFF2-40B4-BE49-F238E27FC236}">
                <a16:creationId xmlns:a16="http://schemas.microsoft.com/office/drawing/2014/main" id="{E129C7F2-F21B-4748-8A26-72E7CBF7AF35}"/>
              </a:ext>
            </a:extLst>
          </p:cNvPr>
          <p:cNvPicPr>
            <a:picLocks noChangeAspect="1"/>
          </p:cNvPicPr>
          <p:nvPr/>
        </p:nvPicPr>
        <p:blipFill>
          <a:blip r:embed="rId2"/>
          <a:stretch>
            <a:fillRect/>
          </a:stretch>
        </p:blipFill>
        <p:spPr>
          <a:xfrm>
            <a:off x="11107972" y="40078"/>
            <a:ext cx="958736" cy="827626"/>
          </a:xfrm>
          <a:prstGeom prst="rect">
            <a:avLst/>
          </a:prstGeom>
        </p:spPr>
      </p:pic>
      <p:pic>
        <p:nvPicPr>
          <p:cNvPr id="1026" name="Picture 2" descr="6. Persistent Systems: Persistent Systems promoters increased have their stake in the company to 31.91 percent from 30.47 in the previous year. The stock has given 8.49 percent return YTD (Image Source: Moneycontrol)">
            <a:extLst>
              <a:ext uri="{FF2B5EF4-FFF2-40B4-BE49-F238E27FC236}">
                <a16:creationId xmlns:a16="http://schemas.microsoft.com/office/drawing/2014/main" id="{5B8B62FF-C537-49A5-BF0E-C93D260145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001953"/>
            <a:ext cx="4864873" cy="27230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ersistent Systems on Twitter: &amp;quot;Our latest #sustainability initiative – a  brand new 206 kWp rooftop solar power plant – is set to reduce 250 Tonnes  of C02 annually! Here&amp;#39;s the story from @">
            <a:extLst>
              <a:ext uri="{FF2B5EF4-FFF2-40B4-BE49-F238E27FC236}">
                <a16:creationId xmlns:a16="http://schemas.microsoft.com/office/drawing/2014/main" id="{16232318-E741-4C52-8A9B-73FD15C03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3151" y="1144084"/>
            <a:ext cx="4864873" cy="2734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437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EFE9EC3B-6F9C-4AF8-9050-966178D03720}"/>
              </a:ext>
            </a:extLst>
          </p:cNvPr>
          <p:cNvSpPr txBox="1"/>
          <p:nvPr/>
        </p:nvSpPr>
        <p:spPr>
          <a:xfrm>
            <a:off x="2047050" y="944013"/>
            <a:ext cx="7255277" cy="669414"/>
          </a:xfrm>
          <a:prstGeom prst="rect">
            <a:avLst/>
          </a:prstGeom>
          <a:noFill/>
        </p:spPr>
        <p:txBody>
          <a:bodyPr wrap="square" rtlCol="0">
            <a:spAutoFit/>
          </a:bodyPr>
          <a:lstStyle/>
          <a:p>
            <a:pPr algn="ctr" defTabSz="685800">
              <a:buClrTx/>
              <a:defRPr/>
            </a:pPr>
            <a:r>
              <a:rPr lang="en-US" sz="3750" b="1" kern="1200" dirty="0">
                <a:solidFill>
                  <a:srgbClr val="C00000"/>
                </a:solidFill>
                <a:latin typeface="Noto Sans" panose="020B0502040504020204" pitchFamily="34"/>
                <a:ea typeface="Noto Sans" panose="020B0502040504020204" pitchFamily="34"/>
                <a:cs typeface="Noto Sans" panose="020B0502040504020204" pitchFamily="34"/>
              </a:rPr>
              <a:t>REVENUE</a:t>
            </a:r>
          </a:p>
        </p:txBody>
      </p:sp>
      <p:grpSp>
        <p:nvGrpSpPr>
          <p:cNvPr id="16" name="Group 15">
            <a:extLst>
              <a:ext uri="{FF2B5EF4-FFF2-40B4-BE49-F238E27FC236}">
                <a16:creationId xmlns:a16="http://schemas.microsoft.com/office/drawing/2014/main" id="{1D73C24F-BE12-4E83-AC70-803940820980}"/>
              </a:ext>
            </a:extLst>
          </p:cNvPr>
          <p:cNvGrpSpPr/>
          <p:nvPr/>
        </p:nvGrpSpPr>
        <p:grpSpPr>
          <a:xfrm>
            <a:off x="1653754" y="1947563"/>
            <a:ext cx="2949961" cy="2962873"/>
            <a:chOff x="1060021" y="1473417"/>
            <a:chExt cx="4479725" cy="4499333"/>
          </a:xfrm>
          <a:solidFill>
            <a:schemeClr val="accent6"/>
          </a:solidFill>
        </p:grpSpPr>
        <p:sp>
          <p:nvSpPr>
            <p:cNvPr id="17" name="Freeform 5">
              <a:extLst>
                <a:ext uri="{FF2B5EF4-FFF2-40B4-BE49-F238E27FC236}">
                  <a16:creationId xmlns:a16="http://schemas.microsoft.com/office/drawing/2014/main" id="{96F6C565-B587-4A89-B287-20DBFC6B2611}"/>
                </a:ext>
              </a:extLst>
            </p:cNvPr>
            <p:cNvSpPr>
              <a:spLocks/>
            </p:cNvSpPr>
            <p:nvPr/>
          </p:nvSpPr>
          <p:spPr bwMode="auto">
            <a:xfrm>
              <a:off x="1880026" y="2059900"/>
              <a:ext cx="1474227" cy="461699"/>
            </a:xfrm>
            <a:custGeom>
              <a:avLst/>
              <a:gdLst>
                <a:gd name="T0" fmla="*/ 206 w 426"/>
                <a:gd name="T1" fmla="*/ 0 h 132"/>
                <a:gd name="T2" fmla="*/ 403 w 426"/>
                <a:gd name="T3" fmla="*/ 73 h 132"/>
                <a:gd name="T4" fmla="*/ 413 w 426"/>
                <a:gd name="T5" fmla="*/ 83 h 132"/>
                <a:gd name="T6" fmla="*/ 414 w 426"/>
                <a:gd name="T7" fmla="*/ 120 h 132"/>
                <a:gd name="T8" fmla="*/ 376 w 426"/>
                <a:gd name="T9" fmla="*/ 121 h 132"/>
                <a:gd name="T10" fmla="*/ 307 w 426"/>
                <a:gd name="T11" fmla="*/ 75 h 132"/>
                <a:gd name="T12" fmla="*/ 60 w 426"/>
                <a:gd name="T13" fmla="*/ 114 h 132"/>
                <a:gd name="T14" fmla="*/ 52 w 426"/>
                <a:gd name="T15" fmla="*/ 121 h 132"/>
                <a:gd name="T16" fmla="*/ 13 w 426"/>
                <a:gd name="T17" fmla="*/ 120 h 132"/>
                <a:gd name="T18" fmla="*/ 15 w 426"/>
                <a:gd name="T19" fmla="*/ 82 h 132"/>
                <a:gd name="T20" fmla="*/ 152 w 426"/>
                <a:gd name="T21" fmla="*/ 8 h 132"/>
                <a:gd name="T22" fmla="*/ 206 w 426"/>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132">
                  <a:moveTo>
                    <a:pt x="206" y="0"/>
                  </a:moveTo>
                  <a:cubicBezTo>
                    <a:pt x="285" y="3"/>
                    <a:pt x="350" y="24"/>
                    <a:pt x="403" y="73"/>
                  </a:cubicBezTo>
                  <a:cubicBezTo>
                    <a:pt x="407" y="76"/>
                    <a:pt x="410" y="79"/>
                    <a:pt x="413" y="83"/>
                  </a:cubicBezTo>
                  <a:cubicBezTo>
                    <a:pt x="424" y="95"/>
                    <a:pt x="426" y="108"/>
                    <a:pt x="414" y="120"/>
                  </a:cubicBezTo>
                  <a:cubicBezTo>
                    <a:pt x="402" y="132"/>
                    <a:pt x="390" y="131"/>
                    <a:pt x="376" y="121"/>
                  </a:cubicBezTo>
                  <a:cubicBezTo>
                    <a:pt x="354" y="105"/>
                    <a:pt x="332" y="86"/>
                    <a:pt x="307" y="75"/>
                  </a:cubicBezTo>
                  <a:cubicBezTo>
                    <a:pt x="217" y="36"/>
                    <a:pt x="134" y="51"/>
                    <a:pt x="60" y="114"/>
                  </a:cubicBezTo>
                  <a:cubicBezTo>
                    <a:pt x="57" y="116"/>
                    <a:pt x="55" y="119"/>
                    <a:pt x="52" y="121"/>
                  </a:cubicBezTo>
                  <a:cubicBezTo>
                    <a:pt x="39" y="132"/>
                    <a:pt x="25" y="132"/>
                    <a:pt x="13" y="120"/>
                  </a:cubicBezTo>
                  <a:cubicBezTo>
                    <a:pt x="0" y="107"/>
                    <a:pt x="3" y="93"/>
                    <a:pt x="15" y="82"/>
                  </a:cubicBezTo>
                  <a:cubicBezTo>
                    <a:pt x="53" y="43"/>
                    <a:pt x="100" y="19"/>
                    <a:pt x="152" y="8"/>
                  </a:cubicBezTo>
                  <a:cubicBezTo>
                    <a:pt x="172" y="4"/>
                    <a:pt x="193" y="2"/>
                    <a:pt x="206" y="0"/>
                  </a:cubicBezTo>
                  <a:close/>
                </a:path>
              </a:pathLst>
            </a:custGeom>
            <a:grp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282F39"/>
                </a:solidFill>
                <a:latin typeface="Calibri" panose="020F0502020204030204"/>
                <a:ea typeface="+mn-ea"/>
                <a:cs typeface="+mn-cs"/>
              </a:endParaRPr>
            </a:p>
          </p:txBody>
        </p:sp>
        <p:sp>
          <p:nvSpPr>
            <p:cNvPr id="18" name="Freeform 6">
              <a:extLst>
                <a:ext uri="{FF2B5EF4-FFF2-40B4-BE49-F238E27FC236}">
                  <a16:creationId xmlns:a16="http://schemas.microsoft.com/office/drawing/2014/main" id="{C5CF4CAA-1D04-4E46-B8CA-8097568BA9B8}"/>
                </a:ext>
              </a:extLst>
            </p:cNvPr>
            <p:cNvSpPr>
              <a:spLocks noEditPoints="1"/>
            </p:cNvSpPr>
            <p:nvPr/>
          </p:nvSpPr>
          <p:spPr bwMode="auto">
            <a:xfrm>
              <a:off x="1060021" y="1473417"/>
              <a:ext cx="4479725" cy="4499333"/>
            </a:xfrm>
            <a:custGeom>
              <a:avLst/>
              <a:gdLst>
                <a:gd name="T0" fmla="*/ 1257 w 1295"/>
                <a:gd name="T1" fmla="*/ 1098 h 1289"/>
                <a:gd name="T2" fmla="*/ 1123 w 1295"/>
                <a:gd name="T3" fmla="*/ 981 h 1289"/>
                <a:gd name="T4" fmla="*/ 895 w 1295"/>
                <a:gd name="T5" fmla="*/ 781 h 1289"/>
                <a:gd name="T6" fmla="*/ 872 w 1295"/>
                <a:gd name="T7" fmla="*/ 773 h 1289"/>
                <a:gd name="T8" fmla="*/ 816 w 1295"/>
                <a:gd name="T9" fmla="*/ 752 h 1289"/>
                <a:gd name="T10" fmla="*/ 814 w 1295"/>
                <a:gd name="T11" fmla="*/ 722 h 1289"/>
                <a:gd name="T12" fmla="*/ 825 w 1295"/>
                <a:gd name="T13" fmla="*/ 706 h 1289"/>
                <a:gd name="T14" fmla="*/ 903 w 1295"/>
                <a:gd name="T15" fmla="*/ 452 h 1289"/>
                <a:gd name="T16" fmla="*/ 452 w 1295"/>
                <a:gd name="T17" fmla="*/ 0 h 1289"/>
                <a:gd name="T18" fmla="*/ 0 w 1295"/>
                <a:gd name="T19" fmla="*/ 452 h 1289"/>
                <a:gd name="T20" fmla="*/ 452 w 1295"/>
                <a:gd name="T21" fmla="*/ 903 h 1289"/>
                <a:gd name="T22" fmla="*/ 697 w 1295"/>
                <a:gd name="T23" fmla="*/ 831 h 1289"/>
                <a:gd name="T24" fmla="*/ 704 w 1295"/>
                <a:gd name="T25" fmla="*/ 826 h 1289"/>
                <a:gd name="T26" fmla="*/ 705 w 1295"/>
                <a:gd name="T27" fmla="*/ 826 h 1289"/>
                <a:gd name="T28" fmla="*/ 714 w 1295"/>
                <a:gd name="T29" fmla="*/ 819 h 1289"/>
                <a:gd name="T30" fmla="*/ 757 w 1295"/>
                <a:gd name="T31" fmla="*/ 822 h 1289"/>
                <a:gd name="T32" fmla="*/ 774 w 1295"/>
                <a:gd name="T33" fmla="*/ 869 h 1289"/>
                <a:gd name="T34" fmla="*/ 786 w 1295"/>
                <a:gd name="T35" fmla="*/ 900 h 1289"/>
                <a:gd name="T36" fmla="*/ 1109 w 1295"/>
                <a:gd name="T37" fmla="*/ 1268 h 1289"/>
                <a:gd name="T38" fmla="*/ 1159 w 1295"/>
                <a:gd name="T39" fmla="*/ 1284 h 1289"/>
                <a:gd name="T40" fmla="*/ 1278 w 1295"/>
                <a:gd name="T41" fmla="*/ 1181 h 1289"/>
                <a:gd name="T42" fmla="*/ 1257 w 1295"/>
                <a:gd name="T43" fmla="*/ 1098 h 1289"/>
                <a:gd name="T44" fmla="*/ 90 w 1295"/>
                <a:gd name="T45" fmla="*/ 452 h 1289"/>
                <a:gd name="T46" fmla="*/ 452 w 1295"/>
                <a:gd name="T47" fmla="*/ 90 h 1289"/>
                <a:gd name="T48" fmla="*/ 813 w 1295"/>
                <a:gd name="T49" fmla="*/ 452 h 1289"/>
                <a:gd name="T50" fmla="*/ 452 w 1295"/>
                <a:gd name="T51" fmla="*/ 813 h 1289"/>
                <a:gd name="T52" fmla="*/ 90 w 1295"/>
                <a:gd name="T53" fmla="*/ 452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5" h="1289">
                  <a:moveTo>
                    <a:pt x="1257" y="1098"/>
                  </a:moveTo>
                  <a:cubicBezTo>
                    <a:pt x="1212" y="1059"/>
                    <a:pt x="1168" y="1020"/>
                    <a:pt x="1123" y="981"/>
                  </a:cubicBezTo>
                  <a:cubicBezTo>
                    <a:pt x="1047" y="914"/>
                    <a:pt x="971" y="847"/>
                    <a:pt x="895" y="781"/>
                  </a:cubicBezTo>
                  <a:cubicBezTo>
                    <a:pt x="889" y="776"/>
                    <a:pt x="878" y="770"/>
                    <a:pt x="872" y="773"/>
                  </a:cubicBezTo>
                  <a:cubicBezTo>
                    <a:pt x="846" y="783"/>
                    <a:pt x="832" y="768"/>
                    <a:pt x="816" y="752"/>
                  </a:cubicBezTo>
                  <a:cubicBezTo>
                    <a:pt x="805" y="741"/>
                    <a:pt x="805" y="734"/>
                    <a:pt x="814" y="722"/>
                  </a:cubicBezTo>
                  <a:cubicBezTo>
                    <a:pt x="817" y="717"/>
                    <a:pt x="821" y="712"/>
                    <a:pt x="825" y="706"/>
                  </a:cubicBezTo>
                  <a:cubicBezTo>
                    <a:pt x="874" y="634"/>
                    <a:pt x="903" y="546"/>
                    <a:pt x="903" y="452"/>
                  </a:cubicBezTo>
                  <a:cubicBezTo>
                    <a:pt x="903" y="202"/>
                    <a:pt x="701" y="0"/>
                    <a:pt x="452" y="0"/>
                  </a:cubicBezTo>
                  <a:cubicBezTo>
                    <a:pt x="202" y="0"/>
                    <a:pt x="0" y="202"/>
                    <a:pt x="0" y="452"/>
                  </a:cubicBezTo>
                  <a:cubicBezTo>
                    <a:pt x="0" y="701"/>
                    <a:pt x="202" y="903"/>
                    <a:pt x="452" y="903"/>
                  </a:cubicBezTo>
                  <a:cubicBezTo>
                    <a:pt x="542" y="903"/>
                    <a:pt x="626" y="877"/>
                    <a:pt x="697" y="831"/>
                  </a:cubicBezTo>
                  <a:cubicBezTo>
                    <a:pt x="699" y="829"/>
                    <a:pt x="702" y="828"/>
                    <a:pt x="704" y="826"/>
                  </a:cubicBezTo>
                  <a:cubicBezTo>
                    <a:pt x="704" y="826"/>
                    <a:pt x="704" y="826"/>
                    <a:pt x="705" y="826"/>
                  </a:cubicBezTo>
                  <a:cubicBezTo>
                    <a:pt x="708" y="824"/>
                    <a:pt x="711" y="822"/>
                    <a:pt x="714" y="819"/>
                  </a:cubicBezTo>
                  <a:cubicBezTo>
                    <a:pt x="732" y="807"/>
                    <a:pt x="742" y="805"/>
                    <a:pt x="757" y="822"/>
                  </a:cubicBezTo>
                  <a:cubicBezTo>
                    <a:pt x="769" y="836"/>
                    <a:pt x="781" y="847"/>
                    <a:pt x="774" y="869"/>
                  </a:cubicBezTo>
                  <a:cubicBezTo>
                    <a:pt x="771" y="877"/>
                    <a:pt x="779" y="892"/>
                    <a:pt x="786" y="900"/>
                  </a:cubicBezTo>
                  <a:cubicBezTo>
                    <a:pt x="893" y="1023"/>
                    <a:pt x="1001" y="1146"/>
                    <a:pt x="1109" y="1268"/>
                  </a:cubicBezTo>
                  <a:cubicBezTo>
                    <a:pt x="1122" y="1284"/>
                    <a:pt x="1139" y="1289"/>
                    <a:pt x="1159" y="1284"/>
                  </a:cubicBezTo>
                  <a:cubicBezTo>
                    <a:pt x="1216" y="1270"/>
                    <a:pt x="1256" y="1234"/>
                    <a:pt x="1278" y="1181"/>
                  </a:cubicBezTo>
                  <a:cubicBezTo>
                    <a:pt x="1295" y="1141"/>
                    <a:pt x="1290" y="1127"/>
                    <a:pt x="1257" y="1098"/>
                  </a:cubicBezTo>
                  <a:close/>
                  <a:moveTo>
                    <a:pt x="90" y="452"/>
                  </a:moveTo>
                  <a:cubicBezTo>
                    <a:pt x="90" y="252"/>
                    <a:pt x="252" y="90"/>
                    <a:pt x="452" y="90"/>
                  </a:cubicBezTo>
                  <a:cubicBezTo>
                    <a:pt x="651" y="90"/>
                    <a:pt x="813" y="252"/>
                    <a:pt x="813" y="452"/>
                  </a:cubicBezTo>
                  <a:cubicBezTo>
                    <a:pt x="813" y="651"/>
                    <a:pt x="651" y="813"/>
                    <a:pt x="452" y="813"/>
                  </a:cubicBezTo>
                  <a:cubicBezTo>
                    <a:pt x="252" y="813"/>
                    <a:pt x="90" y="651"/>
                    <a:pt x="90" y="452"/>
                  </a:cubicBezTo>
                  <a:close/>
                </a:path>
              </a:pathLst>
            </a:custGeom>
            <a:grp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grpSp>
      <p:sp>
        <p:nvSpPr>
          <p:cNvPr id="19" name="TextBox 18">
            <a:extLst>
              <a:ext uri="{FF2B5EF4-FFF2-40B4-BE49-F238E27FC236}">
                <a16:creationId xmlns:a16="http://schemas.microsoft.com/office/drawing/2014/main" id="{6171746D-52C5-4065-9562-FD5355F078A8}"/>
              </a:ext>
            </a:extLst>
          </p:cNvPr>
          <p:cNvSpPr txBox="1"/>
          <p:nvPr/>
        </p:nvSpPr>
        <p:spPr>
          <a:xfrm>
            <a:off x="2030165" y="2415779"/>
            <a:ext cx="1297945" cy="1477328"/>
          </a:xfrm>
          <a:prstGeom prst="rect">
            <a:avLst/>
          </a:prstGeom>
          <a:noFill/>
        </p:spPr>
        <p:txBody>
          <a:bodyPr wrap="square" rtlCol="0">
            <a:spAutoFit/>
          </a:bodyPr>
          <a:lstStyle/>
          <a:p>
            <a:pPr algn="ctr" defTabSz="685800">
              <a:buClrTx/>
              <a:defRPr/>
            </a:pPr>
            <a:r>
              <a:rPr lang="en-US" sz="9000" b="1" kern="1200" dirty="0">
                <a:solidFill>
                  <a:srgbClr val="C2C923"/>
                </a:solidFill>
                <a:latin typeface="Open Sans" panose="020B0606030504020204" pitchFamily="34" charset="0"/>
                <a:ea typeface="+mn-ea"/>
                <a:cs typeface="+mn-cs"/>
              </a:rPr>
              <a:t>$</a:t>
            </a:r>
            <a:endParaRPr lang="en-GB" sz="9000" b="1" kern="1200" dirty="0">
              <a:solidFill>
                <a:srgbClr val="C2C923"/>
              </a:solidFill>
              <a:latin typeface="Noto Sans" panose="020B0502040504020204" pitchFamily="34"/>
              <a:ea typeface="Noto Sans" panose="020B0502040504020204" pitchFamily="34"/>
              <a:cs typeface="Noto Sans" panose="020B0502040504020204" pitchFamily="34"/>
            </a:endParaRPr>
          </a:p>
        </p:txBody>
      </p:sp>
      <p:sp>
        <p:nvSpPr>
          <p:cNvPr id="20" name="TextBox 19">
            <a:extLst>
              <a:ext uri="{FF2B5EF4-FFF2-40B4-BE49-F238E27FC236}">
                <a16:creationId xmlns:a16="http://schemas.microsoft.com/office/drawing/2014/main" id="{A68F97B2-C7D8-4AE9-BA0A-B6DCDCF35F7E}"/>
              </a:ext>
            </a:extLst>
          </p:cNvPr>
          <p:cNvSpPr txBox="1"/>
          <p:nvPr/>
        </p:nvSpPr>
        <p:spPr>
          <a:xfrm>
            <a:off x="4980126" y="2170580"/>
            <a:ext cx="882830" cy="842538"/>
          </a:xfrm>
          <a:prstGeom prst="rect">
            <a:avLst/>
          </a:prstGeom>
          <a:noFill/>
        </p:spPr>
        <p:txBody>
          <a:bodyPr wrap="square" rtlCol="0">
            <a:spAutoFit/>
          </a:bodyPr>
          <a:lstStyle/>
          <a:p>
            <a:pPr algn="ctr" defTabSz="685800">
              <a:buClrTx/>
              <a:defRPr/>
            </a:pPr>
            <a:r>
              <a:rPr lang="ru-RU" sz="4875" b="1" kern="1200" dirty="0">
                <a:solidFill>
                  <a:srgbClr val="C2C923"/>
                </a:solidFill>
                <a:latin typeface="Open Sans" panose="020B0606030504020204" pitchFamily="34" charset="0"/>
                <a:ea typeface="+mn-ea"/>
                <a:cs typeface="+mn-cs"/>
              </a:rPr>
              <a:t>1</a:t>
            </a:r>
            <a:endParaRPr lang="en-GB" sz="4875" b="1" kern="1200" dirty="0">
              <a:solidFill>
                <a:srgbClr val="C2C923"/>
              </a:solidFill>
              <a:latin typeface="Noto Sans" panose="020B0502040504020204" pitchFamily="34"/>
              <a:ea typeface="Noto Sans" panose="020B0502040504020204" pitchFamily="34"/>
              <a:cs typeface="Noto Sans" panose="020B0502040504020204" pitchFamily="34"/>
            </a:endParaRPr>
          </a:p>
        </p:txBody>
      </p:sp>
      <p:sp>
        <p:nvSpPr>
          <p:cNvPr id="21" name="TextBox 20">
            <a:extLst>
              <a:ext uri="{FF2B5EF4-FFF2-40B4-BE49-F238E27FC236}">
                <a16:creationId xmlns:a16="http://schemas.microsoft.com/office/drawing/2014/main" id="{317FFAA2-D646-4379-8754-2A7AB8E270B3}"/>
              </a:ext>
            </a:extLst>
          </p:cNvPr>
          <p:cNvSpPr txBox="1"/>
          <p:nvPr/>
        </p:nvSpPr>
        <p:spPr>
          <a:xfrm>
            <a:off x="4905645" y="3152169"/>
            <a:ext cx="1031787" cy="842538"/>
          </a:xfrm>
          <a:prstGeom prst="rect">
            <a:avLst/>
          </a:prstGeom>
          <a:noFill/>
        </p:spPr>
        <p:txBody>
          <a:bodyPr wrap="square" rtlCol="0">
            <a:spAutoFit/>
          </a:bodyPr>
          <a:lstStyle/>
          <a:p>
            <a:pPr algn="ctr" defTabSz="685800">
              <a:buClrTx/>
              <a:defRPr/>
            </a:pPr>
            <a:r>
              <a:rPr lang="en-US" sz="4875" b="1" kern="1200" dirty="0">
                <a:solidFill>
                  <a:srgbClr val="FCB414"/>
                </a:solidFill>
                <a:latin typeface="Open Sans" panose="020B0606030504020204" pitchFamily="34" charset="0"/>
                <a:ea typeface="+mn-ea"/>
                <a:cs typeface="+mn-cs"/>
              </a:rPr>
              <a:t>2</a:t>
            </a:r>
            <a:endParaRPr lang="en-GB" sz="4875" b="1" kern="1200" dirty="0">
              <a:solidFill>
                <a:srgbClr val="FCB414"/>
              </a:solidFill>
              <a:latin typeface="Noto Sans" panose="020B0502040504020204" pitchFamily="34"/>
              <a:ea typeface="Noto Sans" panose="020B0502040504020204" pitchFamily="34"/>
              <a:cs typeface="Noto Sans" panose="020B0502040504020204" pitchFamily="34"/>
            </a:endParaRPr>
          </a:p>
        </p:txBody>
      </p:sp>
      <p:sp>
        <p:nvSpPr>
          <p:cNvPr id="22" name="TextBox 21">
            <a:extLst>
              <a:ext uri="{FF2B5EF4-FFF2-40B4-BE49-F238E27FC236}">
                <a16:creationId xmlns:a16="http://schemas.microsoft.com/office/drawing/2014/main" id="{6E9AC788-26AF-4AA2-AE42-010B3DDCF680}"/>
              </a:ext>
            </a:extLst>
          </p:cNvPr>
          <p:cNvSpPr txBox="1"/>
          <p:nvPr/>
        </p:nvSpPr>
        <p:spPr>
          <a:xfrm>
            <a:off x="6239367" y="2325273"/>
            <a:ext cx="2320806" cy="523220"/>
          </a:xfrm>
          <a:prstGeom prst="rect">
            <a:avLst/>
          </a:prstGeom>
          <a:noFill/>
        </p:spPr>
        <p:txBody>
          <a:bodyPr wrap="square" rtlCol="0">
            <a:spAutoFit/>
          </a:bodyPr>
          <a:lstStyle/>
          <a:p>
            <a:pPr algn="just" defTabSz="685800">
              <a:buClrTx/>
              <a:defRPr/>
            </a:pPr>
            <a:r>
              <a:rPr lang="en-US" sz="2800" kern="1200" dirty="0">
                <a:solidFill>
                  <a:srgbClr val="FFFFFF"/>
                </a:solidFill>
                <a:latin typeface="Open Sans" panose="020B0606030504020204" pitchFamily="34" charset="0"/>
                <a:ea typeface="+mn-ea"/>
                <a:cs typeface="+mn-cs"/>
              </a:rPr>
              <a:t>$601.9M</a:t>
            </a:r>
            <a:endParaRPr lang="en-GB" sz="1125" kern="12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3" name="TextBox 22">
            <a:extLst>
              <a:ext uri="{FF2B5EF4-FFF2-40B4-BE49-F238E27FC236}">
                <a16:creationId xmlns:a16="http://schemas.microsoft.com/office/drawing/2014/main" id="{9B774FF3-8330-43FB-B620-68F4AB4C3EA9}"/>
              </a:ext>
            </a:extLst>
          </p:cNvPr>
          <p:cNvSpPr txBox="1"/>
          <p:nvPr/>
        </p:nvSpPr>
        <p:spPr>
          <a:xfrm>
            <a:off x="6279269" y="3256189"/>
            <a:ext cx="4152842" cy="523220"/>
          </a:xfrm>
          <a:prstGeom prst="rect">
            <a:avLst/>
          </a:prstGeom>
          <a:noFill/>
        </p:spPr>
        <p:txBody>
          <a:bodyPr wrap="square" rtlCol="0">
            <a:spAutoFit/>
          </a:bodyPr>
          <a:lstStyle/>
          <a:p>
            <a:pPr algn="just" defTabSz="685800">
              <a:buClrTx/>
              <a:defRPr/>
            </a:pPr>
            <a:r>
              <a:rPr lang="en-US" sz="2800" dirty="0">
                <a:solidFill>
                  <a:srgbClr val="FFFFFF"/>
                </a:solidFill>
                <a:latin typeface="Open Sans" panose="020B0606030504020204" pitchFamily="34" charset="0"/>
              </a:rPr>
              <a:t>12.9 %</a:t>
            </a:r>
            <a:r>
              <a:rPr lang="en-US" sz="2800" kern="1200" dirty="0">
                <a:solidFill>
                  <a:srgbClr val="FFFFFF"/>
                </a:solidFill>
                <a:latin typeface="Open Sans" panose="020B0606030504020204" pitchFamily="34" charset="0"/>
                <a:ea typeface="+mn-ea"/>
                <a:cs typeface="+mn-cs"/>
              </a:rPr>
              <a:t>   Y-O-Y  Growth</a:t>
            </a:r>
            <a:endParaRPr lang="en-GB" sz="1125" kern="12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4" name="TextBox 23">
            <a:extLst>
              <a:ext uri="{FF2B5EF4-FFF2-40B4-BE49-F238E27FC236}">
                <a16:creationId xmlns:a16="http://schemas.microsoft.com/office/drawing/2014/main" id="{94C3C208-7B20-4F02-92BC-9982951C6FE5}"/>
              </a:ext>
            </a:extLst>
          </p:cNvPr>
          <p:cNvSpPr txBox="1"/>
          <p:nvPr/>
        </p:nvSpPr>
        <p:spPr>
          <a:xfrm>
            <a:off x="6239364" y="4150824"/>
            <a:ext cx="3956103" cy="523220"/>
          </a:xfrm>
          <a:prstGeom prst="rect">
            <a:avLst/>
          </a:prstGeom>
          <a:noFill/>
        </p:spPr>
        <p:txBody>
          <a:bodyPr wrap="square" rtlCol="0">
            <a:spAutoFit/>
          </a:bodyPr>
          <a:lstStyle/>
          <a:p>
            <a:pPr algn="just" defTabSz="685800">
              <a:buClrTx/>
              <a:defRPr/>
            </a:pPr>
            <a:r>
              <a:rPr lang="en-US" sz="2800" kern="1200" dirty="0">
                <a:solidFill>
                  <a:srgbClr val="FFFFFF"/>
                </a:solidFill>
                <a:latin typeface="Open Sans" panose="020B0606030504020204" pitchFamily="34" charset="0"/>
                <a:ea typeface="+mn-ea"/>
                <a:cs typeface="+mn-cs"/>
              </a:rPr>
              <a:t>Good growth in every quarter</a:t>
            </a:r>
            <a:endParaRPr lang="en-GB" sz="1125" kern="12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5" name="TextBox 24">
            <a:extLst>
              <a:ext uri="{FF2B5EF4-FFF2-40B4-BE49-F238E27FC236}">
                <a16:creationId xmlns:a16="http://schemas.microsoft.com/office/drawing/2014/main" id="{94FBF439-DFE7-4F28-9801-932DACBC615D}"/>
              </a:ext>
            </a:extLst>
          </p:cNvPr>
          <p:cNvSpPr txBox="1"/>
          <p:nvPr/>
        </p:nvSpPr>
        <p:spPr>
          <a:xfrm>
            <a:off x="4905646" y="4049429"/>
            <a:ext cx="1031787" cy="842538"/>
          </a:xfrm>
          <a:prstGeom prst="rect">
            <a:avLst/>
          </a:prstGeom>
          <a:noFill/>
        </p:spPr>
        <p:txBody>
          <a:bodyPr wrap="square" rtlCol="0">
            <a:spAutoFit/>
          </a:bodyPr>
          <a:lstStyle/>
          <a:p>
            <a:pPr algn="ctr" defTabSz="685800">
              <a:buClrTx/>
              <a:defRPr/>
            </a:pPr>
            <a:r>
              <a:rPr lang="en-US" sz="4875" b="1" kern="1200" dirty="0">
                <a:solidFill>
                  <a:srgbClr val="CB1B4A"/>
                </a:solidFill>
                <a:latin typeface="Open Sans" panose="020B0606030504020204" pitchFamily="34" charset="0"/>
                <a:ea typeface="+mn-ea"/>
                <a:cs typeface="+mn-cs"/>
              </a:rPr>
              <a:t>3</a:t>
            </a:r>
            <a:endParaRPr lang="en-GB" sz="4875" b="1" kern="1200" dirty="0">
              <a:solidFill>
                <a:srgbClr val="CB1B4A"/>
              </a:solidFill>
              <a:latin typeface="Noto Sans" panose="020B0502040504020204" pitchFamily="34"/>
              <a:ea typeface="Noto Sans" panose="020B0502040504020204" pitchFamily="34"/>
              <a:cs typeface="Noto Sans" panose="020B0502040504020204" pitchFamily="34"/>
            </a:endParaRPr>
          </a:p>
        </p:txBody>
      </p:sp>
      <p:pic>
        <p:nvPicPr>
          <p:cNvPr id="13" name="Picture 12">
            <a:extLst>
              <a:ext uri="{FF2B5EF4-FFF2-40B4-BE49-F238E27FC236}">
                <a16:creationId xmlns:a16="http://schemas.microsoft.com/office/drawing/2014/main" id="{A9988572-2724-4776-A3AC-7F6ACF5E8AFE}"/>
              </a:ext>
            </a:extLst>
          </p:cNvPr>
          <p:cNvPicPr>
            <a:picLocks noChangeAspect="1"/>
          </p:cNvPicPr>
          <p:nvPr/>
        </p:nvPicPr>
        <p:blipFill>
          <a:blip r:embed="rId2"/>
          <a:stretch>
            <a:fillRect/>
          </a:stretch>
        </p:blipFill>
        <p:spPr>
          <a:xfrm>
            <a:off x="11155680" y="116387"/>
            <a:ext cx="958736" cy="827626"/>
          </a:xfrm>
          <a:prstGeom prst="rect">
            <a:avLst/>
          </a:prstGeom>
        </p:spPr>
      </p:pic>
    </p:spTree>
    <p:extLst>
      <p:ext uri="{BB962C8B-B14F-4D97-AF65-F5344CB8AC3E}">
        <p14:creationId xmlns:p14="http://schemas.microsoft.com/office/powerpoint/2010/main" val="2353104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922E-6FC4-4807-AEA9-69FF0D33D4B7}"/>
              </a:ext>
            </a:extLst>
          </p:cNvPr>
          <p:cNvSpPr>
            <a:spLocks noGrp="1"/>
          </p:cNvSpPr>
          <p:nvPr>
            <p:ph type="title"/>
          </p:nvPr>
        </p:nvSpPr>
        <p:spPr>
          <a:xfrm>
            <a:off x="913795" y="374351"/>
            <a:ext cx="10456570" cy="1255666"/>
          </a:xfrm>
        </p:spPr>
        <p:txBody>
          <a:bodyPr>
            <a:normAutofit/>
          </a:bodyPr>
          <a:lstStyle/>
          <a:p>
            <a:r>
              <a:rPr lang="en-GB" sz="4000" b="1" kern="1200" dirty="0">
                <a:solidFill>
                  <a:srgbClr val="C00000"/>
                </a:solidFill>
                <a:latin typeface="Noto Sans" panose="020B0502040504020204" pitchFamily="34"/>
                <a:ea typeface="Noto Sans" panose="020B0502040504020204" pitchFamily="34"/>
                <a:cs typeface="Noto Sans" panose="020B0502040504020204" pitchFamily="34"/>
              </a:rPr>
              <a:t>Our</a:t>
            </a:r>
            <a:r>
              <a:rPr lang="en-GB" sz="4000" b="1" kern="1200" dirty="0">
                <a:solidFill>
                  <a:schemeClr val="accent1"/>
                </a:solidFill>
                <a:latin typeface="Noto Sans" panose="020B0502040504020204" pitchFamily="34"/>
                <a:ea typeface="Noto Sans" panose="020B0502040504020204" pitchFamily="34"/>
                <a:cs typeface="Noto Sans" panose="020B0502040504020204" pitchFamily="34"/>
              </a:rPr>
              <a:t> </a:t>
            </a:r>
            <a:r>
              <a:rPr lang="en-GB" sz="4000" b="1" kern="1200" dirty="0">
                <a:solidFill>
                  <a:srgbClr val="C00000"/>
                </a:solidFill>
                <a:latin typeface="Noto Sans" panose="020B0502040504020204" pitchFamily="34"/>
                <a:ea typeface="Noto Sans" panose="020B0502040504020204" pitchFamily="34"/>
                <a:cs typeface="Noto Sans" panose="020B0502040504020204" pitchFamily="34"/>
              </a:rPr>
              <a:t>Services</a:t>
            </a:r>
            <a:endParaRPr lang="en-IN" dirty="0">
              <a:solidFill>
                <a:srgbClr val="C00000"/>
              </a:solidFill>
            </a:endParaRPr>
          </a:p>
        </p:txBody>
      </p:sp>
      <p:sp>
        <p:nvSpPr>
          <p:cNvPr id="3" name="Content Placeholder 2">
            <a:extLst>
              <a:ext uri="{FF2B5EF4-FFF2-40B4-BE49-F238E27FC236}">
                <a16:creationId xmlns:a16="http://schemas.microsoft.com/office/drawing/2014/main" id="{7803A090-91C8-4E93-84F5-E37A1398E110}"/>
              </a:ext>
            </a:extLst>
          </p:cNvPr>
          <p:cNvSpPr>
            <a:spLocks noGrp="1"/>
          </p:cNvSpPr>
          <p:nvPr>
            <p:ph idx="1"/>
          </p:nvPr>
        </p:nvSpPr>
        <p:spPr/>
        <p:txBody>
          <a:bodyPr>
            <a:normAutofit/>
          </a:bodyPr>
          <a:lstStyle/>
          <a:p>
            <a:r>
              <a:rPr lang="en-US" kern="1200" dirty="0">
                <a:solidFill>
                  <a:schemeClr val="tx1"/>
                </a:solidFill>
                <a:latin typeface="Noto Sans" panose="020B0502040504020204" pitchFamily="34"/>
                <a:ea typeface="Noto Sans" panose="020B0502040504020204" pitchFamily="34"/>
                <a:cs typeface="Noto Sans" panose="020B0502040504020204" pitchFamily="34"/>
              </a:rPr>
              <a:t>Persistent System specializes in Digital Business Strategy Services | Persistent Systems.</a:t>
            </a:r>
          </a:p>
          <a:p>
            <a:r>
              <a:rPr lang="en-US" dirty="0"/>
              <a:t>Digital Product Engineering-Software engineering services to architect, design, develop and manage your product lifecycle end-to-end, unlocking new levels of efficiency, innovation and growth</a:t>
            </a:r>
          </a:p>
          <a:p>
            <a:r>
              <a:rPr lang="en-US" dirty="0"/>
              <a:t>Data-Driven Business &amp; Intelligence-Transform the way your business makes decisions. Explore our services and solutions designed to help you realize the full potential of your data so you can put it to work for you.</a:t>
            </a:r>
          </a:p>
          <a:p>
            <a:r>
              <a:rPr lang="en-US" dirty="0"/>
              <a:t>Identity, Access &amp; Privacy-Get the support you need to develop &amp; execute privacy-aware and identity-centric strategies through our secure, agile, and customer-obsessed journey.</a:t>
            </a:r>
          </a:p>
          <a:p>
            <a:r>
              <a:rPr lang="en-US" dirty="0"/>
              <a:t>Human-Centric Design Transforms Customer Support.</a:t>
            </a:r>
            <a:endParaRPr lang="en-IN" dirty="0"/>
          </a:p>
        </p:txBody>
      </p:sp>
      <p:pic>
        <p:nvPicPr>
          <p:cNvPr id="4" name="Picture 3">
            <a:extLst>
              <a:ext uri="{FF2B5EF4-FFF2-40B4-BE49-F238E27FC236}">
                <a16:creationId xmlns:a16="http://schemas.microsoft.com/office/drawing/2014/main" id="{15F0DCFB-2DAD-4604-94FE-561C1A93F8EB}"/>
              </a:ext>
            </a:extLst>
          </p:cNvPr>
          <p:cNvPicPr>
            <a:picLocks noChangeAspect="1"/>
          </p:cNvPicPr>
          <p:nvPr/>
        </p:nvPicPr>
        <p:blipFill>
          <a:blip r:embed="rId2"/>
          <a:stretch>
            <a:fillRect/>
          </a:stretch>
        </p:blipFill>
        <p:spPr>
          <a:xfrm>
            <a:off x="11067114" y="109649"/>
            <a:ext cx="981762" cy="847503"/>
          </a:xfrm>
          <a:prstGeom prst="rect">
            <a:avLst/>
          </a:prstGeom>
        </p:spPr>
      </p:pic>
    </p:spTree>
    <p:extLst>
      <p:ext uri="{BB962C8B-B14F-4D97-AF65-F5344CB8AC3E}">
        <p14:creationId xmlns:p14="http://schemas.microsoft.com/office/powerpoint/2010/main" val="3955817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Google Shape;525;p37">
            <a:extLst>
              <a:ext uri="{FF2B5EF4-FFF2-40B4-BE49-F238E27FC236}">
                <a16:creationId xmlns:a16="http://schemas.microsoft.com/office/drawing/2014/main" id="{BCF8D276-7FB6-4B30-ACAC-AEA1B880FAE7}"/>
              </a:ext>
            </a:extLst>
          </p:cNvPr>
          <p:cNvSpPr/>
          <p:nvPr/>
        </p:nvSpPr>
        <p:spPr>
          <a:xfrm>
            <a:off x="10821626" y="3725600"/>
            <a:ext cx="1223586" cy="382743"/>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100" b="1" dirty="0">
                <a:solidFill>
                  <a:schemeClr val="bg1">
                    <a:lumMod val="95000"/>
                    <a:lumOff val="5000"/>
                  </a:schemeClr>
                </a:solidFill>
                <a:latin typeface="Barlow Light"/>
                <a:ea typeface="Barlow Light"/>
                <a:cs typeface="Barlow Light"/>
                <a:sym typeface="Barlow Light"/>
              </a:rPr>
              <a:t>2020</a:t>
            </a:r>
            <a:endParaRPr sz="1100" b="1" dirty="0">
              <a:solidFill>
                <a:schemeClr val="bg1">
                  <a:lumMod val="95000"/>
                  <a:lumOff val="5000"/>
                </a:schemeClr>
              </a:solidFill>
              <a:latin typeface="Barlow Light"/>
              <a:ea typeface="Barlow Light"/>
              <a:cs typeface="Barlow Light"/>
              <a:sym typeface="Barlow Light"/>
            </a:endParaRPr>
          </a:p>
        </p:txBody>
      </p:sp>
      <p:sp>
        <p:nvSpPr>
          <p:cNvPr id="90" name="Google Shape;526;p37">
            <a:extLst>
              <a:ext uri="{FF2B5EF4-FFF2-40B4-BE49-F238E27FC236}">
                <a16:creationId xmlns:a16="http://schemas.microsoft.com/office/drawing/2014/main" id="{3177C7E0-4511-4E16-ACD1-F07DB81A8539}"/>
              </a:ext>
            </a:extLst>
          </p:cNvPr>
          <p:cNvSpPr/>
          <p:nvPr/>
        </p:nvSpPr>
        <p:spPr>
          <a:xfrm>
            <a:off x="9981561" y="3725600"/>
            <a:ext cx="1045488" cy="382743"/>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100" b="1" dirty="0">
                <a:solidFill>
                  <a:schemeClr val="bg1">
                    <a:lumMod val="95000"/>
                    <a:lumOff val="5000"/>
                  </a:schemeClr>
                </a:solidFill>
                <a:latin typeface="Barlow Light"/>
                <a:ea typeface="Barlow Light"/>
                <a:cs typeface="Barlow Light"/>
                <a:sym typeface="Barlow Light"/>
              </a:rPr>
              <a:t>2019</a:t>
            </a:r>
            <a:endParaRPr sz="1100" b="1" dirty="0">
              <a:solidFill>
                <a:schemeClr val="bg1">
                  <a:lumMod val="95000"/>
                  <a:lumOff val="5000"/>
                </a:schemeClr>
              </a:solidFill>
              <a:latin typeface="Barlow Light"/>
              <a:ea typeface="Barlow Light"/>
              <a:cs typeface="Barlow Light"/>
              <a:sym typeface="Barlow Light"/>
            </a:endParaRPr>
          </a:p>
        </p:txBody>
      </p:sp>
      <p:sp>
        <p:nvSpPr>
          <p:cNvPr id="91" name="Google Shape;527;p37">
            <a:extLst>
              <a:ext uri="{FF2B5EF4-FFF2-40B4-BE49-F238E27FC236}">
                <a16:creationId xmlns:a16="http://schemas.microsoft.com/office/drawing/2014/main" id="{388FDC53-67E3-4454-AD80-13F0ED37C5E9}"/>
              </a:ext>
            </a:extLst>
          </p:cNvPr>
          <p:cNvSpPr/>
          <p:nvPr/>
        </p:nvSpPr>
        <p:spPr>
          <a:xfrm>
            <a:off x="9006646" y="3726016"/>
            <a:ext cx="1099766" cy="382744"/>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100" b="1" dirty="0">
                <a:solidFill>
                  <a:schemeClr val="bg2"/>
                </a:solidFill>
                <a:latin typeface="Barlow Light"/>
                <a:ea typeface="Barlow Light"/>
                <a:cs typeface="Barlow Light"/>
                <a:sym typeface="Barlow Light"/>
              </a:rPr>
              <a:t>2017</a:t>
            </a:r>
            <a:endParaRPr sz="1100" b="1" dirty="0">
              <a:solidFill>
                <a:schemeClr val="bg2"/>
              </a:solidFill>
              <a:latin typeface="Barlow Light"/>
              <a:ea typeface="Barlow Light"/>
              <a:cs typeface="Barlow Light"/>
              <a:sym typeface="Barlow Light"/>
            </a:endParaRPr>
          </a:p>
        </p:txBody>
      </p:sp>
      <p:sp>
        <p:nvSpPr>
          <p:cNvPr id="92" name="Google Shape;528;p37">
            <a:extLst>
              <a:ext uri="{FF2B5EF4-FFF2-40B4-BE49-F238E27FC236}">
                <a16:creationId xmlns:a16="http://schemas.microsoft.com/office/drawing/2014/main" id="{771D6A62-CC9D-4D1F-8A36-DF7186E04F20}"/>
              </a:ext>
            </a:extLst>
          </p:cNvPr>
          <p:cNvSpPr/>
          <p:nvPr/>
        </p:nvSpPr>
        <p:spPr>
          <a:xfrm>
            <a:off x="7072392" y="3717649"/>
            <a:ext cx="1192593" cy="391111"/>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US" sz="1100" b="1" dirty="0">
                <a:solidFill>
                  <a:schemeClr val="bg2"/>
                </a:solidFill>
                <a:latin typeface="Barlow Light"/>
                <a:ea typeface="Barlow Light"/>
                <a:cs typeface="Barlow Light"/>
                <a:sym typeface="Barlow Light"/>
              </a:rPr>
              <a:t>2011</a:t>
            </a:r>
            <a:endParaRPr sz="1100" b="1" dirty="0">
              <a:solidFill>
                <a:schemeClr val="bg2"/>
              </a:solidFill>
              <a:latin typeface="Barlow Light"/>
              <a:ea typeface="Barlow Light"/>
              <a:cs typeface="Barlow Light"/>
              <a:sym typeface="Barlow Light"/>
            </a:endParaRPr>
          </a:p>
        </p:txBody>
      </p:sp>
      <p:sp>
        <p:nvSpPr>
          <p:cNvPr id="93" name="Google Shape;529;p37">
            <a:extLst>
              <a:ext uri="{FF2B5EF4-FFF2-40B4-BE49-F238E27FC236}">
                <a16:creationId xmlns:a16="http://schemas.microsoft.com/office/drawing/2014/main" id="{78A5A6BF-4B5F-431F-A155-4ADFB4AA990E}"/>
              </a:ext>
            </a:extLst>
          </p:cNvPr>
          <p:cNvSpPr/>
          <p:nvPr/>
        </p:nvSpPr>
        <p:spPr>
          <a:xfrm>
            <a:off x="5980527" y="3725184"/>
            <a:ext cx="1263258" cy="382744"/>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100" b="1" dirty="0">
                <a:solidFill>
                  <a:schemeClr val="bg2"/>
                </a:solidFill>
                <a:latin typeface="Barlow Light"/>
                <a:ea typeface="Barlow Light"/>
                <a:cs typeface="Barlow Light"/>
                <a:sym typeface="Barlow Light"/>
              </a:rPr>
              <a:t>2009</a:t>
            </a:r>
            <a:endParaRPr sz="1100" b="1" dirty="0">
              <a:solidFill>
                <a:schemeClr val="bg2"/>
              </a:solidFill>
              <a:latin typeface="Barlow Light"/>
              <a:ea typeface="Barlow Light"/>
              <a:cs typeface="Barlow Light"/>
              <a:sym typeface="Barlow Light"/>
            </a:endParaRPr>
          </a:p>
        </p:txBody>
      </p:sp>
      <p:sp>
        <p:nvSpPr>
          <p:cNvPr id="95" name="Google Shape;531;p37">
            <a:extLst>
              <a:ext uri="{FF2B5EF4-FFF2-40B4-BE49-F238E27FC236}">
                <a16:creationId xmlns:a16="http://schemas.microsoft.com/office/drawing/2014/main" id="{8A91D026-D7A3-47C4-92FA-7F50D5B2C098}"/>
              </a:ext>
            </a:extLst>
          </p:cNvPr>
          <p:cNvSpPr/>
          <p:nvPr/>
        </p:nvSpPr>
        <p:spPr>
          <a:xfrm>
            <a:off x="4976273" y="3725920"/>
            <a:ext cx="1083837" cy="391112"/>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100" b="1" dirty="0">
                <a:solidFill>
                  <a:schemeClr val="tx1">
                    <a:lumMod val="95000"/>
                  </a:schemeClr>
                </a:solidFill>
                <a:latin typeface="Barlow Light"/>
                <a:ea typeface="Barlow Light"/>
                <a:cs typeface="Barlow Light"/>
                <a:sym typeface="Barlow Light"/>
              </a:rPr>
              <a:t>2005</a:t>
            </a:r>
            <a:endParaRPr sz="1100" b="1" dirty="0">
              <a:solidFill>
                <a:schemeClr val="tx1">
                  <a:lumMod val="95000"/>
                </a:schemeClr>
              </a:solidFill>
              <a:latin typeface="Barlow Light"/>
              <a:ea typeface="Barlow Light"/>
              <a:cs typeface="Barlow Light"/>
              <a:sym typeface="Barlow Light"/>
            </a:endParaRPr>
          </a:p>
        </p:txBody>
      </p:sp>
      <p:sp>
        <p:nvSpPr>
          <p:cNvPr id="96" name="Google Shape;532;p37">
            <a:extLst>
              <a:ext uri="{FF2B5EF4-FFF2-40B4-BE49-F238E27FC236}">
                <a16:creationId xmlns:a16="http://schemas.microsoft.com/office/drawing/2014/main" id="{D414B52A-2E85-43B4-9076-59F8E765F888}"/>
              </a:ext>
            </a:extLst>
          </p:cNvPr>
          <p:cNvSpPr/>
          <p:nvPr/>
        </p:nvSpPr>
        <p:spPr>
          <a:xfrm>
            <a:off x="4045773" y="3729991"/>
            <a:ext cx="1077485" cy="391112"/>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100" b="1" dirty="0">
                <a:solidFill>
                  <a:schemeClr val="tx1">
                    <a:lumMod val="95000"/>
                  </a:schemeClr>
                </a:solidFill>
                <a:latin typeface="Barlow Light"/>
                <a:ea typeface="Barlow Light"/>
                <a:cs typeface="Barlow Light"/>
                <a:sym typeface="Barlow Light"/>
              </a:rPr>
              <a:t>2002</a:t>
            </a:r>
            <a:endParaRPr sz="1100" b="1" dirty="0">
              <a:solidFill>
                <a:schemeClr val="tx1">
                  <a:lumMod val="95000"/>
                </a:schemeClr>
              </a:solidFill>
              <a:latin typeface="Barlow Light"/>
              <a:ea typeface="Barlow Light"/>
              <a:cs typeface="Barlow Light"/>
              <a:sym typeface="Barlow Light"/>
            </a:endParaRPr>
          </a:p>
        </p:txBody>
      </p:sp>
      <p:sp>
        <p:nvSpPr>
          <p:cNvPr id="97" name="Google Shape;533;p37">
            <a:extLst>
              <a:ext uri="{FF2B5EF4-FFF2-40B4-BE49-F238E27FC236}">
                <a16:creationId xmlns:a16="http://schemas.microsoft.com/office/drawing/2014/main" id="{E41B6FDE-9C26-4E85-8AB6-64DAAF24DC2F}"/>
              </a:ext>
            </a:extLst>
          </p:cNvPr>
          <p:cNvSpPr/>
          <p:nvPr/>
        </p:nvSpPr>
        <p:spPr>
          <a:xfrm>
            <a:off x="3098332" y="3733966"/>
            <a:ext cx="1077487" cy="391112"/>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100" b="1" dirty="0">
                <a:solidFill>
                  <a:schemeClr val="bg1">
                    <a:lumMod val="95000"/>
                    <a:lumOff val="5000"/>
                  </a:schemeClr>
                </a:solidFill>
                <a:latin typeface="Barlow Light"/>
                <a:ea typeface="Barlow Light"/>
                <a:cs typeface="Barlow Light"/>
                <a:sym typeface="Barlow Light"/>
              </a:rPr>
              <a:t>2000</a:t>
            </a:r>
            <a:endParaRPr sz="1100" b="1" dirty="0">
              <a:solidFill>
                <a:schemeClr val="bg1">
                  <a:lumMod val="95000"/>
                  <a:lumOff val="5000"/>
                </a:schemeClr>
              </a:solidFill>
              <a:latin typeface="Barlow Light"/>
              <a:ea typeface="Barlow Light"/>
              <a:cs typeface="Barlow Light"/>
              <a:sym typeface="Barlow Light"/>
            </a:endParaRPr>
          </a:p>
        </p:txBody>
      </p:sp>
      <p:sp>
        <p:nvSpPr>
          <p:cNvPr id="98" name="Google Shape;534;p37">
            <a:extLst>
              <a:ext uri="{FF2B5EF4-FFF2-40B4-BE49-F238E27FC236}">
                <a16:creationId xmlns:a16="http://schemas.microsoft.com/office/drawing/2014/main" id="{5A872072-61CC-4088-BBD8-7960A871FAD2}"/>
              </a:ext>
            </a:extLst>
          </p:cNvPr>
          <p:cNvSpPr/>
          <p:nvPr/>
        </p:nvSpPr>
        <p:spPr>
          <a:xfrm>
            <a:off x="1945145" y="3726015"/>
            <a:ext cx="1326853" cy="399064"/>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100" b="1" dirty="0">
                <a:solidFill>
                  <a:schemeClr val="bg1">
                    <a:lumMod val="95000"/>
                    <a:lumOff val="5000"/>
                  </a:schemeClr>
                </a:solidFill>
                <a:latin typeface="Barlow Light"/>
                <a:ea typeface="Barlow Light"/>
                <a:cs typeface="Barlow Light"/>
                <a:sym typeface="Barlow Light"/>
              </a:rPr>
              <a:t>1998</a:t>
            </a:r>
            <a:endParaRPr sz="1100" b="1" dirty="0">
              <a:solidFill>
                <a:schemeClr val="bg1">
                  <a:lumMod val="95000"/>
                  <a:lumOff val="5000"/>
                </a:schemeClr>
              </a:solidFill>
              <a:latin typeface="Barlow Light"/>
              <a:ea typeface="Barlow Light"/>
              <a:cs typeface="Barlow Light"/>
              <a:sym typeface="Barlow Light"/>
            </a:endParaRPr>
          </a:p>
        </p:txBody>
      </p:sp>
      <p:sp>
        <p:nvSpPr>
          <p:cNvPr id="99" name="Google Shape;535;p37">
            <a:extLst>
              <a:ext uri="{FF2B5EF4-FFF2-40B4-BE49-F238E27FC236}">
                <a16:creationId xmlns:a16="http://schemas.microsoft.com/office/drawing/2014/main" id="{2FDDD42A-C530-46EB-A559-1219DCB5FD98}"/>
              </a:ext>
            </a:extLst>
          </p:cNvPr>
          <p:cNvSpPr/>
          <p:nvPr/>
        </p:nvSpPr>
        <p:spPr>
          <a:xfrm>
            <a:off x="1168175" y="3718064"/>
            <a:ext cx="1134049" cy="408668"/>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100" b="1" dirty="0">
                <a:solidFill>
                  <a:schemeClr val="bg1">
                    <a:lumMod val="95000"/>
                    <a:lumOff val="5000"/>
                  </a:schemeClr>
                </a:solidFill>
                <a:latin typeface="Barlow Light"/>
                <a:ea typeface="Barlow Light"/>
                <a:cs typeface="Barlow Light"/>
                <a:sym typeface="Barlow Light"/>
              </a:rPr>
              <a:t>1992</a:t>
            </a:r>
            <a:endParaRPr sz="1100" b="1" dirty="0">
              <a:solidFill>
                <a:schemeClr val="bg1">
                  <a:lumMod val="95000"/>
                  <a:lumOff val="5000"/>
                </a:schemeClr>
              </a:solidFill>
              <a:latin typeface="Barlow Light"/>
              <a:ea typeface="Barlow Light"/>
              <a:cs typeface="Barlow Light"/>
              <a:sym typeface="Barlow Light"/>
            </a:endParaRPr>
          </a:p>
        </p:txBody>
      </p:sp>
      <p:sp>
        <p:nvSpPr>
          <p:cNvPr id="100" name="Google Shape;536;p37">
            <a:extLst>
              <a:ext uri="{FF2B5EF4-FFF2-40B4-BE49-F238E27FC236}">
                <a16:creationId xmlns:a16="http://schemas.microsoft.com/office/drawing/2014/main" id="{66B28201-BE3C-4293-97B0-26A548B78927}"/>
              </a:ext>
            </a:extLst>
          </p:cNvPr>
          <p:cNvSpPr/>
          <p:nvPr/>
        </p:nvSpPr>
        <p:spPr>
          <a:xfrm>
            <a:off x="326715" y="3718064"/>
            <a:ext cx="1014742" cy="408669"/>
          </a:xfrm>
          <a:prstGeom prst="homePlate">
            <a:avLst>
              <a:gd name="adj" fmla="val 32030"/>
            </a:avLst>
          </a:prstGeom>
          <a:gradFill>
            <a:gsLst>
              <a:gs pos="0">
                <a:schemeClr val="accent6"/>
              </a:gs>
              <a:gs pos="100000">
                <a:schemeClr val="accent5"/>
              </a:gs>
            </a:gsLst>
            <a:lin ang="2700006" scaled="0"/>
          </a:gra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b="1" dirty="0">
              <a:solidFill>
                <a:schemeClr val="tx1">
                  <a:lumMod val="95000"/>
                </a:schemeClr>
              </a:solidFill>
            </a:endParaRPr>
          </a:p>
        </p:txBody>
      </p:sp>
      <p:cxnSp>
        <p:nvCxnSpPr>
          <p:cNvPr id="101" name="Google Shape;537;p37">
            <a:extLst>
              <a:ext uri="{FF2B5EF4-FFF2-40B4-BE49-F238E27FC236}">
                <a16:creationId xmlns:a16="http://schemas.microsoft.com/office/drawing/2014/main" id="{CFE55C55-D1DB-4DCF-8CCD-7533372C4BBD}"/>
              </a:ext>
            </a:extLst>
          </p:cNvPr>
          <p:cNvCxnSpPr>
            <a:cxnSpLocks/>
          </p:cNvCxnSpPr>
          <p:nvPr/>
        </p:nvCxnSpPr>
        <p:spPr>
          <a:xfrm flipV="1">
            <a:off x="1520514" y="3204382"/>
            <a:ext cx="0" cy="538264"/>
          </a:xfrm>
          <a:prstGeom prst="straightConnector1">
            <a:avLst/>
          </a:prstGeom>
          <a:noFill/>
          <a:ln w="9525" cap="flat" cmpd="sng">
            <a:solidFill>
              <a:schemeClr val="lt2"/>
            </a:solidFill>
            <a:prstDash val="solid"/>
            <a:round/>
            <a:headEnd type="oval" w="med" len="med"/>
            <a:tailEnd type="oval" w="med" len="med"/>
          </a:ln>
        </p:spPr>
      </p:cxnSp>
      <p:sp>
        <p:nvSpPr>
          <p:cNvPr id="102" name="Google Shape;538;p37">
            <a:extLst>
              <a:ext uri="{FF2B5EF4-FFF2-40B4-BE49-F238E27FC236}">
                <a16:creationId xmlns:a16="http://schemas.microsoft.com/office/drawing/2014/main" id="{566E7E5E-E425-4938-836E-DD00959B68D5}"/>
              </a:ext>
            </a:extLst>
          </p:cNvPr>
          <p:cNvSpPr txBox="1"/>
          <p:nvPr/>
        </p:nvSpPr>
        <p:spPr>
          <a:xfrm>
            <a:off x="1126142" y="2688587"/>
            <a:ext cx="1045488" cy="399064"/>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1100" b="1" dirty="0">
                <a:solidFill>
                  <a:schemeClr val="tx1">
                    <a:lumMod val="95000"/>
                  </a:schemeClr>
                </a:solidFill>
                <a:latin typeface="Barlow Light"/>
                <a:ea typeface="Barlow Light"/>
                <a:cs typeface="Barlow Light"/>
                <a:sym typeface="Barlow Light"/>
              </a:rPr>
              <a:t>Company received the first prize from Government of Maharashtra ,small scale division for export performance</a:t>
            </a:r>
            <a:r>
              <a:rPr lang="en-US" sz="1050" b="1" dirty="0">
                <a:solidFill>
                  <a:schemeClr val="tx1">
                    <a:lumMod val="95000"/>
                  </a:schemeClr>
                </a:solidFill>
                <a:latin typeface="Barlow Light"/>
                <a:ea typeface="Barlow Light"/>
                <a:cs typeface="Barlow Light"/>
                <a:sym typeface="Barlow Light"/>
              </a:rPr>
              <a:t>.</a:t>
            </a:r>
            <a:endParaRPr sz="1050" b="1" dirty="0">
              <a:solidFill>
                <a:schemeClr val="tx1">
                  <a:lumMod val="95000"/>
                </a:schemeClr>
              </a:solidFill>
              <a:latin typeface="Barlow Light"/>
              <a:ea typeface="Barlow Light"/>
              <a:cs typeface="Barlow Light"/>
              <a:sym typeface="Barlow Light"/>
            </a:endParaRPr>
          </a:p>
        </p:txBody>
      </p:sp>
      <p:cxnSp>
        <p:nvCxnSpPr>
          <p:cNvPr id="103" name="Google Shape;539;p37">
            <a:extLst>
              <a:ext uri="{FF2B5EF4-FFF2-40B4-BE49-F238E27FC236}">
                <a16:creationId xmlns:a16="http://schemas.microsoft.com/office/drawing/2014/main" id="{CBC5479B-A9B7-4D11-9109-3375AADE0135}"/>
              </a:ext>
            </a:extLst>
          </p:cNvPr>
          <p:cNvCxnSpPr>
            <a:cxnSpLocks/>
          </p:cNvCxnSpPr>
          <p:nvPr/>
        </p:nvCxnSpPr>
        <p:spPr>
          <a:xfrm flipH="1" flipV="1">
            <a:off x="3672706" y="3252551"/>
            <a:ext cx="8986" cy="469126"/>
          </a:xfrm>
          <a:prstGeom prst="straightConnector1">
            <a:avLst/>
          </a:prstGeom>
          <a:noFill/>
          <a:ln w="9525" cap="flat" cmpd="sng">
            <a:solidFill>
              <a:schemeClr val="lt2"/>
            </a:solidFill>
            <a:prstDash val="solid"/>
            <a:round/>
            <a:headEnd type="oval" w="med" len="med"/>
            <a:tailEnd type="oval" w="med" len="med"/>
          </a:ln>
        </p:spPr>
      </p:cxnSp>
      <p:sp>
        <p:nvSpPr>
          <p:cNvPr id="104" name="Google Shape;540;p37">
            <a:extLst>
              <a:ext uri="{FF2B5EF4-FFF2-40B4-BE49-F238E27FC236}">
                <a16:creationId xmlns:a16="http://schemas.microsoft.com/office/drawing/2014/main" id="{8B35C159-B7D7-4F19-8E3C-71A602777F72}"/>
              </a:ext>
            </a:extLst>
          </p:cNvPr>
          <p:cNvSpPr txBox="1"/>
          <p:nvPr/>
        </p:nvSpPr>
        <p:spPr>
          <a:xfrm>
            <a:off x="3323480" y="2739048"/>
            <a:ext cx="1045488" cy="399064"/>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1100" b="1" dirty="0">
                <a:solidFill>
                  <a:schemeClr val="tx1">
                    <a:lumMod val="95000"/>
                  </a:schemeClr>
                </a:solidFill>
                <a:latin typeface="Barlow Light"/>
                <a:ea typeface="Barlow Light"/>
                <a:cs typeface="Barlow Light"/>
                <a:sym typeface="Barlow Light"/>
              </a:rPr>
              <a:t>Became one of the first companies in Asia to receivve an inevestment from Intel 64 LLC.</a:t>
            </a:r>
            <a:endParaRPr sz="1100" b="1" dirty="0">
              <a:solidFill>
                <a:schemeClr val="tx1">
                  <a:lumMod val="95000"/>
                </a:schemeClr>
              </a:solidFill>
              <a:latin typeface="Barlow Light"/>
              <a:ea typeface="Barlow Light"/>
              <a:cs typeface="Barlow Light"/>
              <a:sym typeface="Barlow Light"/>
            </a:endParaRPr>
          </a:p>
        </p:txBody>
      </p:sp>
      <p:cxnSp>
        <p:nvCxnSpPr>
          <p:cNvPr id="105" name="Google Shape;541;p37">
            <a:extLst>
              <a:ext uri="{FF2B5EF4-FFF2-40B4-BE49-F238E27FC236}">
                <a16:creationId xmlns:a16="http://schemas.microsoft.com/office/drawing/2014/main" id="{975B8DDD-61AF-4972-9647-E4C1BCEDED5F}"/>
              </a:ext>
            </a:extLst>
          </p:cNvPr>
          <p:cNvCxnSpPr>
            <a:cxnSpLocks/>
          </p:cNvCxnSpPr>
          <p:nvPr/>
        </p:nvCxnSpPr>
        <p:spPr>
          <a:xfrm flipV="1">
            <a:off x="5393380" y="3117488"/>
            <a:ext cx="0" cy="616063"/>
          </a:xfrm>
          <a:prstGeom prst="straightConnector1">
            <a:avLst/>
          </a:prstGeom>
          <a:noFill/>
          <a:ln w="9525" cap="flat" cmpd="sng">
            <a:solidFill>
              <a:schemeClr val="lt2"/>
            </a:solidFill>
            <a:prstDash val="solid"/>
            <a:round/>
            <a:headEnd type="oval" w="med" len="med"/>
            <a:tailEnd type="oval" w="med" len="med"/>
          </a:ln>
        </p:spPr>
      </p:cxnSp>
      <p:sp>
        <p:nvSpPr>
          <p:cNvPr id="106" name="Google Shape;542;p37">
            <a:extLst>
              <a:ext uri="{FF2B5EF4-FFF2-40B4-BE49-F238E27FC236}">
                <a16:creationId xmlns:a16="http://schemas.microsoft.com/office/drawing/2014/main" id="{3BD09E9B-AB90-410B-8F58-F8A174CAD8F0}"/>
              </a:ext>
            </a:extLst>
          </p:cNvPr>
          <p:cNvSpPr txBox="1"/>
          <p:nvPr/>
        </p:nvSpPr>
        <p:spPr>
          <a:xfrm>
            <a:off x="4955539" y="2607627"/>
            <a:ext cx="1045488" cy="399064"/>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1100" b="1" dirty="0">
                <a:solidFill>
                  <a:schemeClr val="tx1">
                    <a:lumMod val="95000"/>
                  </a:schemeClr>
                </a:solidFill>
                <a:latin typeface="Barlow Light"/>
                <a:ea typeface="Barlow Light"/>
                <a:cs typeface="Barlow Light"/>
                <a:sym typeface="Barlow Light"/>
              </a:rPr>
              <a:t>The company joins the  Microsoft RFID partners council.</a:t>
            </a:r>
            <a:endParaRPr sz="1100" b="1" dirty="0">
              <a:solidFill>
                <a:schemeClr val="tx1">
                  <a:lumMod val="95000"/>
                </a:schemeClr>
              </a:solidFill>
              <a:latin typeface="Barlow Light"/>
              <a:ea typeface="Barlow Light"/>
              <a:cs typeface="Barlow Light"/>
              <a:sym typeface="Barlow Light"/>
            </a:endParaRPr>
          </a:p>
        </p:txBody>
      </p:sp>
      <p:cxnSp>
        <p:nvCxnSpPr>
          <p:cNvPr id="107" name="Google Shape;543;p37">
            <a:extLst>
              <a:ext uri="{FF2B5EF4-FFF2-40B4-BE49-F238E27FC236}">
                <a16:creationId xmlns:a16="http://schemas.microsoft.com/office/drawing/2014/main" id="{157C595D-1FA7-4BB0-BB74-A8D6F2364BF7}"/>
              </a:ext>
            </a:extLst>
          </p:cNvPr>
          <p:cNvCxnSpPr>
            <a:cxnSpLocks/>
          </p:cNvCxnSpPr>
          <p:nvPr/>
        </p:nvCxnSpPr>
        <p:spPr>
          <a:xfrm flipV="1">
            <a:off x="11493559" y="3119455"/>
            <a:ext cx="0" cy="601874"/>
          </a:xfrm>
          <a:prstGeom prst="straightConnector1">
            <a:avLst/>
          </a:prstGeom>
          <a:noFill/>
          <a:ln w="9525" cap="flat" cmpd="sng">
            <a:solidFill>
              <a:schemeClr val="lt2"/>
            </a:solidFill>
            <a:prstDash val="solid"/>
            <a:round/>
            <a:headEnd type="oval" w="med" len="med"/>
            <a:tailEnd type="oval" w="med" len="med"/>
          </a:ln>
        </p:spPr>
      </p:cxnSp>
      <p:sp>
        <p:nvSpPr>
          <p:cNvPr id="108" name="Google Shape;544;p37">
            <a:extLst>
              <a:ext uri="{FF2B5EF4-FFF2-40B4-BE49-F238E27FC236}">
                <a16:creationId xmlns:a16="http://schemas.microsoft.com/office/drawing/2014/main" id="{39E1E0DB-14C6-4DE3-B3AE-8A961CE2E6CA}"/>
              </a:ext>
            </a:extLst>
          </p:cNvPr>
          <p:cNvSpPr txBox="1"/>
          <p:nvPr/>
        </p:nvSpPr>
        <p:spPr>
          <a:xfrm>
            <a:off x="7363677" y="2616056"/>
            <a:ext cx="1045488" cy="399064"/>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1100" b="1" dirty="0">
                <a:solidFill>
                  <a:schemeClr val="tx1">
                    <a:lumMod val="95000"/>
                  </a:schemeClr>
                </a:solidFill>
                <a:latin typeface="Barlow Light"/>
                <a:ea typeface="Barlow Light"/>
                <a:cs typeface="Barlow Light"/>
                <a:sym typeface="Barlow Light"/>
              </a:rPr>
              <a:t>Persistent Systems wins Titanium Award at the Asset Triple Corporate Awadrs.</a:t>
            </a:r>
            <a:endParaRPr sz="1100" b="1" dirty="0">
              <a:solidFill>
                <a:schemeClr val="tx1">
                  <a:lumMod val="95000"/>
                </a:schemeClr>
              </a:solidFill>
              <a:latin typeface="Barlow Light"/>
              <a:ea typeface="Barlow Light"/>
              <a:cs typeface="Barlow Light"/>
              <a:sym typeface="Barlow Light"/>
            </a:endParaRPr>
          </a:p>
        </p:txBody>
      </p:sp>
      <p:cxnSp>
        <p:nvCxnSpPr>
          <p:cNvPr id="109" name="Google Shape;545;p37">
            <a:extLst>
              <a:ext uri="{FF2B5EF4-FFF2-40B4-BE49-F238E27FC236}">
                <a16:creationId xmlns:a16="http://schemas.microsoft.com/office/drawing/2014/main" id="{B80EFE39-2DCC-4F4B-957B-AC11969282FF}"/>
              </a:ext>
            </a:extLst>
          </p:cNvPr>
          <p:cNvCxnSpPr>
            <a:cxnSpLocks/>
          </p:cNvCxnSpPr>
          <p:nvPr/>
        </p:nvCxnSpPr>
        <p:spPr>
          <a:xfrm flipV="1">
            <a:off x="7675927" y="3132822"/>
            <a:ext cx="0" cy="609824"/>
          </a:xfrm>
          <a:prstGeom prst="straightConnector1">
            <a:avLst/>
          </a:prstGeom>
          <a:noFill/>
          <a:ln w="9525" cap="flat" cmpd="sng">
            <a:solidFill>
              <a:schemeClr val="lt2"/>
            </a:solidFill>
            <a:prstDash val="solid"/>
            <a:round/>
            <a:headEnd type="oval" w="med" len="med"/>
            <a:tailEnd type="oval" w="med" len="med"/>
          </a:ln>
        </p:spPr>
      </p:cxnSp>
      <p:sp>
        <p:nvSpPr>
          <p:cNvPr id="110" name="Google Shape;546;p37">
            <a:extLst>
              <a:ext uri="{FF2B5EF4-FFF2-40B4-BE49-F238E27FC236}">
                <a16:creationId xmlns:a16="http://schemas.microsoft.com/office/drawing/2014/main" id="{6C1DE561-1AEC-4EC7-89B3-F51AE9C5EDF2}"/>
              </a:ext>
            </a:extLst>
          </p:cNvPr>
          <p:cNvSpPr txBox="1"/>
          <p:nvPr/>
        </p:nvSpPr>
        <p:spPr>
          <a:xfrm>
            <a:off x="9051921" y="2739048"/>
            <a:ext cx="1045488" cy="399064"/>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1100" b="1" dirty="0">
                <a:solidFill>
                  <a:schemeClr val="tx1">
                    <a:lumMod val="95000"/>
                  </a:schemeClr>
                </a:solidFill>
                <a:latin typeface="Barlow Light"/>
                <a:ea typeface="Barlow Light"/>
                <a:cs typeface="Barlow Light"/>
                <a:sym typeface="Barlow Light"/>
              </a:rPr>
              <a:t>Recognized fifth  time in a row as the Best Corporate University at the 2017 TISS </a:t>
            </a:r>
            <a:r>
              <a:rPr lang="en-US" sz="1100" b="1" dirty="0" err="1">
                <a:solidFill>
                  <a:schemeClr val="tx1">
                    <a:lumMod val="95000"/>
                  </a:schemeClr>
                </a:solidFill>
                <a:latin typeface="Barlow Light"/>
                <a:ea typeface="Barlow Light"/>
                <a:cs typeface="Barlow Light"/>
                <a:sym typeface="Barlow Light"/>
              </a:rPr>
              <a:t>LeapVault</a:t>
            </a:r>
            <a:r>
              <a:rPr lang="en-US" sz="1100" b="1" dirty="0">
                <a:solidFill>
                  <a:schemeClr val="tx1">
                    <a:lumMod val="95000"/>
                  </a:schemeClr>
                </a:solidFill>
                <a:latin typeface="Barlow Light"/>
                <a:ea typeface="Barlow Light"/>
                <a:cs typeface="Barlow Light"/>
                <a:sym typeface="Barlow Light"/>
              </a:rPr>
              <a:t> Awards.</a:t>
            </a:r>
            <a:endParaRPr sz="1100" b="1" dirty="0">
              <a:solidFill>
                <a:schemeClr val="tx1">
                  <a:lumMod val="95000"/>
                </a:schemeClr>
              </a:solidFill>
              <a:latin typeface="Barlow Light"/>
              <a:ea typeface="Barlow Light"/>
              <a:cs typeface="Barlow Light"/>
              <a:sym typeface="Barlow Light"/>
            </a:endParaRPr>
          </a:p>
        </p:txBody>
      </p:sp>
      <p:cxnSp>
        <p:nvCxnSpPr>
          <p:cNvPr id="111" name="Google Shape;547;p37">
            <a:extLst>
              <a:ext uri="{FF2B5EF4-FFF2-40B4-BE49-F238E27FC236}">
                <a16:creationId xmlns:a16="http://schemas.microsoft.com/office/drawing/2014/main" id="{501CB9B0-420A-4DF3-99EB-34CC7E243CB4}"/>
              </a:ext>
            </a:extLst>
          </p:cNvPr>
          <p:cNvCxnSpPr>
            <a:cxnSpLocks/>
          </p:cNvCxnSpPr>
          <p:nvPr/>
        </p:nvCxnSpPr>
        <p:spPr>
          <a:xfrm flipV="1">
            <a:off x="9358683" y="3220747"/>
            <a:ext cx="0" cy="538263"/>
          </a:xfrm>
          <a:prstGeom prst="straightConnector1">
            <a:avLst/>
          </a:prstGeom>
          <a:noFill/>
          <a:ln w="9525" cap="flat" cmpd="sng">
            <a:solidFill>
              <a:schemeClr val="lt2"/>
            </a:solidFill>
            <a:prstDash val="solid"/>
            <a:round/>
            <a:headEnd type="oval" w="med" len="med"/>
            <a:tailEnd type="oval" w="med" len="med"/>
          </a:ln>
        </p:spPr>
      </p:cxnSp>
      <p:sp>
        <p:nvSpPr>
          <p:cNvPr id="112" name="Google Shape;548;p37">
            <a:extLst>
              <a:ext uri="{FF2B5EF4-FFF2-40B4-BE49-F238E27FC236}">
                <a16:creationId xmlns:a16="http://schemas.microsoft.com/office/drawing/2014/main" id="{B16FBF18-B375-49BF-889A-0EADC6EE0C95}"/>
              </a:ext>
            </a:extLst>
          </p:cNvPr>
          <p:cNvSpPr txBox="1"/>
          <p:nvPr/>
        </p:nvSpPr>
        <p:spPr>
          <a:xfrm>
            <a:off x="11193074" y="2620826"/>
            <a:ext cx="1045488" cy="399064"/>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1100" b="1" dirty="0">
                <a:solidFill>
                  <a:schemeClr val="tx1">
                    <a:lumMod val="95000"/>
                  </a:schemeClr>
                </a:solidFill>
                <a:latin typeface="Barlow Light"/>
                <a:ea typeface="Barlow Light"/>
                <a:cs typeface="Barlow Light"/>
                <a:sym typeface="Barlow Light"/>
              </a:rPr>
              <a:t>Persistent Systems recognized for the fourth time under Training magazine’s Training Top 125 Award winners.</a:t>
            </a:r>
            <a:endParaRPr sz="1100" b="1" dirty="0">
              <a:solidFill>
                <a:schemeClr val="tx1">
                  <a:lumMod val="95000"/>
                </a:schemeClr>
              </a:solidFill>
              <a:latin typeface="Barlow Light"/>
              <a:ea typeface="Barlow Light"/>
              <a:cs typeface="Barlow Light"/>
              <a:sym typeface="Barlow Light"/>
            </a:endParaRPr>
          </a:p>
        </p:txBody>
      </p:sp>
      <p:cxnSp>
        <p:nvCxnSpPr>
          <p:cNvPr id="113" name="Google Shape;549;p37">
            <a:extLst>
              <a:ext uri="{FF2B5EF4-FFF2-40B4-BE49-F238E27FC236}">
                <a16:creationId xmlns:a16="http://schemas.microsoft.com/office/drawing/2014/main" id="{B73224E0-7DF7-42C1-952C-B39EA28A290D}"/>
              </a:ext>
            </a:extLst>
          </p:cNvPr>
          <p:cNvCxnSpPr>
            <a:cxnSpLocks/>
            <a:endCxn id="98" idx="2"/>
          </p:cNvCxnSpPr>
          <p:nvPr/>
        </p:nvCxnSpPr>
        <p:spPr>
          <a:xfrm flipV="1">
            <a:off x="2544661" y="4125079"/>
            <a:ext cx="0" cy="693418"/>
          </a:xfrm>
          <a:prstGeom prst="straightConnector1">
            <a:avLst/>
          </a:prstGeom>
          <a:noFill/>
          <a:ln w="9525" cap="flat" cmpd="sng">
            <a:solidFill>
              <a:schemeClr val="lt2"/>
            </a:solidFill>
            <a:prstDash val="solid"/>
            <a:round/>
            <a:headEnd type="oval" w="med" len="med"/>
            <a:tailEnd type="oval" w="med" len="med"/>
          </a:ln>
        </p:spPr>
      </p:cxnSp>
      <p:sp>
        <p:nvSpPr>
          <p:cNvPr id="114" name="Google Shape;550;p37">
            <a:extLst>
              <a:ext uri="{FF2B5EF4-FFF2-40B4-BE49-F238E27FC236}">
                <a16:creationId xmlns:a16="http://schemas.microsoft.com/office/drawing/2014/main" id="{EF9A3BCC-1BE1-4EBB-963D-0EC737312880}"/>
              </a:ext>
            </a:extLst>
          </p:cNvPr>
          <p:cNvSpPr txBox="1"/>
          <p:nvPr/>
        </p:nvSpPr>
        <p:spPr>
          <a:xfrm>
            <a:off x="2159564" y="4948330"/>
            <a:ext cx="938768" cy="21468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100" b="1" dirty="0" err="1">
                <a:solidFill>
                  <a:schemeClr val="tx1">
                    <a:lumMod val="95000"/>
                  </a:schemeClr>
                </a:solidFill>
                <a:latin typeface="Barlow Light"/>
                <a:ea typeface="Barlow Light"/>
                <a:cs typeface="Barlow Light"/>
                <a:sym typeface="Barlow Light"/>
              </a:rPr>
              <a:t>Recognised</a:t>
            </a:r>
            <a:r>
              <a:rPr lang="en-US" sz="1100" b="1" dirty="0">
                <a:solidFill>
                  <a:schemeClr val="tx1">
                    <a:lumMod val="95000"/>
                  </a:schemeClr>
                </a:solidFill>
                <a:latin typeface="Barlow Light"/>
                <a:ea typeface="Barlow Light"/>
                <a:cs typeface="Barlow Light"/>
                <a:sym typeface="Barlow Light"/>
              </a:rPr>
              <a:t> as a Microsoft Solution Provider.</a:t>
            </a:r>
            <a:endParaRPr sz="1100" b="1" dirty="0">
              <a:solidFill>
                <a:schemeClr val="tx1">
                  <a:lumMod val="95000"/>
                </a:schemeClr>
              </a:solidFill>
              <a:latin typeface="Barlow Light"/>
              <a:ea typeface="Barlow Light"/>
              <a:cs typeface="Barlow Light"/>
              <a:sym typeface="Barlow Light"/>
            </a:endParaRPr>
          </a:p>
        </p:txBody>
      </p:sp>
      <p:cxnSp>
        <p:nvCxnSpPr>
          <p:cNvPr id="115" name="Google Shape;551;p37">
            <a:extLst>
              <a:ext uri="{FF2B5EF4-FFF2-40B4-BE49-F238E27FC236}">
                <a16:creationId xmlns:a16="http://schemas.microsoft.com/office/drawing/2014/main" id="{4FC3EE75-4EBC-4A89-A1DE-C22858972E1B}"/>
              </a:ext>
            </a:extLst>
          </p:cNvPr>
          <p:cNvCxnSpPr>
            <a:cxnSpLocks/>
          </p:cNvCxnSpPr>
          <p:nvPr/>
        </p:nvCxnSpPr>
        <p:spPr>
          <a:xfrm flipV="1">
            <a:off x="4584515" y="4068232"/>
            <a:ext cx="0" cy="573109"/>
          </a:xfrm>
          <a:prstGeom prst="straightConnector1">
            <a:avLst/>
          </a:prstGeom>
          <a:noFill/>
          <a:ln w="9525" cap="flat" cmpd="sng">
            <a:solidFill>
              <a:schemeClr val="lt2"/>
            </a:solidFill>
            <a:prstDash val="solid"/>
            <a:round/>
            <a:headEnd type="oval" w="med" len="med"/>
            <a:tailEnd type="oval" w="med" len="med"/>
          </a:ln>
        </p:spPr>
      </p:cxnSp>
      <p:sp>
        <p:nvSpPr>
          <p:cNvPr id="116" name="Google Shape;552;p37">
            <a:extLst>
              <a:ext uri="{FF2B5EF4-FFF2-40B4-BE49-F238E27FC236}">
                <a16:creationId xmlns:a16="http://schemas.microsoft.com/office/drawing/2014/main" id="{71C420C2-9C64-4372-A978-AC87B0424B7D}"/>
              </a:ext>
            </a:extLst>
          </p:cNvPr>
          <p:cNvSpPr txBox="1"/>
          <p:nvPr/>
        </p:nvSpPr>
        <p:spPr>
          <a:xfrm>
            <a:off x="4133315" y="4748772"/>
            <a:ext cx="1045488" cy="214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dirty="0">
                <a:solidFill>
                  <a:schemeClr val="tx1">
                    <a:lumMod val="95000"/>
                  </a:schemeClr>
                </a:solidFill>
                <a:latin typeface="Barlow Light"/>
                <a:ea typeface="Barlow Light"/>
                <a:cs typeface="Barlow Light"/>
                <a:sym typeface="Barlow Light"/>
              </a:rPr>
              <a:t>The product EnList Report Server wins CSI- Infosys Award.</a:t>
            </a:r>
            <a:endParaRPr sz="1200" b="1" dirty="0">
              <a:solidFill>
                <a:schemeClr val="tx1">
                  <a:lumMod val="95000"/>
                </a:schemeClr>
              </a:solidFill>
              <a:latin typeface="Barlow Light"/>
              <a:ea typeface="Barlow Light"/>
              <a:cs typeface="Barlow Light"/>
              <a:sym typeface="Barlow Light"/>
            </a:endParaRPr>
          </a:p>
        </p:txBody>
      </p:sp>
      <p:cxnSp>
        <p:nvCxnSpPr>
          <p:cNvPr id="117" name="Google Shape;553;p37">
            <a:extLst>
              <a:ext uri="{FF2B5EF4-FFF2-40B4-BE49-F238E27FC236}">
                <a16:creationId xmlns:a16="http://schemas.microsoft.com/office/drawing/2014/main" id="{7E984361-274C-498A-89F5-5D4EB4BDD39B}"/>
              </a:ext>
            </a:extLst>
          </p:cNvPr>
          <p:cNvCxnSpPr>
            <a:cxnSpLocks/>
          </p:cNvCxnSpPr>
          <p:nvPr/>
        </p:nvCxnSpPr>
        <p:spPr>
          <a:xfrm flipH="1" flipV="1">
            <a:off x="6534505" y="4087312"/>
            <a:ext cx="3138" cy="561682"/>
          </a:xfrm>
          <a:prstGeom prst="straightConnector1">
            <a:avLst/>
          </a:prstGeom>
          <a:noFill/>
          <a:ln w="9525" cap="flat" cmpd="sng">
            <a:solidFill>
              <a:schemeClr val="lt2"/>
            </a:solidFill>
            <a:prstDash val="solid"/>
            <a:round/>
            <a:headEnd type="oval" w="med" len="med"/>
            <a:tailEnd type="oval" w="med" len="med"/>
          </a:ln>
        </p:spPr>
      </p:cxnSp>
      <p:sp>
        <p:nvSpPr>
          <p:cNvPr id="118" name="Google Shape;554;p37">
            <a:extLst>
              <a:ext uri="{FF2B5EF4-FFF2-40B4-BE49-F238E27FC236}">
                <a16:creationId xmlns:a16="http://schemas.microsoft.com/office/drawing/2014/main" id="{B0AC0DC6-D42A-4F37-8594-D5061212868C}"/>
              </a:ext>
            </a:extLst>
          </p:cNvPr>
          <p:cNvSpPr txBox="1"/>
          <p:nvPr/>
        </p:nvSpPr>
        <p:spPr>
          <a:xfrm>
            <a:off x="6115544" y="4763951"/>
            <a:ext cx="1045488" cy="39906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100" b="1" dirty="0">
                <a:solidFill>
                  <a:schemeClr val="tx1">
                    <a:lumMod val="95000"/>
                  </a:schemeClr>
                </a:solidFill>
                <a:latin typeface="Barlow Light"/>
                <a:ea typeface="Barlow Light"/>
                <a:cs typeface="Barlow Light"/>
                <a:sym typeface="Barlow Light"/>
              </a:rPr>
              <a:t>Company won the  NASSCOM innovation award </a:t>
            </a:r>
            <a:endParaRPr sz="1100" b="1" dirty="0">
              <a:solidFill>
                <a:schemeClr val="tx1">
                  <a:lumMod val="95000"/>
                </a:schemeClr>
              </a:solidFill>
              <a:latin typeface="Barlow Light"/>
              <a:ea typeface="Barlow Light"/>
              <a:cs typeface="Barlow Light"/>
              <a:sym typeface="Barlow Light"/>
            </a:endParaRPr>
          </a:p>
        </p:txBody>
      </p:sp>
      <p:cxnSp>
        <p:nvCxnSpPr>
          <p:cNvPr id="119" name="Google Shape;555;p37">
            <a:extLst>
              <a:ext uri="{FF2B5EF4-FFF2-40B4-BE49-F238E27FC236}">
                <a16:creationId xmlns:a16="http://schemas.microsoft.com/office/drawing/2014/main" id="{A611E745-E0DF-4A17-81FC-2B3C6EFD893D}"/>
              </a:ext>
            </a:extLst>
          </p:cNvPr>
          <p:cNvCxnSpPr>
            <a:cxnSpLocks/>
          </p:cNvCxnSpPr>
          <p:nvPr/>
        </p:nvCxnSpPr>
        <p:spPr>
          <a:xfrm flipV="1">
            <a:off x="10544987" y="4110437"/>
            <a:ext cx="0" cy="515431"/>
          </a:xfrm>
          <a:prstGeom prst="straightConnector1">
            <a:avLst/>
          </a:prstGeom>
          <a:noFill/>
          <a:ln w="9525" cap="flat" cmpd="sng">
            <a:solidFill>
              <a:schemeClr val="lt2"/>
            </a:solidFill>
            <a:prstDash val="solid"/>
            <a:round/>
            <a:headEnd type="oval" w="med" len="med"/>
            <a:tailEnd type="oval" w="med" len="med"/>
          </a:ln>
        </p:spPr>
      </p:cxnSp>
      <p:sp>
        <p:nvSpPr>
          <p:cNvPr id="120" name="Google Shape;556;p37">
            <a:extLst>
              <a:ext uri="{FF2B5EF4-FFF2-40B4-BE49-F238E27FC236}">
                <a16:creationId xmlns:a16="http://schemas.microsoft.com/office/drawing/2014/main" id="{1FF3283F-B8E5-4D18-88BE-41335FEF18B7}"/>
              </a:ext>
            </a:extLst>
          </p:cNvPr>
          <p:cNvSpPr txBox="1"/>
          <p:nvPr/>
        </p:nvSpPr>
        <p:spPr>
          <a:xfrm>
            <a:off x="8196015" y="4745981"/>
            <a:ext cx="1024869" cy="40511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100" b="1" dirty="0">
                <a:solidFill>
                  <a:schemeClr val="tx1">
                    <a:lumMod val="95000"/>
                  </a:schemeClr>
                </a:solidFill>
                <a:latin typeface="Barlow Light"/>
                <a:ea typeface="Barlow Light"/>
                <a:cs typeface="Barlow Light"/>
                <a:sym typeface="Barlow Light"/>
              </a:rPr>
              <a:t>Persistent Systems partners with Dell to offer cloud-based instant disaster recovery service. </a:t>
            </a:r>
            <a:endParaRPr sz="1100" b="1" dirty="0">
              <a:solidFill>
                <a:schemeClr val="tx1">
                  <a:lumMod val="95000"/>
                </a:schemeClr>
              </a:solidFill>
              <a:latin typeface="Barlow Light"/>
              <a:ea typeface="Barlow Light"/>
              <a:cs typeface="Barlow Light"/>
              <a:sym typeface="Barlow Light"/>
            </a:endParaRPr>
          </a:p>
        </p:txBody>
      </p:sp>
      <p:cxnSp>
        <p:nvCxnSpPr>
          <p:cNvPr id="121" name="Google Shape;557;p37">
            <a:extLst>
              <a:ext uri="{FF2B5EF4-FFF2-40B4-BE49-F238E27FC236}">
                <a16:creationId xmlns:a16="http://schemas.microsoft.com/office/drawing/2014/main" id="{68134F16-67F8-458F-B1C4-13C0061EF381}"/>
              </a:ext>
            </a:extLst>
          </p:cNvPr>
          <p:cNvCxnSpPr>
            <a:cxnSpLocks/>
          </p:cNvCxnSpPr>
          <p:nvPr/>
        </p:nvCxnSpPr>
        <p:spPr>
          <a:xfrm flipV="1">
            <a:off x="8513395" y="4116759"/>
            <a:ext cx="0" cy="561682"/>
          </a:xfrm>
          <a:prstGeom prst="straightConnector1">
            <a:avLst/>
          </a:prstGeom>
          <a:noFill/>
          <a:ln w="9525" cap="flat" cmpd="sng">
            <a:solidFill>
              <a:schemeClr val="lt2"/>
            </a:solidFill>
            <a:prstDash val="solid"/>
            <a:round/>
            <a:headEnd type="oval" w="med" len="med"/>
            <a:tailEnd type="oval" w="med" len="med"/>
          </a:ln>
        </p:spPr>
      </p:cxnSp>
      <p:sp>
        <p:nvSpPr>
          <p:cNvPr id="122" name="Google Shape;558;p37">
            <a:extLst>
              <a:ext uri="{FF2B5EF4-FFF2-40B4-BE49-F238E27FC236}">
                <a16:creationId xmlns:a16="http://schemas.microsoft.com/office/drawing/2014/main" id="{51922BCA-90CD-4B12-97C4-93FD46878EC1}"/>
              </a:ext>
            </a:extLst>
          </p:cNvPr>
          <p:cNvSpPr txBox="1"/>
          <p:nvPr/>
        </p:nvSpPr>
        <p:spPr>
          <a:xfrm>
            <a:off x="10245362" y="4737081"/>
            <a:ext cx="1045488" cy="2074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100" b="1" dirty="0">
                <a:solidFill>
                  <a:schemeClr val="tx1">
                    <a:lumMod val="95000"/>
                  </a:schemeClr>
                </a:solidFill>
                <a:latin typeface="Barlow Light"/>
                <a:ea typeface="Barlow Light"/>
                <a:cs typeface="Barlow Light"/>
                <a:sym typeface="Barlow Light"/>
              </a:rPr>
              <a:t>Persistent Systems receives 2019  Association of talent.</a:t>
            </a:r>
            <a:endParaRPr sz="1100" b="1" dirty="0">
              <a:solidFill>
                <a:schemeClr val="tx1">
                  <a:lumMod val="95000"/>
                </a:schemeClr>
              </a:solidFill>
              <a:latin typeface="Barlow Light"/>
              <a:ea typeface="Barlow Light"/>
              <a:cs typeface="Barlow Light"/>
              <a:sym typeface="Barlow Light"/>
            </a:endParaRPr>
          </a:p>
        </p:txBody>
      </p:sp>
      <p:sp>
        <p:nvSpPr>
          <p:cNvPr id="165" name="Google Shape;531;p37">
            <a:extLst>
              <a:ext uri="{FF2B5EF4-FFF2-40B4-BE49-F238E27FC236}">
                <a16:creationId xmlns:a16="http://schemas.microsoft.com/office/drawing/2014/main" id="{1F34BB4E-17C2-4CF1-A3B8-4C9DD7FA7AC3}"/>
              </a:ext>
            </a:extLst>
          </p:cNvPr>
          <p:cNvSpPr/>
          <p:nvPr/>
        </p:nvSpPr>
        <p:spPr>
          <a:xfrm>
            <a:off x="5031075" y="3725647"/>
            <a:ext cx="1083837" cy="391112"/>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100" b="1" dirty="0">
                <a:solidFill>
                  <a:schemeClr val="bg1">
                    <a:lumMod val="95000"/>
                    <a:lumOff val="5000"/>
                  </a:schemeClr>
                </a:solidFill>
                <a:latin typeface="Barlow Light"/>
                <a:ea typeface="Barlow Light"/>
                <a:cs typeface="Barlow Light"/>
                <a:sym typeface="Barlow Light"/>
              </a:rPr>
              <a:t>2005</a:t>
            </a:r>
            <a:endParaRPr sz="1100" b="1" dirty="0">
              <a:solidFill>
                <a:schemeClr val="bg1">
                  <a:lumMod val="95000"/>
                  <a:lumOff val="5000"/>
                </a:schemeClr>
              </a:solidFill>
              <a:latin typeface="Barlow Light"/>
              <a:ea typeface="Barlow Light"/>
              <a:cs typeface="Barlow Light"/>
              <a:sym typeface="Barlow Light"/>
            </a:endParaRPr>
          </a:p>
        </p:txBody>
      </p:sp>
      <p:sp>
        <p:nvSpPr>
          <p:cNvPr id="166" name="Google Shape;532;p37">
            <a:extLst>
              <a:ext uri="{FF2B5EF4-FFF2-40B4-BE49-F238E27FC236}">
                <a16:creationId xmlns:a16="http://schemas.microsoft.com/office/drawing/2014/main" id="{A07D669F-D483-425F-A072-39E6E49ABF85}"/>
              </a:ext>
            </a:extLst>
          </p:cNvPr>
          <p:cNvSpPr/>
          <p:nvPr/>
        </p:nvSpPr>
        <p:spPr>
          <a:xfrm>
            <a:off x="4044918" y="3729718"/>
            <a:ext cx="1077485" cy="391112"/>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100" b="1" dirty="0">
                <a:solidFill>
                  <a:schemeClr val="bg1">
                    <a:lumMod val="95000"/>
                    <a:lumOff val="5000"/>
                  </a:schemeClr>
                </a:solidFill>
                <a:latin typeface="Barlow Light"/>
                <a:ea typeface="Barlow Light"/>
                <a:cs typeface="Barlow Light"/>
                <a:sym typeface="Barlow Light"/>
              </a:rPr>
              <a:t>2002</a:t>
            </a:r>
            <a:endParaRPr sz="1100" b="1" dirty="0">
              <a:solidFill>
                <a:schemeClr val="bg1">
                  <a:lumMod val="95000"/>
                  <a:lumOff val="5000"/>
                </a:schemeClr>
              </a:solidFill>
              <a:latin typeface="Barlow Light"/>
              <a:ea typeface="Barlow Light"/>
              <a:cs typeface="Barlow Light"/>
              <a:sym typeface="Barlow Light"/>
            </a:endParaRPr>
          </a:p>
        </p:txBody>
      </p:sp>
      <p:sp>
        <p:nvSpPr>
          <p:cNvPr id="170" name="TextBox 169">
            <a:extLst>
              <a:ext uri="{FF2B5EF4-FFF2-40B4-BE49-F238E27FC236}">
                <a16:creationId xmlns:a16="http://schemas.microsoft.com/office/drawing/2014/main" id="{B54E9E48-DDC5-482B-BFD0-EBB2051C42A6}"/>
              </a:ext>
            </a:extLst>
          </p:cNvPr>
          <p:cNvSpPr txBox="1"/>
          <p:nvPr/>
        </p:nvSpPr>
        <p:spPr>
          <a:xfrm>
            <a:off x="396073" y="157241"/>
            <a:ext cx="6118528" cy="923330"/>
          </a:xfrm>
          <a:prstGeom prst="rect">
            <a:avLst/>
          </a:prstGeom>
          <a:noFill/>
        </p:spPr>
        <p:txBody>
          <a:bodyPr wrap="square">
            <a:spAutoFit/>
          </a:bodyPr>
          <a:lstStyle/>
          <a:p>
            <a:r>
              <a:rPr lang="en" sz="5400" b="1" spc="300" dirty="0">
                <a:solidFill>
                  <a:srgbClr val="C00000"/>
                </a:solidFill>
              </a:rPr>
              <a:t>Awards</a:t>
            </a:r>
            <a:endParaRPr lang="en-IN" sz="5400" b="1" spc="300" dirty="0">
              <a:solidFill>
                <a:srgbClr val="C00000"/>
              </a:solidFill>
            </a:endParaRPr>
          </a:p>
        </p:txBody>
      </p:sp>
      <p:sp>
        <p:nvSpPr>
          <p:cNvPr id="40" name="Google Shape;527;p37">
            <a:extLst>
              <a:ext uri="{FF2B5EF4-FFF2-40B4-BE49-F238E27FC236}">
                <a16:creationId xmlns:a16="http://schemas.microsoft.com/office/drawing/2014/main" id="{9FCC4867-E418-4BBA-86A8-641B59CD734E}"/>
              </a:ext>
            </a:extLst>
          </p:cNvPr>
          <p:cNvSpPr/>
          <p:nvPr/>
        </p:nvSpPr>
        <p:spPr>
          <a:xfrm>
            <a:off x="8129751" y="3725184"/>
            <a:ext cx="1099766" cy="382744"/>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 sz="1100" b="1" dirty="0">
                <a:solidFill>
                  <a:schemeClr val="bg1">
                    <a:lumMod val="95000"/>
                    <a:lumOff val="5000"/>
                  </a:schemeClr>
                </a:solidFill>
                <a:latin typeface="Barlow Light"/>
                <a:ea typeface="Barlow Light"/>
                <a:cs typeface="Barlow Light"/>
                <a:sym typeface="Barlow Light"/>
              </a:rPr>
              <a:t>2014</a:t>
            </a:r>
            <a:endParaRPr sz="1100" b="1" dirty="0">
              <a:solidFill>
                <a:schemeClr val="bg1">
                  <a:lumMod val="95000"/>
                  <a:lumOff val="5000"/>
                </a:schemeClr>
              </a:solidFill>
              <a:latin typeface="Barlow Light"/>
              <a:ea typeface="Barlow Light"/>
              <a:cs typeface="Barlow Light"/>
              <a:sym typeface="Barlow Light"/>
            </a:endParaRPr>
          </a:p>
        </p:txBody>
      </p:sp>
      <p:pic>
        <p:nvPicPr>
          <p:cNvPr id="43" name="Picture 42">
            <a:extLst>
              <a:ext uri="{FF2B5EF4-FFF2-40B4-BE49-F238E27FC236}">
                <a16:creationId xmlns:a16="http://schemas.microsoft.com/office/drawing/2014/main" id="{44AF0A0E-08D2-4B8C-A44E-2A8D3783CC05}"/>
              </a:ext>
            </a:extLst>
          </p:cNvPr>
          <p:cNvPicPr>
            <a:picLocks noChangeAspect="1"/>
          </p:cNvPicPr>
          <p:nvPr/>
        </p:nvPicPr>
        <p:blipFill>
          <a:blip r:embed="rId2"/>
          <a:stretch>
            <a:fillRect/>
          </a:stretch>
        </p:blipFill>
        <p:spPr>
          <a:xfrm>
            <a:off x="11147729" y="11929"/>
            <a:ext cx="958736" cy="827626"/>
          </a:xfrm>
          <a:prstGeom prst="rect">
            <a:avLst/>
          </a:prstGeom>
        </p:spPr>
      </p:pic>
      <p:sp>
        <p:nvSpPr>
          <p:cNvPr id="44" name="Google Shape;528;p37">
            <a:extLst>
              <a:ext uri="{FF2B5EF4-FFF2-40B4-BE49-F238E27FC236}">
                <a16:creationId xmlns:a16="http://schemas.microsoft.com/office/drawing/2014/main" id="{66962D34-4199-4CE1-BD60-E86A8B721F25}"/>
              </a:ext>
            </a:extLst>
          </p:cNvPr>
          <p:cNvSpPr/>
          <p:nvPr/>
        </p:nvSpPr>
        <p:spPr>
          <a:xfrm>
            <a:off x="7051393" y="3716817"/>
            <a:ext cx="1192593" cy="391111"/>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None/>
            </a:pPr>
            <a:r>
              <a:rPr lang="en-US" sz="1100" b="1" dirty="0">
                <a:solidFill>
                  <a:schemeClr val="bg2"/>
                </a:solidFill>
                <a:latin typeface="Barlow Light"/>
                <a:ea typeface="Barlow Light"/>
                <a:cs typeface="Barlow Light"/>
                <a:sym typeface="Barlow Light"/>
              </a:rPr>
              <a:t>2011</a:t>
            </a:r>
            <a:endParaRPr sz="1100" b="1" dirty="0">
              <a:solidFill>
                <a:schemeClr val="bg2"/>
              </a:solidFill>
              <a:latin typeface="Barlow Light"/>
              <a:ea typeface="Barlow Light"/>
              <a:cs typeface="Barlow Light"/>
              <a:sym typeface="Barlow Light"/>
            </a:endParaRPr>
          </a:p>
        </p:txBody>
      </p:sp>
    </p:spTree>
    <p:extLst>
      <p:ext uri="{BB962C8B-B14F-4D97-AF65-F5344CB8AC3E}">
        <p14:creationId xmlns:p14="http://schemas.microsoft.com/office/powerpoint/2010/main" val="2212914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382E-652C-40CB-A4AA-7D56B3DB449C}"/>
              </a:ext>
            </a:extLst>
          </p:cNvPr>
          <p:cNvSpPr>
            <a:spLocks noGrp="1"/>
          </p:cNvSpPr>
          <p:nvPr>
            <p:ph type="title"/>
          </p:nvPr>
        </p:nvSpPr>
        <p:spPr>
          <a:xfrm>
            <a:off x="208752" y="540689"/>
            <a:ext cx="5557962" cy="954659"/>
          </a:xfrm>
        </p:spPr>
        <p:txBody>
          <a:bodyPr>
            <a:noAutofit/>
          </a:bodyPr>
          <a:lstStyle/>
          <a:p>
            <a:r>
              <a:rPr lang="en-IN" sz="4400" dirty="0">
                <a:solidFill>
                  <a:schemeClr val="accent1"/>
                </a:solidFill>
              </a:rPr>
              <a:t>Branches of persistent  </a:t>
            </a:r>
          </a:p>
        </p:txBody>
      </p:sp>
      <p:sp>
        <p:nvSpPr>
          <p:cNvPr id="3" name="Content Placeholder 2">
            <a:extLst>
              <a:ext uri="{FF2B5EF4-FFF2-40B4-BE49-F238E27FC236}">
                <a16:creationId xmlns:a16="http://schemas.microsoft.com/office/drawing/2014/main" id="{73D5468A-4E8B-46FB-990B-4B4834D4D8C9}"/>
              </a:ext>
            </a:extLst>
          </p:cNvPr>
          <p:cNvSpPr>
            <a:spLocks noGrp="1"/>
          </p:cNvSpPr>
          <p:nvPr>
            <p:ph idx="1"/>
          </p:nvPr>
        </p:nvSpPr>
        <p:spPr>
          <a:xfrm>
            <a:off x="1055263" y="1643726"/>
            <a:ext cx="3864939" cy="4532244"/>
          </a:xfrm>
        </p:spPr>
        <p:txBody>
          <a:bodyPr>
            <a:normAutofit/>
          </a:bodyPr>
          <a:lstStyle/>
          <a:p>
            <a:r>
              <a:rPr lang="en-IN" dirty="0"/>
              <a:t>1. Pune</a:t>
            </a:r>
          </a:p>
          <a:p>
            <a:r>
              <a:rPr lang="en-IN" dirty="0"/>
              <a:t>2. </a:t>
            </a:r>
            <a:r>
              <a:rPr lang="en-IN" dirty="0" err="1"/>
              <a:t>Bangaluru</a:t>
            </a:r>
            <a:endParaRPr lang="en-IN" dirty="0"/>
          </a:p>
          <a:p>
            <a:r>
              <a:rPr lang="en-IN" dirty="0"/>
              <a:t>3. Hyderabad</a:t>
            </a:r>
          </a:p>
          <a:p>
            <a:r>
              <a:rPr lang="en-IN" dirty="0"/>
              <a:t>4. Nagpur</a:t>
            </a:r>
          </a:p>
          <a:p>
            <a:r>
              <a:rPr lang="en-IN" dirty="0"/>
              <a:t>5. Verna</a:t>
            </a:r>
          </a:p>
          <a:p>
            <a:r>
              <a:rPr lang="en-IN" dirty="0"/>
              <a:t>6. Woodbridge township(US)</a:t>
            </a:r>
          </a:p>
          <a:p>
            <a:r>
              <a:rPr lang="en-IN" dirty="0"/>
              <a:t>7. Sydney (Australia)</a:t>
            </a:r>
          </a:p>
          <a:p>
            <a:r>
              <a:rPr lang="en-IN" dirty="0"/>
              <a:t>8. Koto city(Japan)</a:t>
            </a:r>
          </a:p>
          <a:p>
            <a:r>
              <a:rPr lang="en-IN" dirty="0"/>
              <a:t>9. Singapore</a:t>
            </a:r>
          </a:p>
          <a:p>
            <a:r>
              <a:rPr lang="en-IN" dirty="0"/>
              <a:t>10. London (UK)</a:t>
            </a:r>
          </a:p>
        </p:txBody>
      </p:sp>
      <p:sp>
        <p:nvSpPr>
          <p:cNvPr id="7" name="TextBox 6">
            <a:extLst>
              <a:ext uri="{FF2B5EF4-FFF2-40B4-BE49-F238E27FC236}">
                <a16:creationId xmlns:a16="http://schemas.microsoft.com/office/drawing/2014/main" id="{8E8C7AB9-C257-432A-B709-EAF7A68514E1}"/>
              </a:ext>
            </a:extLst>
          </p:cNvPr>
          <p:cNvSpPr txBox="1"/>
          <p:nvPr/>
        </p:nvSpPr>
        <p:spPr>
          <a:xfrm>
            <a:off x="6846269" y="664351"/>
            <a:ext cx="3116246" cy="830997"/>
          </a:xfrm>
          <a:prstGeom prst="rect">
            <a:avLst/>
          </a:prstGeom>
          <a:noFill/>
        </p:spPr>
        <p:txBody>
          <a:bodyPr wrap="square">
            <a:spAutoFit/>
          </a:bodyPr>
          <a:lstStyle/>
          <a:p>
            <a:pPr algn="ctr"/>
            <a:r>
              <a:rPr lang="en-IN" sz="4800" dirty="0">
                <a:solidFill>
                  <a:schemeClr val="accent1"/>
                </a:solidFill>
              </a:rPr>
              <a:t>Partners</a:t>
            </a:r>
            <a:r>
              <a:rPr lang="en-IN" sz="4800" dirty="0"/>
              <a:t> </a:t>
            </a:r>
          </a:p>
        </p:txBody>
      </p:sp>
      <p:sp>
        <p:nvSpPr>
          <p:cNvPr id="11" name="Content Placeholder 2">
            <a:extLst>
              <a:ext uri="{FF2B5EF4-FFF2-40B4-BE49-F238E27FC236}">
                <a16:creationId xmlns:a16="http://schemas.microsoft.com/office/drawing/2014/main" id="{E470257A-1147-4BDA-8DE0-2E56596A2C45}"/>
              </a:ext>
            </a:extLst>
          </p:cNvPr>
          <p:cNvSpPr txBox="1">
            <a:spLocks/>
          </p:cNvSpPr>
          <p:nvPr/>
        </p:nvSpPr>
        <p:spPr>
          <a:xfrm>
            <a:off x="7443329" y="1643726"/>
            <a:ext cx="3864939" cy="453224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IN" dirty="0"/>
              <a:t>Appian</a:t>
            </a:r>
          </a:p>
          <a:p>
            <a:r>
              <a:rPr lang="en-IN" dirty="0"/>
              <a:t>AWS</a:t>
            </a:r>
          </a:p>
          <a:p>
            <a:r>
              <a:rPr lang="en-IN" dirty="0" err="1"/>
              <a:t>DataStack</a:t>
            </a:r>
            <a:endParaRPr lang="en-IN" dirty="0"/>
          </a:p>
          <a:p>
            <a:r>
              <a:rPr lang="en-IN" dirty="0"/>
              <a:t>Google Cloud </a:t>
            </a:r>
          </a:p>
          <a:p>
            <a:r>
              <a:rPr lang="en-IN" dirty="0"/>
              <a:t>IBM</a:t>
            </a:r>
          </a:p>
          <a:p>
            <a:r>
              <a:rPr lang="en-IN" dirty="0"/>
              <a:t>Mambu</a:t>
            </a:r>
          </a:p>
          <a:p>
            <a:r>
              <a:rPr lang="en-IN" dirty="0"/>
              <a:t>Microsoft </a:t>
            </a:r>
          </a:p>
          <a:p>
            <a:r>
              <a:rPr lang="en-IN" dirty="0" err="1"/>
              <a:t>OutSystem</a:t>
            </a:r>
            <a:endParaRPr lang="en-IN" dirty="0"/>
          </a:p>
          <a:p>
            <a:r>
              <a:rPr lang="en-IN" dirty="0"/>
              <a:t>Red Hat</a:t>
            </a:r>
          </a:p>
          <a:p>
            <a:r>
              <a:rPr lang="en-IN" dirty="0"/>
              <a:t>Sales Force</a:t>
            </a:r>
          </a:p>
        </p:txBody>
      </p:sp>
      <p:pic>
        <p:nvPicPr>
          <p:cNvPr id="16" name="Picture 15">
            <a:extLst>
              <a:ext uri="{FF2B5EF4-FFF2-40B4-BE49-F238E27FC236}">
                <a16:creationId xmlns:a16="http://schemas.microsoft.com/office/drawing/2014/main" id="{AC13D7CF-ABD9-4CDA-8940-EC02A0CB1294}"/>
              </a:ext>
            </a:extLst>
          </p:cNvPr>
          <p:cNvPicPr>
            <a:picLocks noChangeAspect="1"/>
          </p:cNvPicPr>
          <p:nvPr/>
        </p:nvPicPr>
        <p:blipFill>
          <a:blip r:embed="rId2"/>
          <a:stretch>
            <a:fillRect/>
          </a:stretch>
        </p:blipFill>
        <p:spPr>
          <a:xfrm>
            <a:off x="11106767" y="50624"/>
            <a:ext cx="958736" cy="827626"/>
          </a:xfrm>
          <a:prstGeom prst="rect">
            <a:avLst/>
          </a:prstGeom>
        </p:spPr>
      </p:pic>
    </p:spTree>
    <p:extLst>
      <p:ext uri="{BB962C8B-B14F-4D97-AF65-F5344CB8AC3E}">
        <p14:creationId xmlns:p14="http://schemas.microsoft.com/office/powerpoint/2010/main" val="2488785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4CAA-14A5-404F-BD3B-5D07F1E40610}"/>
              </a:ext>
            </a:extLst>
          </p:cNvPr>
          <p:cNvSpPr>
            <a:spLocks noGrp="1"/>
          </p:cNvSpPr>
          <p:nvPr>
            <p:ph type="title"/>
          </p:nvPr>
        </p:nvSpPr>
        <p:spPr>
          <a:xfrm>
            <a:off x="913795" y="161009"/>
            <a:ext cx="10353762" cy="970450"/>
          </a:xfrm>
        </p:spPr>
        <p:txBody>
          <a:bodyPr>
            <a:normAutofit/>
          </a:bodyPr>
          <a:lstStyle/>
          <a:p>
            <a:pPr algn="l"/>
            <a:r>
              <a:rPr lang="en-US" sz="4000" b="1" dirty="0">
                <a:solidFill>
                  <a:srgbClr val="C00000"/>
                </a:solidFill>
              </a:rPr>
              <a:t>Employee</a:t>
            </a:r>
            <a:endParaRPr lang="en-IN" dirty="0">
              <a:solidFill>
                <a:srgbClr val="C00000"/>
              </a:solidFill>
            </a:endParaRPr>
          </a:p>
        </p:txBody>
      </p:sp>
      <p:sp>
        <p:nvSpPr>
          <p:cNvPr id="3" name="Content Placeholder 2">
            <a:extLst>
              <a:ext uri="{FF2B5EF4-FFF2-40B4-BE49-F238E27FC236}">
                <a16:creationId xmlns:a16="http://schemas.microsoft.com/office/drawing/2014/main" id="{13C1FAD9-1A8C-4E38-A7FE-A471A5F7766B}"/>
              </a:ext>
            </a:extLst>
          </p:cNvPr>
          <p:cNvSpPr>
            <a:spLocks noGrp="1"/>
          </p:cNvSpPr>
          <p:nvPr>
            <p:ph idx="1"/>
          </p:nvPr>
        </p:nvSpPr>
        <p:spPr>
          <a:xfrm>
            <a:off x="913795" y="1185129"/>
            <a:ext cx="10353762" cy="2330665"/>
          </a:xfrm>
        </p:spPr>
        <p:txBody>
          <a:bodyPr>
            <a:normAutofit/>
          </a:bodyPr>
          <a:lstStyle/>
          <a:p>
            <a:r>
              <a:rPr lang="en-US" sz="1600" dirty="0">
                <a:solidFill>
                  <a:schemeClr val="tx1"/>
                </a:solidFill>
              </a:rPr>
              <a:t>Starting in the year 1990, it took company to reach 9 years to have 100 employees.</a:t>
            </a:r>
          </a:p>
          <a:p>
            <a:r>
              <a:rPr lang="en-US" sz="1600" dirty="0">
                <a:solidFill>
                  <a:schemeClr val="tx1"/>
                </a:solidFill>
              </a:rPr>
              <a:t>In 2005, company had 1000 employees .</a:t>
            </a:r>
          </a:p>
          <a:p>
            <a:r>
              <a:rPr lang="en-US" sz="1600" dirty="0">
                <a:solidFill>
                  <a:schemeClr val="tx1"/>
                </a:solidFill>
              </a:rPr>
              <a:t>In 2011, company had 5000 employees.</a:t>
            </a:r>
          </a:p>
          <a:p>
            <a:r>
              <a:rPr lang="en-US" sz="1600" dirty="0">
                <a:solidFill>
                  <a:schemeClr val="tx1"/>
                </a:solidFill>
              </a:rPr>
              <a:t>In the recent times company is having 11000+ employees with 37 offices across 17 countries in 5 continents.</a:t>
            </a:r>
          </a:p>
          <a:p>
            <a:r>
              <a:rPr lang="en-US" sz="1600" dirty="0">
                <a:solidFill>
                  <a:schemeClr val="tx1"/>
                </a:solidFill>
              </a:rPr>
              <a:t>Company provides various facilities to its employees like gymnasium, food, cafeteria, health insurance.</a:t>
            </a:r>
          </a:p>
          <a:p>
            <a:pPr marL="36900" indent="0">
              <a:buNone/>
            </a:pPr>
            <a:endParaRPr lang="en-IN" sz="1600" dirty="0"/>
          </a:p>
        </p:txBody>
      </p:sp>
      <p:sp>
        <p:nvSpPr>
          <p:cNvPr id="4" name="Title 1">
            <a:extLst>
              <a:ext uri="{FF2B5EF4-FFF2-40B4-BE49-F238E27FC236}">
                <a16:creationId xmlns:a16="http://schemas.microsoft.com/office/drawing/2014/main" id="{CE103F8B-9B70-4506-AAB2-EEF5519D8C87}"/>
              </a:ext>
            </a:extLst>
          </p:cNvPr>
          <p:cNvSpPr txBox="1">
            <a:spLocks/>
          </p:cNvSpPr>
          <p:nvPr/>
        </p:nvSpPr>
        <p:spPr>
          <a:xfrm>
            <a:off x="924443" y="3266018"/>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rgbClr val="C00000"/>
                </a:solidFill>
              </a:rPr>
              <a:t>Office Environment</a:t>
            </a:r>
            <a:endParaRPr lang="en-US" b="1" dirty="0">
              <a:solidFill>
                <a:srgbClr val="C00000"/>
              </a:solidFill>
            </a:endParaRPr>
          </a:p>
        </p:txBody>
      </p:sp>
      <p:pic>
        <p:nvPicPr>
          <p:cNvPr id="8" name="Picture 7">
            <a:extLst>
              <a:ext uri="{FF2B5EF4-FFF2-40B4-BE49-F238E27FC236}">
                <a16:creationId xmlns:a16="http://schemas.microsoft.com/office/drawing/2014/main" id="{9264180D-91F1-4219-AA64-6CD2EEF82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324" y="4475008"/>
            <a:ext cx="2788669" cy="2082206"/>
          </a:xfrm>
          <a:prstGeom prst="rect">
            <a:avLst/>
          </a:prstGeom>
        </p:spPr>
      </p:pic>
      <p:pic>
        <p:nvPicPr>
          <p:cNvPr id="10" name="Picture 9">
            <a:extLst>
              <a:ext uri="{FF2B5EF4-FFF2-40B4-BE49-F238E27FC236}">
                <a16:creationId xmlns:a16="http://schemas.microsoft.com/office/drawing/2014/main" id="{DD81B7B9-C370-47B3-9999-59B05928B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443" y="4473206"/>
            <a:ext cx="3102892" cy="2084008"/>
          </a:xfrm>
          <a:prstGeom prst="rect">
            <a:avLst/>
          </a:prstGeom>
        </p:spPr>
      </p:pic>
      <p:pic>
        <p:nvPicPr>
          <p:cNvPr id="7" name="Picture 6">
            <a:extLst>
              <a:ext uri="{FF2B5EF4-FFF2-40B4-BE49-F238E27FC236}">
                <a16:creationId xmlns:a16="http://schemas.microsoft.com/office/drawing/2014/main" id="{420CB86C-4E9C-492A-A7B7-717DB9AECA02}"/>
              </a:ext>
            </a:extLst>
          </p:cNvPr>
          <p:cNvPicPr>
            <a:picLocks noChangeAspect="1"/>
          </p:cNvPicPr>
          <p:nvPr/>
        </p:nvPicPr>
        <p:blipFill>
          <a:blip r:embed="rId4"/>
          <a:stretch>
            <a:fillRect/>
          </a:stretch>
        </p:blipFill>
        <p:spPr>
          <a:xfrm>
            <a:off x="10934572" y="96597"/>
            <a:ext cx="1124185" cy="970449"/>
          </a:xfrm>
          <a:prstGeom prst="rect">
            <a:avLst/>
          </a:prstGeom>
        </p:spPr>
      </p:pic>
    </p:spTree>
    <p:extLst>
      <p:ext uri="{BB962C8B-B14F-4D97-AF65-F5344CB8AC3E}">
        <p14:creationId xmlns:p14="http://schemas.microsoft.com/office/powerpoint/2010/main" val="1660386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972</TotalTime>
  <Words>822</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Algerian</vt:lpstr>
      <vt:lpstr>Arial</vt:lpstr>
      <vt:lpstr>Arial Rounded MT Bold</vt:lpstr>
      <vt:lpstr>Barlow Light</vt:lpstr>
      <vt:lpstr>Calibri</vt:lpstr>
      <vt:lpstr>Calisto MT</vt:lpstr>
      <vt:lpstr>돋움</vt:lpstr>
      <vt:lpstr>Noto Sans</vt:lpstr>
      <vt:lpstr>Open Sans</vt:lpstr>
      <vt:lpstr>Times New Roman</vt:lpstr>
      <vt:lpstr>Trebuchet MS</vt:lpstr>
      <vt:lpstr>Wingdings</vt:lpstr>
      <vt:lpstr>Wingdings 2</vt:lpstr>
      <vt:lpstr>Slate</vt:lpstr>
      <vt:lpstr>PowerPoint Presentation</vt:lpstr>
      <vt:lpstr>PERSISTENT  PRESENTATION</vt:lpstr>
      <vt:lpstr>FOUNDER</vt:lpstr>
      <vt:lpstr>HISTORY</vt:lpstr>
      <vt:lpstr>PowerPoint Presentation</vt:lpstr>
      <vt:lpstr>Our Services</vt:lpstr>
      <vt:lpstr>PowerPoint Presentation</vt:lpstr>
      <vt:lpstr>Branches of persistent  </vt:lpstr>
      <vt:lpstr>Employee</vt:lpstr>
      <vt:lpstr>PowerPoint Presentation</vt:lpstr>
      <vt:lpstr>PowerPoint Presentation</vt:lpstr>
      <vt:lpstr>Thank_You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itsuniquecreativity@gmail.com</dc:creator>
  <cp:lastModifiedBy>Anuja Mayur</cp:lastModifiedBy>
  <cp:revision>13</cp:revision>
  <dcterms:created xsi:type="dcterms:W3CDTF">2021-09-09T17:59:05Z</dcterms:created>
  <dcterms:modified xsi:type="dcterms:W3CDTF">2021-09-13T11:40:22Z</dcterms:modified>
</cp:coreProperties>
</file>