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64" r:id="rId3"/>
    <p:sldId id="257" r:id="rId4"/>
    <p:sldId id="266" r:id="rId5"/>
    <p:sldId id="267" r:id="rId6"/>
    <p:sldId id="258" r:id="rId7"/>
    <p:sldId id="259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09249C-9D30-9B47-8F8C-A96F27BF0969}" v="155" dt="2023-12-09T04:31:33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3"/>
    <p:restoredTop sz="96197"/>
  </p:normalViewPr>
  <p:slideViewPr>
    <p:cSldViewPr snapToGrid="0">
      <p:cViewPr varScale="1">
        <p:scale>
          <a:sx n="157" d="100"/>
          <a:sy n="15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5DB27E-3F23-4DD5-8B9E-2C2D8D1FF208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44EF38-D3BF-4598-9B07-0ED8E9A54DF8}">
      <dgm:prSet/>
      <dgm:spPr/>
      <dgm:t>
        <a:bodyPr/>
        <a:lstStyle/>
        <a:p>
          <a:r>
            <a:rPr lang="en-US"/>
            <a:t>Mission</a:t>
          </a:r>
        </a:p>
      </dgm:t>
    </dgm:pt>
    <dgm:pt modelId="{FD6AB695-29E0-4D82-A0B2-96BA25D7518B}" type="parTrans" cxnId="{4800941E-59E1-4FA0-AEF2-FA312F97465E}">
      <dgm:prSet/>
      <dgm:spPr/>
      <dgm:t>
        <a:bodyPr/>
        <a:lstStyle/>
        <a:p>
          <a:endParaRPr lang="en-US"/>
        </a:p>
      </dgm:t>
    </dgm:pt>
    <dgm:pt modelId="{94D3B18E-C691-49B9-A0E9-168B6FF3FC27}" type="sibTrans" cxnId="{4800941E-59E1-4FA0-AEF2-FA312F97465E}">
      <dgm:prSet/>
      <dgm:spPr/>
      <dgm:t>
        <a:bodyPr/>
        <a:lstStyle/>
        <a:p>
          <a:endParaRPr lang="en-US"/>
        </a:p>
      </dgm:t>
    </dgm:pt>
    <dgm:pt modelId="{B8CF5C05-4FBC-441B-8E83-2032A7D391DC}">
      <dgm:prSet/>
      <dgm:spPr/>
      <dgm:t>
        <a:bodyPr/>
        <a:lstStyle/>
        <a:p>
          <a:r>
            <a:rPr lang="en-US"/>
            <a:t>Mission Statement:“ Revolutionizing how modern communities and townships are managed.“</a:t>
          </a:r>
        </a:p>
      </dgm:t>
    </dgm:pt>
    <dgm:pt modelId="{D4268B95-AA55-4242-9714-5496522305F3}" type="parTrans" cxnId="{4CB44B03-8532-4CCB-9A75-3F95ACEFE097}">
      <dgm:prSet/>
      <dgm:spPr/>
      <dgm:t>
        <a:bodyPr/>
        <a:lstStyle/>
        <a:p>
          <a:endParaRPr lang="en-US"/>
        </a:p>
      </dgm:t>
    </dgm:pt>
    <dgm:pt modelId="{34E13D2E-143C-4789-8610-00323F3B8D94}" type="sibTrans" cxnId="{4CB44B03-8532-4CCB-9A75-3F95ACEFE097}">
      <dgm:prSet/>
      <dgm:spPr/>
      <dgm:t>
        <a:bodyPr/>
        <a:lstStyle/>
        <a:p>
          <a:endParaRPr lang="en-US"/>
        </a:p>
      </dgm:t>
    </dgm:pt>
    <dgm:pt modelId="{FC364CBF-B758-4CB1-B246-F42A923B6880}">
      <dgm:prSet/>
      <dgm:spPr/>
      <dgm:t>
        <a:bodyPr/>
        <a:lstStyle/>
        <a:p>
          <a:r>
            <a:rPr lang="en-US"/>
            <a:t>Elevate</a:t>
          </a:r>
        </a:p>
      </dgm:t>
    </dgm:pt>
    <dgm:pt modelId="{005B3DD6-5140-40FA-AFF2-B47BA31B6800}" type="parTrans" cxnId="{8C12C0DE-1871-414F-AD1F-8D1347014868}">
      <dgm:prSet/>
      <dgm:spPr/>
      <dgm:t>
        <a:bodyPr/>
        <a:lstStyle/>
        <a:p>
          <a:endParaRPr lang="en-US"/>
        </a:p>
      </dgm:t>
    </dgm:pt>
    <dgm:pt modelId="{9EFC2407-635E-42C9-9664-54BA75E7A418}" type="sibTrans" cxnId="{8C12C0DE-1871-414F-AD1F-8D1347014868}">
      <dgm:prSet/>
      <dgm:spPr/>
      <dgm:t>
        <a:bodyPr/>
        <a:lstStyle/>
        <a:p>
          <a:endParaRPr lang="en-US"/>
        </a:p>
      </dgm:t>
    </dgm:pt>
    <dgm:pt modelId="{07995711-4893-4E23-B92F-B9B4AED41BDE}">
      <dgm:prSet/>
      <dgm:spPr/>
      <dgm:t>
        <a:bodyPr/>
        <a:lstStyle/>
        <a:p>
          <a:r>
            <a:rPr lang="en-US"/>
            <a:t>Objectives: Enhanced Quality of Life: Elevate residents' living standards through efficient, accessible, and community-focused solutions.</a:t>
          </a:r>
        </a:p>
      </dgm:t>
    </dgm:pt>
    <dgm:pt modelId="{C1DB2772-DB35-4945-8834-F4C6B9E67D0E}" type="parTrans" cxnId="{C2573E57-CF47-4B1A-BD45-2B6EDB842833}">
      <dgm:prSet/>
      <dgm:spPr/>
      <dgm:t>
        <a:bodyPr/>
        <a:lstStyle/>
        <a:p>
          <a:endParaRPr lang="en-US"/>
        </a:p>
      </dgm:t>
    </dgm:pt>
    <dgm:pt modelId="{05051733-BEEC-4EE8-9236-D36EAFBFC5F3}" type="sibTrans" cxnId="{C2573E57-CF47-4B1A-BD45-2B6EDB842833}">
      <dgm:prSet/>
      <dgm:spPr/>
      <dgm:t>
        <a:bodyPr/>
        <a:lstStyle/>
        <a:p>
          <a:endParaRPr lang="en-US"/>
        </a:p>
      </dgm:t>
    </dgm:pt>
    <dgm:pt modelId="{8A6891EB-486E-4EC4-BC55-FEC64D2F8114}">
      <dgm:prSet/>
      <dgm:spPr/>
      <dgm:t>
        <a:bodyPr/>
        <a:lstStyle/>
        <a:p>
          <a:r>
            <a:rPr lang="en-US"/>
            <a:t>Optimize</a:t>
          </a:r>
        </a:p>
      </dgm:t>
    </dgm:pt>
    <dgm:pt modelId="{35E2B7C2-C557-4FF9-A932-96BCCADF5C6E}" type="parTrans" cxnId="{F15181D1-CD69-4A63-B148-AABCD7481997}">
      <dgm:prSet/>
      <dgm:spPr/>
      <dgm:t>
        <a:bodyPr/>
        <a:lstStyle/>
        <a:p>
          <a:endParaRPr lang="en-US"/>
        </a:p>
      </dgm:t>
    </dgm:pt>
    <dgm:pt modelId="{035BF644-A38D-4543-BC51-96E1A145232F}" type="sibTrans" cxnId="{F15181D1-CD69-4A63-B148-AABCD7481997}">
      <dgm:prSet/>
      <dgm:spPr/>
      <dgm:t>
        <a:bodyPr/>
        <a:lstStyle/>
        <a:p>
          <a:endParaRPr lang="en-US"/>
        </a:p>
      </dgm:t>
    </dgm:pt>
    <dgm:pt modelId="{DB46C445-67D3-44DD-847C-5E305A09B6D1}">
      <dgm:prSet/>
      <dgm:spPr/>
      <dgm:t>
        <a:bodyPr/>
        <a:lstStyle/>
        <a:p>
          <a:r>
            <a:rPr lang="en-US" dirty="0"/>
            <a:t>Operational Efficiency: Optimized residential management processes to achieve superior operational effectiveness.</a:t>
          </a:r>
        </a:p>
      </dgm:t>
    </dgm:pt>
    <dgm:pt modelId="{A788E3DE-6AB0-4588-8193-4B4D28547810}" type="parTrans" cxnId="{A195C849-7EE9-4CE9-9315-15E42A6334BD}">
      <dgm:prSet/>
      <dgm:spPr/>
      <dgm:t>
        <a:bodyPr/>
        <a:lstStyle/>
        <a:p>
          <a:endParaRPr lang="en-US"/>
        </a:p>
      </dgm:t>
    </dgm:pt>
    <dgm:pt modelId="{857D80DF-E922-4DE5-9995-03C76DC3BCAC}" type="sibTrans" cxnId="{A195C849-7EE9-4CE9-9315-15E42A6334BD}">
      <dgm:prSet/>
      <dgm:spPr/>
      <dgm:t>
        <a:bodyPr/>
        <a:lstStyle/>
        <a:p>
          <a:endParaRPr lang="en-US"/>
        </a:p>
      </dgm:t>
    </dgm:pt>
    <dgm:pt modelId="{5A02F9FC-94D7-4762-ADDD-64BF0ED15427}">
      <dgm:prSet/>
      <dgm:spPr/>
      <dgm:t>
        <a:bodyPr/>
        <a:lstStyle/>
        <a:p>
          <a:r>
            <a:rPr lang="en-US"/>
            <a:t>Integrate</a:t>
          </a:r>
        </a:p>
      </dgm:t>
    </dgm:pt>
    <dgm:pt modelId="{B962CBE8-B3E5-4E77-853C-E81867453AF9}" type="parTrans" cxnId="{4ADD2628-84BE-440F-B7BA-0875FB58A59B}">
      <dgm:prSet/>
      <dgm:spPr/>
      <dgm:t>
        <a:bodyPr/>
        <a:lstStyle/>
        <a:p>
          <a:endParaRPr lang="en-US"/>
        </a:p>
      </dgm:t>
    </dgm:pt>
    <dgm:pt modelId="{21F66558-C370-4CA5-A038-7F247ACE0AE0}" type="sibTrans" cxnId="{4ADD2628-84BE-440F-B7BA-0875FB58A59B}">
      <dgm:prSet/>
      <dgm:spPr/>
      <dgm:t>
        <a:bodyPr/>
        <a:lstStyle/>
        <a:p>
          <a:endParaRPr lang="en-US"/>
        </a:p>
      </dgm:t>
    </dgm:pt>
    <dgm:pt modelId="{A892177C-0162-4609-85D6-7741B0CF05CC}">
      <dgm:prSet/>
      <dgm:spPr/>
      <dgm:t>
        <a:bodyPr/>
        <a:lstStyle/>
        <a:p>
          <a:r>
            <a:rPr lang="en-US" dirty="0"/>
            <a:t>Innovative Management Solutions: Integrated advanced technical solutions like triggers, constraints, to address traditional challenges in residential management.</a:t>
          </a:r>
        </a:p>
      </dgm:t>
    </dgm:pt>
    <dgm:pt modelId="{3863EF92-88E1-4207-8837-FC3C9BC7CF4E}" type="parTrans" cxnId="{2A2D8241-8FD9-4B3C-9691-CF4F4A5A2878}">
      <dgm:prSet/>
      <dgm:spPr/>
      <dgm:t>
        <a:bodyPr/>
        <a:lstStyle/>
        <a:p>
          <a:endParaRPr lang="en-US"/>
        </a:p>
      </dgm:t>
    </dgm:pt>
    <dgm:pt modelId="{C5229E37-AB90-4204-B458-FCCDB9F54721}" type="sibTrans" cxnId="{2A2D8241-8FD9-4B3C-9691-CF4F4A5A2878}">
      <dgm:prSet/>
      <dgm:spPr/>
      <dgm:t>
        <a:bodyPr/>
        <a:lstStyle/>
        <a:p>
          <a:endParaRPr lang="en-US"/>
        </a:p>
      </dgm:t>
    </dgm:pt>
    <dgm:pt modelId="{94A3520B-9865-4504-AC3B-B83D7F50F274}">
      <dgm:prSet/>
      <dgm:spPr/>
      <dgm:t>
        <a:bodyPr/>
        <a:lstStyle/>
        <a:p>
          <a:r>
            <a:rPr lang="en-US"/>
            <a:t>Build</a:t>
          </a:r>
        </a:p>
      </dgm:t>
    </dgm:pt>
    <dgm:pt modelId="{C3957CE4-9F38-4A24-815B-D9A8CFC74D31}" type="parTrans" cxnId="{504A90C0-C2BA-489C-8ED8-785185262ED6}">
      <dgm:prSet/>
      <dgm:spPr/>
      <dgm:t>
        <a:bodyPr/>
        <a:lstStyle/>
        <a:p>
          <a:endParaRPr lang="en-US"/>
        </a:p>
      </dgm:t>
    </dgm:pt>
    <dgm:pt modelId="{D65248F2-3EC0-4BAE-A25F-0FB63E85FA07}" type="sibTrans" cxnId="{504A90C0-C2BA-489C-8ED8-785185262ED6}">
      <dgm:prSet/>
      <dgm:spPr/>
      <dgm:t>
        <a:bodyPr/>
        <a:lstStyle/>
        <a:p>
          <a:endParaRPr lang="en-US"/>
        </a:p>
      </dgm:t>
    </dgm:pt>
    <dgm:pt modelId="{5C6F9561-2239-4692-9C7E-C5B7F3103E03}">
      <dgm:prSet/>
      <dgm:spPr/>
      <dgm:t>
        <a:bodyPr/>
        <a:lstStyle/>
        <a:p>
          <a:r>
            <a:rPr lang="en-US" dirty="0"/>
            <a:t>Sustainable and Scalable Systems: Built adaptable, future-proof systems that grow and evolve with community needs.</a:t>
          </a:r>
        </a:p>
      </dgm:t>
    </dgm:pt>
    <dgm:pt modelId="{517DC5BA-6B18-4094-B529-9D0592D731A3}" type="parTrans" cxnId="{EED5D875-8AF2-4E72-86F9-6B423399F2D6}">
      <dgm:prSet/>
      <dgm:spPr/>
      <dgm:t>
        <a:bodyPr/>
        <a:lstStyle/>
        <a:p>
          <a:endParaRPr lang="en-US"/>
        </a:p>
      </dgm:t>
    </dgm:pt>
    <dgm:pt modelId="{A5726573-9598-47A3-B8FF-803274547749}" type="sibTrans" cxnId="{EED5D875-8AF2-4E72-86F9-6B423399F2D6}">
      <dgm:prSet/>
      <dgm:spPr/>
      <dgm:t>
        <a:bodyPr/>
        <a:lstStyle/>
        <a:p>
          <a:endParaRPr lang="en-US"/>
        </a:p>
      </dgm:t>
    </dgm:pt>
    <dgm:pt modelId="{3850CD02-D27B-4D76-BF2D-346E68AD8B97}">
      <dgm:prSet/>
      <dgm:spPr/>
      <dgm:t>
        <a:bodyPr/>
        <a:lstStyle/>
        <a:p>
          <a:r>
            <a:rPr lang="en-US"/>
            <a:t>Addressing</a:t>
          </a:r>
        </a:p>
      </dgm:t>
    </dgm:pt>
    <dgm:pt modelId="{6F9E418C-4989-4BF1-BC54-FE2FFCA1CE81}" type="parTrans" cxnId="{C46BE6FC-2C51-4D64-97BC-8EAA7A5B23A7}">
      <dgm:prSet/>
      <dgm:spPr/>
      <dgm:t>
        <a:bodyPr/>
        <a:lstStyle/>
        <a:p>
          <a:endParaRPr lang="en-US"/>
        </a:p>
      </dgm:t>
    </dgm:pt>
    <dgm:pt modelId="{ACCD8518-8EBB-46F6-9857-E3A48E7AECC3}" type="sibTrans" cxnId="{C46BE6FC-2C51-4D64-97BC-8EAA7A5B23A7}">
      <dgm:prSet/>
      <dgm:spPr/>
      <dgm:t>
        <a:bodyPr/>
        <a:lstStyle/>
        <a:p>
          <a:endParaRPr lang="en-US"/>
        </a:p>
      </dgm:t>
    </dgm:pt>
    <dgm:pt modelId="{F37714FD-A362-4D07-B400-EBAFB37BC56B}">
      <dgm:prSet/>
      <dgm:spPr/>
      <dgm:t>
        <a:bodyPr/>
        <a:lstStyle/>
        <a:p>
          <a:r>
            <a:rPr lang="en-US" dirty="0"/>
            <a:t>Addressing Core Business Problems: Tackled key issues like resource allocation inefficiency and complex billing to enhance management experiences</a:t>
          </a:r>
        </a:p>
      </dgm:t>
    </dgm:pt>
    <dgm:pt modelId="{72665E08-18CC-4AC0-9466-54CA419D0091}" type="parTrans" cxnId="{51E38AC8-D132-4DDB-84BC-4CC9AA556DE9}">
      <dgm:prSet/>
      <dgm:spPr/>
      <dgm:t>
        <a:bodyPr/>
        <a:lstStyle/>
        <a:p>
          <a:endParaRPr lang="en-US"/>
        </a:p>
      </dgm:t>
    </dgm:pt>
    <dgm:pt modelId="{B6FD5E7A-6D0A-4FAF-A046-F8A0238991BA}" type="sibTrans" cxnId="{51E38AC8-D132-4DDB-84BC-4CC9AA556DE9}">
      <dgm:prSet/>
      <dgm:spPr/>
      <dgm:t>
        <a:bodyPr/>
        <a:lstStyle/>
        <a:p>
          <a:endParaRPr lang="en-US"/>
        </a:p>
      </dgm:t>
    </dgm:pt>
    <dgm:pt modelId="{AD7A3390-5170-4925-AC12-6EB47B90AD61}" type="pres">
      <dgm:prSet presAssocID="{2A5DB27E-3F23-4DD5-8B9E-2C2D8D1FF208}" presName="Name0" presStyleCnt="0">
        <dgm:presLayoutVars>
          <dgm:dir/>
          <dgm:animLvl val="lvl"/>
          <dgm:resizeHandles val="exact"/>
        </dgm:presLayoutVars>
      </dgm:prSet>
      <dgm:spPr/>
    </dgm:pt>
    <dgm:pt modelId="{D8EE0721-26CC-4FDB-8202-859FD0915E48}" type="pres">
      <dgm:prSet presAssocID="{2344EF38-D3BF-4598-9B07-0ED8E9A54DF8}" presName="composite" presStyleCnt="0"/>
      <dgm:spPr/>
    </dgm:pt>
    <dgm:pt modelId="{0208D30C-B642-4169-A3AD-2483661AF86B}" type="pres">
      <dgm:prSet presAssocID="{2344EF38-D3BF-4598-9B07-0ED8E9A54DF8}" presName="parTx" presStyleLbl="alignNode1" presStyleIdx="0" presStyleCnt="6">
        <dgm:presLayoutVars>
          <dgm:chMax val="0"/>
          <dgm:chPref val="0"/>
        </dgm:presLayoutVars>
      </dgm:prSet>
      <dgm:spPr/>
    </dgm:pt>
    <dgm:pt modelId="{CD005E8E-2E1B-4FCE-AEA0-97698A9090E7}" type="pres">
      <dgm:prSet presAssocID="{2344EF38-D3BF-4598-9B07-0ED8E9A54DF8}" presName="desTx" presStyleLbl="alignAccFollowNode1" presStyleIdx="0" presStyleCnt="6">
        <dgm:presLayoutVars/>
      </dgm:prSet>
      <dgm:spPr/>
    </dgm:pt>
    <dgm:pt modelId="{C27C6F0E-FCF3-49BB-A1F6-B0ADEC1A8C9F}" type="pres">
      <dgm:prSet presAssocID="{94D3B18E-C691-49B9-A0E9-168B6FF3FC27}" presName="space" presStyleCnt="0"/>
      <dgm:spPr/>
    </dgm:pt>
    <dgm:pt modelId="{5D6D4BBF-4D28-4C46-949D-E093EE2AAA19}" type="pres">
      <dgm:prSet presAssocID="{FC364CBF-B758-4CB1-B246-F42A923B6880}" presName="composite" presStyleCnt="0"/>
      <dgm:spPr/>
    </dgm:pt>
    <dgm:pt modelId="{2082FFF3-70B3-4C33-BC4D-0A329F9789DD}" type="pres">
      <dgm:prSet presAssocID="{FC364CBF-B758-4CB1-B246-F42A923B6880}" presName="parTx" presStyleLbl="alignNode1" presStyleIdx="1" presStyleCnt="6">
        <dgm:presLayoutVars>
          <dgm:chMax val="0"/>
          <dgm:chPref val="0"/>
        </dgm:presLayoutVars>
      </dgm:prSet>
      <dgm:spPr/>
    </dgm:pt>
    <dgm:pt modelId="{E4C1B6AD-ED87-45CA-A9DD-86C1B37D2075}" type="pres">
      <dgm:prSet presAssocID="{FC364CBF-B758-4CB1-B246-F42A923B6880}" presName="desTx" presStyleLbl="alignAccFollowNode1" presStyleIdx="1" presStyleCnt="6">
        <dgm:presLayoutVars/>
      </dgm:prSet>
      <dgm:spPr/>
    </dgm:pt>
    <dgm:pt modelId="{700DE32A-166A-4061-BAEA-269F7E1F2688}" type="pres">
      <dgm:prSet presAssocID="{9EFC2407-635E-42C9-9664-54BA75E7A418}" presName="space" presStyleCnt="0"/>
      <dgm:spPr/>
    </dgm:pt>
    <dgm:pt modelId="{7345BDEA-0EAD-4331-BA71-BB999C1952BE}" type="pres">
      <dgm:prSet presAssocID="{8A6891EB-486E-4EC4-BC55-FEC64D2F8114}" presName="composite" presStyleCnt="0"/>
      <dgm:spPr/>
    </dgm:pt>
    <dgm:pt modelId="{F3C59F04-840B-477B-9A3C-F1372040904C}" type="pres">
      <dgm:prSet presAssocID="{8A6891EB-486E-4EC4-BC55-FEC64D2F8114}" presName="parTx" presStyleLbl="alignNode1" presStyleIdx="2" presStyleCnt="6">
        <dgm:presLayoutVars>
          <dgm:chMax val="0"/>
          <dgm:chPref val="0"/>
        </dgm:presLayoutVars>
      </dgm:prSet>
      <dgm:spPr/>
    </dgm:pt>
    <dgm:pt modelId="{7FD1F977-98FE-461D-9F85-D6FF730C106C}" type="pres">
      <dgm:prSet presAssocID="{8A6891EB-486E-4EC4-BC55-FEC64D2F8114}" presName="desTx" presStyleLbl="alignAccFollowNode1" presStyleIdx="2" presStyleCnt="6">
        <dgm:presLayoutVars/>
      </dgm:prSet>
      <dgm:spPr/>
    </dgm:pt>
    <dgm:pt modelId="{A16766C6-D388-44D9-9935-1338E9A777F3}" type="pres">
      <dgm:prSet presAssocID="{035BF644-A38D-4543-BC51-96E1A145232F}" presName="space" presStyleCnt="0"/>
      <dgm:spPr/>
    </dgm:pt>
    <dgm:pt modelId="{65C4E624-4AF9-456C-ABD7-D632B1FC3A78}" type="pres">
      <dgm:prSet presAssocID="{5A02F9FC-94D7-4762-ADDD-64BF0ED15427}" presName="composite" presStyleCnt="0"/>
      <dgm:spPr/>
    </dgm:pt>
    <dgm:pt modelId="{303D547F-59F0-4087-A45E-29511D91A3B5}" type="pres">
      <dgm:prSet presAssocID="{5A02F9FC-94D7-4762-ADDD-64BF0ED15427}" presName="parTx" presStyleLbl="alignNode1" presStyleIdx="3" presStyleCnt="6">
        <dgm:presLayoutVars>
          <dgm:chMax val="0"/>
          <dgm:chPref val="0"/>
        </dgm:presLayoutVars>
      </dgm:prSet>
      <dgm:spPr/>
    </dgm:pt>
    <dgm:pt modelId="{8F7DDB28-5146-43FB-8D62-0DA937392897}" type="pres">
      <dgm:prSet presAssocID="{5A02F9FC-94D7-4762-ADDD-64BF0ED15427}" presName="desTx" presStyleLbl="alignAccFollowNode1" presStyleIdx="3" presStyleCnt="6">
        <dgm:presLayoutVars/>
      </dgm:prSet>
      <dgm:spPr/>
    </dgm:pt>
    <dgm:pt modelId="{74D28216-04CD-4341-A6F0-B144EFA9849C}" type="pres">
      <dgm:prSet presAssocID="{21F66558-C370-4CA5-A038-7F247ACE0AE0}" presName="space" presStyleCnt="0"/>
      <dgm:spPr/>
    </dgm:pt>
    <dgm:pt modelId="{C5D106B8-90BB-4FF2-B7CF-A33C42DF80EE}" type="pres">
      <dgm:prSet presAssocID="{94A3520B-9865-4504-AC3B-B83D7F50F274}" presName="composite" presStyleCnt="0"/>
      <dgm:spPr/>
    </dgm:pt>
    <dgm:pt modelId="{9CF1CDD2-45A4-43E0-8EC4-F8ABEF61FEC0}" type="pres">
      <dgm:prSet presAssocID="{94A3520B-9865-4504-AC3B-B83D7F50F274}" presName="parTx" presStyleLbl="alignNode1" presStyleIdx="4" presStyleCnt="6">
        <dgm:presLayoutVars>
          <dgm:chMax val="0"/>
          <dgm:chPref val="0"/>
        </dgm:presLayoutVars>
      </dgm:prSet>
      <dgm:spPr/>
    </dgm:pt>
    <dgm:pt modelId="{CD388AF7-B585-4A71-8815-24202FCB13F9}" type="pres">
      <dgm:prSet presAssocID="{94A3520B-9865-4504-AC3B-B83D7F50F274}" presName="desTx" presStyleLbl="alignAccFollowNode1" presStyleIdx="4" presStyleCnt="6">
        <dgm:presLayoutVars/>
      </dgm:prSet>
      <dgm:spPr/>
    </dgm:pt>
    <dgm:pt modelId="{1FEB0B1E-6897-4DD5-9EE7-7A26E0CDE845}" type="pres">
      <dgm:prSet presAssocID="{D65248F2-3EC0-4BAE-A25F-0FB63E85FA07}" presName="space" presStyleCnt="0"/>
      <dgm:spPr/>
    </dgm:pt>
    <dgm:pt modelId="{715BFBD8-A993-46D5-A8C7-316DC67A18A6}" type="pres">
      <dgm:prSet presAssocID="{3850CD02-D27B-4D76-BF2D-346E68AD8B97}" presName="composite" presStyleCnt="0"/>
      <dgm:spPr/>
    </dgm:pt>
    <dgm:pt modelId="{54445AA1-D5FD-4D7F-B01C-98954D7EB323}" type="pres">
      <dgm:prSet presAssocID="{3850CD02-D27B-4D76-BF2D-346E68AD8B97}" presName="parTx" presStyleLbl="alignNode1" presStyleIdx="5" presStyleCnt="6">
        <dgm:presLayoutVars>
          <dgm:chMax val="0"/>
          <dgm:chPref val="0"/>
        </dgm:presLayoutVars>
      </dgm:prSet>
      <dgm:spPr/>
    </dgm:pt>
    <dgm:pt modelId="{4F872B3E-C26E-4B45-A154-E62B02C8B406}" type="pres">
      <dgm:prSet presAssocID="{3850CD02-D27B-4D76-BF2D-346E68AD8B97}" presName="desTx" presStyleLbl="alignAccFollowNode1" presStyleIdx="5" presStyleCnt="6">
        <dgm:presLayoutVars/>
      </dgm:prSet>
      <dgm:spPr/>
    </dgm:pt>
  </dgm:ptLst>
  <dgm:cxnLst>
    <dgm:cxn modelId="{4CB44B03-8532-4CCB-9A75-3F95ACEFE097}" srcId="{2344EF38-D3BF-4598-9B07-0ED8E9A54DF8}" destId="{B8CF5C05-4FBC-441B-8E83-2032A7D391DC}" srcOrd="0" destOrd="0" parTransId="{D4268B95-AA55-4242-9714-5496522305F3}" sibTransId="{34E13D2E-143C-4789-8610-00323F3B8D94}"/>
    <dgm:cxn modelId="{4800941E-59E1-4FA0-AEF2-FA312F97465E}" srcId="{2A5DB27E-3F23-4DD5-8B9E-2C2D8D1FF208}" destId="{2344EF38-D3BF-4598-9B07-0ED8E9A54DF8}" srcOrd="0" destOrd="0" parTransId="{FD6AB695-29E0-4D82-A0B2-96BA25D7518B}" sibTransId="{94D3B18E-C691-49B9-A0E9-168B6FF3FC27}"/>
    <dgm:cxn modelId="{4ADD2628-84BE-440F-B7BA-0875FB58A59B}" srcId="{2A5DB27E-3F23-4DD5-8B9E-2C2D8D1FF208}" destId="{5A02F9FC-94D7-4762-ADDD-64BF0ED15427}" srcOrd="3" destOrd="0" parTransId="{B962CBE8-B3E5-4E77-853C-E81867453AF9}" sibTransId="{21F66558-C370-4CA5-A038-7F247ACE0AE0}"/>
    <dgm:cxn modelId="{C27A1D3E-B837-43A9-B89D-0CBA47C11CC3}" type="presOf" srcId="{94A3520B-9865-4504-AC3B-B83D7F50F274}" destId="{9CF1CDD2-45A4-43E0-8EC4-F8ABEF61FEC0}" srcOrd="0" destOrd="0" presId="urn:microsoft.com/office/officeart/2016/7/layout/HorizontalActionList"/>
    <dgm:cxn modelId="{4241AC5C-AAD5-471E-BB03-3C3FA2303D6D}" type="presOf" srcId="{3850CD02-D27B-4D76-BF2D-346E68AD8B97}" destId="{54445AA1-D5FD-4D7F-B01C-98954D7EB323}" srcOrd="0" destOrd="0" presId="urn:microsoft.com/office/officeart/2016/7/layout/HorizontalActionList"/>
    <dgm:cxn modelId="{2A2D8241-8FD9-4B3C-9691-CF4F4A5A2878}" srcId="{5A02F9FC-94D7-4762-ADDD-64BF0ED15427}" destId="{A892177C-0162-4609-85D6-7741B0CF05CC}" srcOrd="0" destOrd="0" parTransId="{3863EF92-88E1-4207-8837-FC3C9BC7CF4E}" sibTransId="{C5229E37-AB90-4204-B458-FCCDB9F54721}"/>
    <dgm:cxn modelId="{2F28C045-D352-4773-8D0F-710973A78DE5}" type="presOf" srcId="{DB46C445-67D3-44DD-847C-5E305A09B6D1}" destId="{7FD1F977-98FE-461D-9F85-D6FF730C106C}" srcOrd="0" destOrd="0" presId="urn:microsoft.com/office/officeart/2016/7/layout/HorizontalActionList"/>
    <dgm:cxn modelId="{AC2A9466-160C-4616-AE7C-E9658C159C40}" type="presOf" srcId="{5C6F9561-2239-4692-9C7E-C5B7F3103E03}" destId="{CD388AF7-B585-4A71-8815-24202FCB13F9}" srcOrd="0" destOrd="0" presId="urn:microsoft.com/office/officeart/2016/7/layout/HorizontalActionList"/>
    <dgm:cxn modelId="{A195C849-7EE9-4CE9-9315-15E42A6334BD}" srcId="{8A6891EB-486E-4EC4-BC55-FEC64D2F8114}" destId="{DB46C445-67D3-44DD-847C-5E305A09B6D1}" srcOrd="0" destOrd="0" parTransId="{A788E3DE-6AB0-4588-8193-4B4D28547810}" sibTransId="{857D80DF-E922-4DE5-9995-03C76DC3BCAC}"/>
    <dgm:cxn modelId="{41132672-C902-4633-A95C-496CEADE3A6F}" type="presOf" srcId="{8A6891EB-486E-4EC4-BC55-FEC64D2F8114}" destId="{F3C59F04-840B-477B-9A3C-F1372040904C}" srcOrd="0" destOrd="0" presId="urn:microsoft.com/office/officeart/2016/7/layout/HorizontalActionList"/>
    <dgm:cxn modelId="{EED5D875-8AF2-4E72-86F9-6B423399F2D6}" srcId="{94A3520B-9865-4504-AC3B-B83D7F50F274}" destId="{5C6F9561-2239-4692-9C7E-C5B7F3103E03}" srcOrd="0" destOrd="0" parTransId="{517DC5BA-6B18-4094-B529-9D0592D731A3}" sibTransId="{A5726573-9598-47A3-B8FF-803274547749}"/>
    <dgm:cxn modelId="{EA1C3856-506F-4A22-9C83-82955E62A060}" type="presOf" srcId="{F37714FD-A362-4D07-B400-EBAFB37BC56B}" destId="{4F872B3E-C26E-4B45-A154-E62B02C8B406}" srcOrd="0" destOrd="0" presId="urn:microsoft.com/office/officeart/2016/7/layout/HorizontalActionList"/>
    <dgm:cxn modelId="{C2573E57-CF47-4B1A-BD45-2B6EDB842833}" srcId="{FC364CBF-B758-4CB1-B246-F42A923B6880}" destId="{07995711-4893-4E23-B92F-B9B4AED41BDE}" srcOrd="0" destOrd="0" parTransId="{C1DB2772-DB35-4945-8834-F4C6B9E67D0E}" sibTransId="{05051733-BEEC-4EE8-9236-D36EAFBFC5F3}"/>
    <dgm:cxn modelId="{C1B3B27B-922B-4899-A93A-D185BC8B8F25}" type="presOf" srcId="{2A5DB27E-3F23-4DD5-8B9E-2C2D8D1FF208}" destId="{AD7A3390-5170-4925-AC12-6EB47B90AD61}" srcOrd="0" destOrd="0" presId="urn:microsoft.com/office/officeart/2016/7/layout/HorizontalActionList"/>
    <dgm:cxn modelId="{10DC6A94-B439-4277-8820-009419220424}" type="presOf" srcId="{A892177C-0162-4609-85D6-7741B0CF05CC}" destId="{8F7DDB28-5146-43FB-8D62-0DA937392897}" srcOrd="0" destOrd="0" presId="urn:microsoft.com/office/officeart/2016/7/layout/HorizontalActionList"/>
    <dgm:cxn modelId="{CE010C97-BD23-4AD1-B482-3B4409DB4F4B}" type="presOf" srcId="{5A02F9FC-94D7-4762-ADDD-64BF0ED15427}" destId="{303D547F-59F0-4087-A45E-29511D91A3B5}" srcOrd="0" destOrd="0" presId="urn:microsoft.com/office/officeart/2016/7/layout/HorizontalActionList"/>
    <dgm:cxn modelId="{AE471C9F-3D00-4692-BF72-0532C8B90B25}" type="presOf" srcId="{B8CF5C05-4FBC-441B-8E83-2032A7D391DC}" destId="{CD005E8E-2E1B-4FCE-AEA0-97698A9090E7}" srcOrd="0" destOrd="0" presId="urn:microsoft.com/office/officeart/2016/7/layout/HorizontalActionList"/>
    <dgm:cxn modelId="{504A90C0-C2BA-489C-8ED8-785185262ED6}" srcId="{2A5DB27E-3F23-4DD5-8B9E-2C2D8D1FF208}" destId="{94A3520B-9865-4504-AC3B-B83D7F50F274}" srcOrd="4" destOrd="0" parTransId="{C3957CE4-9F38-4A24-815B-D9A8CFC74D31}" sibTransId="{D65248F2-3EC0-4BAE-A25F-0FB63E85FA07}"/>
    <dgm:cxn modelId="{51E38AC8-D132-4DDB-84BC-4CC9AA556DE9}" srcId="{3850CD02-D27B-4D76-BF2D-346E68AD8B97}" destId="{F37714FD-A362-4D07-B400-EBAFB37BC56B}" srcOrd="0" destOrd="0" parTransId="{72665E08-18CC-4AC0-9466-54CA419D0091}" sibTransId="{B6FD5E7A-6D0A-4FAF-A046-F8A0238991BA}"/>
    <dgm:cxn modelId="{5B45D2D0-AD2B-406F-A7B3-131DEEBD2958}" type="presOf" srcId="{07995711-4893-4E23-B92F-B9B4AED41BDE}" destId="{E4C1B6AD-ED87-45CA-A9DD-86C1B37D2075}" srcOrd="0" destOrd="0" presId="urn:microsoft.com/office/officeart/2016/7/layout/HorizontalActionList"/>
    <dgm:cxn modelId="{F15181D1-CD69-4A63-B148-AABCD7481997}" srcId="{2A5DB27E-3F23-4DD5-8B9E-2C2D8D1FF208}" destId="{8A6891EB-486E-4EC4-BC55-FEC64D2F8114}" srcOrd="2" destOrd="0" parTransId="{35E2B7C2-C557-4FF9-A932-96BCCADF5C6E}" sibTransId="{035BF644-A38D-4543-BC51-96E1A145232F}"/>
    <dgm:cxn modelId="{EB6957D4-90D5-4F03-894C-0289AC52D2D3}" type="presOf" srcId="{FC364CBF-B758-4CB1-B246-F42A923B6880}" destId="{2082FFF3-70B3-4C33-BC4D-0A329F9789DD}" srcOrd="0" destOrd="0" presId="urn:microsoft.com/office/officeart/2016/7/layout/HorizontalActionList"/>
    <dgm:cxn modelId="{8C12C0DE-1871-414F-AD1F-8D1347014868}" srcId="{2A5DB27E-3F23-4DD5-8B9E-2C2D8D1FF208}" destId="{FC364CBF-B758-4CB1-B246-F42A923B6880}" srcOrd="1" destOrd="0" parTransId="{005B3DD6-5140-40FA-AFF2-B47BA31B6800}" sibTransId="{9EFC2407-635E-42C9-9664-54BA75E7A418}"/>
    <dgm:cxn modelId="{5E1778EE-A2CD-451F-96BA-59DBBE369C34}" type="presOf" srcId="{2344EF38-D3BF-4598-9B07-0ED8E9A54DF8}" destId="{0208D30C-B642-4169-A3AD-2483661AF86B}" srcOrd="0" destOrd="0" presId="urn:microsoft.com/office/officeart/2016/7/layout/HorizontalActionList"/>
    <dgm:cxn modelId="{C46BE6FC-2C51-4D64-97BC-8EAA7A5B23A7}" srcId="{2A5DB27E-3F23-4DD5-8B9E-2C2D8D1FF208}" destId="{3850CD02-D27B-4D76-BF2D-346E68AD8B97}" srcOrd="5" destOrd="0" parTransId="{6F9E418C-4989-4BF1-BC54-FE2FFCA1CE81}" sibTransId="{ACCD8518-8EBB-46F6-9857-E3A48E7AECC3}"/>
    <dgm:cxn modelId="{B1B6CD77-B812-4AD7-8BEE-E7594110AC5F}" type="presParOf" srcId="{AD7A3390-5170-4925-AC12-6EB47B90AD61}" destId="{D8EE0721-26CC-4FDB-8202-859FD0915E48}" srcOrd="0" destOrd="0" presId="urn:microsoft.com/office/officeart/2016/7/layout/HorizontalActionList"/>
    <dgm:cxn modelId="{F06C6447-663F-4B82-A368-A9CBEF27C875}" type="presParOf" srcId="{D8EE0721-26CC-4FDB-8202-859FD0915E48}" destId="{0208D30C-B642-4169-A3AD-2483661AF86B}" srcOrd="0" destOrd="0" presId="urn:microsoft.com/office/officeart/2016/7/layout/HorizontalActionList"/>
    <dgm:cxn modelId="{6D80EC11-B341-428D-A632-B5582374D897}" type="presParOf" srcId="{D8EE0721-26CC-4FDB-8202-859FD0915E48}" destId="{CD005E8E-2E1B-4FCE-AEA0-97698A9090E7}" srcOrd="1" destOrd="0" presId="urn:microsoft.com/office/officeart/2016/7/layout/HorizontalActionList"/>
    <dgm:cxn modelId="{5BD13D18-BC68-44A6-AD38-02A51A4B7372}" type="presParOf" srcId="{AD7A3390-5170-4925-AC12-6EB47B90AD61}" destId="{C27C6F0E-FCF3-49BB-A1F6-B0ADEC1A8C9F}" srcOrd="1" destOrd="0" presId="urn:microsoft.com/office/officeart/2016/7/layout/HorizontalActionList"/>
    <dgm:cxn modelId="{C17ECBE8-9D61-416E-AB91-A215DFE1DC43}" type="presParOf" srcId="{AD7A3390-5170-4925-AC12-6EB47B90AD61}" destId="{5D6D4BBF-4D28-4C46-949D-E093EE2AAA19}" srcOrd="2" destOrd="0" presId="urn:microsoft.com/office/officeart/2016/7/layout/HorizontalActionList"/>
    <dgm:cxn modelId="{17325F60-70D1-443A-8531-C6A1A0682F89}" type="presParOf" srcId="{5D6D4BBF-4D28-4C46-949D-E093EE2AAA19}" destId="{2082FFF3-70B3-4C33-BC4D-0A329F9789DD}" srcOrd="0" destOrd="0" presId="urn:microsoft.com/office/officeart/2016/7/layout/HorizontalActionList"/>
    <dgm:cxn modelId="{1D73E0B8-53EA-44D0-8BAD-0FADF0259966}" type="presParOf" srcId="{5D6D4BBF-4D28-4C46-949D-E093EE2AAA19}" destId="{E4C1B6AD-ED87-45CA-A9DD-86C1B37D2075}" srcOrd="1" destOrd="0" presId="urn:microsoft.com/office/officeart/2016/7/layout/HorizontalActionList"/>
    <dgm:cxn modelId="{DC82B5AE-12FC-4AC2-BBBB-A82A0E7B6D44}" type="presParOf" srcId="{AD7A3390-5170-4925-AC12-6EB47B90AD61}" destId="{700DE32A-166A-4061-BAEA-269F7E1F2688}" srcOrd="3" destOrd="0" presId="urn:microsoft.com/office/officeart/2016/7/layout/HorizontalActionList"/>
    <dgm:cxn modelId="{4F07672B-2BD4-4579-A4D0-FC8D30690DFB}" type="presParOf" srcId="{AD7A3390-5170-4925-AC12-6EB47B90AD61}" destId="{7345BDEA-0EAD-4331-BA71-BB999C1952BE}" srcOrd="4" destOrd="0" presId="urn:microsoft.com/office/officeart/2016/7/layout/HorizontalActionList"/>
    <dgm:cxn modelId="{703A295E-22A8-4791-B11B-9589ADEB8A39}" type="presParOf" srcId="{7345BDEA-0EAD-4331-BA71-BB999C1952BE}" destId="{F3C59F04-840B-477B-9A3C-F1372040904C}" srcOrd="0" destOrd="0" presId="urn:microsoft.com/office/officeart/2016/7/layout/HorizontalActionList"/>
    <dgm:cxn modelId="{2CD71EDE-DB47-4351-B16A-25CD71C13A30}" type="presParOf" srcId="{7345BDEA-0EAD-4331-BA71-BB999C1952BE}" destId="{7FD1F977-98FE-461D-9F85-D6FF730C106C}" srcOrd="1" destOrd="0" presId="urn:microsoft.com/office/officeart/2016/7/layout/HorizontalActionList"/>
    <dgm:cxn modelId="{B207392F-71BC-4CF6-A437-02D7A2C6D3ED}" type="presParOf" srcId="{AD7A3390-5170-4925-AC12-6EB47B90AD61}" destId="{A16766C6-D388-44D9-9935-1338E9A777F3}" srcOrd="5" destOrd="0" presId="urn:microsoft.com/office/officeart/2016/7/layout/HorizontalActionList"/>
    <dgm:cxn modelId="{9E392021-64BC-458D-A2E9-604B507F01BB}" type="presParOf" srcId="{AD7A3390-5170-4925-AC12-6EB47B90AD61}" destId="{65C4E624-4AF9-456C-ABD7-D632B1FC3A78}" srcOrd="6" destOrd="0" presId="urn:microsoft.com/office/officeart/2016/7/layout/HorizontalActionList"/>
    <dgm:cxn modelId="{C384F1F4-8CE2-41FD-8E19-9AE1B1F3B850}" type="presParOf" srcId="{65C4E624-4AF9-456C-ABD7-D632B1FC3A78}" destId="{303D547F-59F0-4087-A45E-29511D91A3B5}" srcOrd="0" destOrd="0" presId="urn:microsoft.com/office/officeart/2016/7/layout/HorizontalActionList"/>
    <dgm:cxn modelId="{2D9FA6B0-9CBF-45E1-8AD4-EF3B82B24045}" type="presParOf" srcId="{65C4E624-4AF9-456C-ABD7-D632B1FC3A78}" destId="{8F7DDB28-5146-43FB-8D62-0DA937392897}" srcOrd="1" destOrd="0" presId="urn:microsoft.com/office/officeart/2016/7/layout/HorizontalActionList"/>
    <dgm:cxn modelId="{48B21321-9478-4A6E-9214-056F73A9D51A}" type="presParOf" srcId="{AD7A3390-5170-4925-AC12-6EB47B90AD61}" destId="{74D28216-04CD-4341-A6F0-B144EFA9849C}" srcOrd="7" destOrd="0" presId="urn:microsoft.com/office/officeart/2016/7/layout/HorizontalActionList"/>
    <dgm:cxn modelId="{07DB6CEF-F947-454E-9F81-B844E164D939}" type="presParOf" srcId="{AD7A3390-5170-4925-AC12-6EB47B90AD61}" destId="{C5D106B8-90BB-4FF2-B7CF-A33C42DF80EE}" srcOrd="8" destOrd="0" presId="urn:microsoft.com/office/officeart/2016/7/layout/HorizontalActionList"/>
    <dgm:cxn modelId="{5E2C94AD-8FCE-4986-A487-3EE220DD51A7}" type="presParOf" srcId="{C5D106B8-90BB-4FF2-B7CF-A33C42DF80EE}" destId="{9CF1CDD2-45A4-43E0-8EC4-F8ABEF61FEC0}" srcOrd="0" destOrd="0" presId="urn:microsoft.com/office/officeart/2016/7/layout/HorizontalActionList"/>
    <dgm:cxn modelId="{5877B00D-52B8-4162-A364-FCFE785C4612}" type="presParOf" srcId="{C5D106B8-90BB-4FF2-B7CF-A33C42DF80EE}" destId="{CD388AF7-B585-4A71-8815-24202FCB13F9}" srcOrd="1" destOrd="0" presId="urn:microsoft.com/office/officeart/2016/7/layout/HorizontalActionList"/>
    <dgm:cxn modelId="{73928B2C-B539-4AC7-8655-526D3C489C42}" type="presParOf" srcId="{AD7A3390-5170-4925-AC12-6EB47B90AD61}" destId="{1FEB0B1E-6897-4DD5-9EE7-7A26E0CDE845}" srcOrd="9" destOrd="0" presId="urn:microsoft.com/office/officeart/2016/7/layout/HorizontalActionList"/>
    <dgm:cxn modelId="{C54FB723-F31D-4A71-AA66-B77CA66078DB}" type="presParOf" srcId="{AD7A3390-5170-4925-AC12-6EB47B90AD61}" destId="{715BFBD8-A993-46D5-A8C7-316DC67A18A6}" srcOrd="10" destOrd="0" presId="urn:microsoft.com/office/officeart/2016/7/layout/HorizontalActionList"/>
    <dgm:cxn modelId="{D74B24AE-DA60-4464-91F6-1E03E314FA10}" type="presParOf" srcId="{715BFBD8-A993-46D5-A8C7-316DC67A18A6}" destId="{54445AA1-D5FD-4D7F-B01C-98954D7EB323}" srcOrd="0" destOrd="0" presId="urn:microsoft.com/office/officeart/2016/7/layout/HorizontalActionList"/>
    <dgm:cxn modelId="{A0A90977-7845-4006-AE46-6358AEC6F696}" type="presParOf" srcId="{715BFBD8-A993-46D5-A8C7-316DC67A18A6}" destId="{4F872B3E-C26E-4B45-A154-E62B02C8B406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58ABE8-EEB4-4A52-A8E4-A4BEA3FBD14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E3DB1B-6A2A-4D3A-9505-01AC20C6C2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Criteria for Inclusion: </a:t>
          </a:r>
          <a:r>
            <a:rPr lang="en-US" dirty="0"/>
            <a:t>Entities included based on their direct impact on residential management effectiveness.</a:t>
          </a:r>
          <a:br>
            <a:rPr lang="en-US" dirty="0"/>
          </a:br>
          <a:r>
            <a:rPr lang="en-US" b="1" dirty="0"/>
            <a:t>Examples: </a:t>
          </a:r>
          <a:r>
            <a:rPr lang="en-US" dirty="0"/>
            <a:t>Building, Apartment, Monthly Bill - chosen for their centrality to the management process.</a:t>
          </a:r>
        </a:p>
      </dgm:t>
    </dgm:pt>
    <dgm:pt modelId="{D6FE8150-2A11-4604-B595-4530BE99CBE5}" type="parTrans" cxnId="{770E3DCB-43CC-4465-A479-92443FE5E7B9}">
      <dgm:prSet/>
      <dgm:spPr/>
      <dgm:t>
        <a:bodyPr/>
        <a:lstStyle/>
        <a:p>
          <a:endParaRPr lang="en-US"/>
        </a:p>
      </dgm:t>
    </dgm:pt>
    <dgm:pt modelId="{6B22E40F-F524-442E-B97F-C39AF629F123}" type="sibTrans" cxnId="{770E3DCB-43CC-4465-A479-92443FE5E7B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6BDF37B-F114-4EAA-994A-D1B1B1AF2E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Building: </a:t>
          </a:r>
          <a:r>
            <a:rPr lang="en-US" dirty="0"/>
            <a:t>The Core Entity: Significance: Central to the database, linking to various other entities like Apartment, Staff, and Recreational Center.</a:t>
          </a:r>
          <a:br>
            <a:rPr lang="en-US" dirty="0"/>
          </a:br>
          <a:r>
            <a:rPr lang="en-US" dirty="0"/>
            <a:t>Reasoning: Reflects the physical structure and is essential for managing spatial and administrative aspects.</a:t>
          </a:r>
        </a:p>
      </dgm:t>
    </dgm:pt>
    <dgm:pt modelId="{1E380D4E-09B3-46F4-A035-6481CD1B7E18}" type="parTrans" cxnId="{4AF0432D-964E-4E7D-845D-103852F93377}">
      <dgm:prSet/>
      <dgm:spPr/>
      <dgm:t>
        <a:bodyPr/>
        <a:lstStyle/>
        <a:p>
          <a:endParaRPr lang="en-US"/>
        </a:p>
      </dgm:t>
    </dgm:pt>
    <dgm:pt modelId="{686344EC-39EA-4EE3-8A1D-1A6B67E0DFE1}" type="sibTrans" cxnId="{4AF0432D-964E-4E7D-845D-103852F9337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AAEF15-140F-43EB-9137-AD802055E6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Apartment</a:t>
          </a:r>
          <a:r>
            <a:rPr lang="en-US" dirty="0"/>
            <a:t>: Residential Focus: Significance: Represents individual living units, crucial for tracking occupancy, rental details, and tenant information.</a:t>
          </a:r>
          <a:br>
            <a:rPr lang="en-US" dirty="0"/>
          </a:br>
          <a:r>
            <a:rPr lang="en-US" b="1" dirty="0"/>
            <a:t>Reasoning: </a:t>
          </a:r>
          <a:r>
            <a:rPr lang="en-US" dirty="0"/>
            <a:t>Directly impacts resident satisfaction and operational efficiency, essential for personalizing management.</a:t>
          </a:r>
        </a:p>
      </dgm:t>
    </dgm:pt>
    <dgm:pt modelId="{FBA879A0-F840-443B-B90E-EF69698F07EB}" type="parTrans" cxnId="{9C5C6EF3-060D-4432-843C-6558C2DADDD4}">
      <dgm:prSet/>
      <dgm:spPr/>
      <dgm:t>
        <a:bodyPr/>
        <a:lstStyle/>
        <a:p>
          <a:endParaRPr lang="en-US"/>
        </a:p>
      </dgm:t>
    </dgm:pt>
    <dgm:pt modelId="{AFF12F8C-5A7B-4DF3-A5E2-930E8F6164C2}" type="sibTrans" cxnId="{9C5C6EF3-060D-4432-843C-6558C2DADDD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31A8328-8BED-4A99-AA53-92582ED6C5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Monthly Bill: </a:t>
          </a:r>
          <a:r>
            <a:rPr lang="en-US" dirty="0"/>
            <a:t>Financial Management: Significance: Key to managing financial transactions, billing cycles, and service charges.</a:t>
          </a:r>
          <a:br>
            <a:rPr lang="en-US" dirty="0"/>
          </a:br>
          <a:r>
            <a:rPr lang="en-US" b="1" dirty="0"/>
            <a:t>Reasoning</a:t>
          </a:r>
          <a:r>
            <a:rPr lang="en-US" dirty="0"/>
            <a:t>: Central to financial health and resident satisfaction, ensuring transparency and accuracy in billing.</a:t>
          </a:r>
        </a:p>
      </dgm:t>
    </dgm:pt>
    <dgm:pt modelId="{EB5806F9-D267-48F6-9CEB-1E09DDEC8FD1}" type="parTrans" cxnId="{F55DBA6B-DCCB-42AE-BA49-4A84D2154646}">
      <dgm:prSet/>
      <dgm:spPr/>
      <dgm:t>
        <a:bodyPr/>
        <a:lstStyle/>
        <a:p>
          <a:endParaRPr lang="en-US"/>
        </a:p>
      </dgm:t>
    </dgm:pt>
    <dgm:pt modelId="{FB9C6D48-5229-44BA-B40D-6EBAA3112AC2}" type="sibTrans" cxnId="{F55DBA6B-DCCB-42AE-BA49-4A84D215464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F3FCE53-8370-4F4A-8E7B-3D618AA2B1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Additional Entities: </a:t>
          </a:r>
          <a:r>
            <a:rPr lang="en-US" dirty="0"/>
            <a:t>Comprehensive Management: Entities like Recreational Center, Services, Contractors, and Person.</a:t>
          </a:r>
          <a:br>
            <a:rPr lang="en-US" dirty="0"/>
          </a:br>
          <a:r>
            <a:rPr lang="en-US" b="1" dirty="0"/>
            <a:t>Reasoning: </a:t>
          </a:r>
          <a:r>
            <a:rPr lang="en-US" dirty="0"/>
            <a:t>Each entity included to cover all aspects of residential management comprehensively, from amenities to personnel.</a:t>
          </a:r>
        </a:p>
      </dgm:t>
    </dgm:pt>
    <dgm:pt modelId="{CF063AC9-DF14-4262-BD1E-01F16699C8C5}" type="parTrans" cxnId="{9CF9D059-8638-411A-B11C-5A8D89D464AA}">
      <dgm:prSet/>
      <dgm:spPr/>
      <dgm:t>
        <a:bodyPr/>
        <a:lstStyle/>
        <a:p>
          <a:endParaRPr lang="en-US"/>
        </a:p>
      </dgm:t>
    </dgm:pt>
    <dgm:pt modelId="{EBD780DA-7249-4B93-8B94-6E4A6AA21FFF}" type="sibTrans" cxnId="{9CF9D059-8638-411A-B11C-5A8D89D464A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FE7B127-41CB-41CD-AF78-1AD146AD8C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Emphasis on Interconnectivity: </a:t>
          </a:r>
          <a:r>
            <a:rPr lang="en-US" dirty="0"/>
            <a:t>Explanation: Highlighting the interdependence of entities for a holistic management approach.</a:t>
          </a:r>
          <a:br>
            <a:rPr lang="en-US" dirty="0"/>
          </a:br>
          <a:r>
            <a:rPr lang="en-US" b="1" dirty="0"/>
            <a:t>Visuals</a:t>
          </a:r>
          <a:r>
            <a:rPr lang="en-US" dirty="0"/>
            <a:t>: Use of ERD diagrams to illustrate connections and flow between entities.</a:t>
          </a:r>
        </a:p>
      </dgm:t>
    </dgm:pt>
    <dgm:pt modelId="{F5E2BA37-9123-4DCD-9FCA-5E2B9A924954}" type="parTrans" cxnId="{4F3F22EA-A625-4A1A-8BE8-A93BC9A10A00}">
      <dgm:prSet/>
      <dgm:spPr/>
      <dgm:t>
        <a:bodyPr/>
        <a:lstStyle/>
        <a:p>
          <a:endParaRPr lang="en-US"/>
        </a:p>
      </dgm:t>
    </dgm:pt>
    <dgm:pt modelId="{51B4E3B2-1796-4CC5-8C43-45881828AEAA}" type="sibTrans" cxnId="{4F3F22EA-A625-4A1A-8BE8-A93BC9A10A00}">
      <dgm:prSet/>
      <dgm:spPr/>
      <dgm:t>
        <a:bodyPr/>
        <a:lstStyle/>
        <a:p>
          <a:endParaRPr lang="en-US"/>
        </a:p>
      </dgm:t>
    </dgm:pt>
    <dgm:pt modelId="{EBEF15F9-C698-476F-BA16-22561CDC6DF2}" type="pres">
      <dgm:prSet presAssocID="{7658ABE8-EEB4-4A52-A8E4-A4BEA3FBD14A}" presName="root" presStyleCnt="0">
        <dgm:presLayoutVars>
          <dgm:dir/>
          <dgm:resizeHandles val="exact"/>
        </dgm:presLayoutVars>
      </dgm:prSet>
      <dgm:spPr/>
    </dgm:pt>
    <dgm:pt modelId="{D9BEBFBC-67E0-4A34-B062-C011942E6C5C}" type="pres">
      <dgm:prSet presAssocID="{7658ABE8-EEB4-4A52-A8E4-A4BEA3FBD14A}" presName="container" presStyleCnt="0">
        <dgm:presLayoutVars>
          <dgm:dir/>
          <dgm:resizeHandles val="exact"/>
        </dgm:presLayoutVars>
      </dgm:prSet>
      <dgm:spPr/>
    </dgm:pt>
    <dgm:pt modelId="{29EFFD8C-2798-404B-A1C1-9EE5F6EF8AC4}" type="pres">
      <dgm:prSet presAssocID="{ADE3DB1B-6A2A-4D3A-9505-01AC20C6C2C0}" presName="compNode" presStyleCnt="0"/>
      <dgm:spPr/>
    </dgm:pt>
    <dgm:pt modelId="{75920287-4F26-45B2-A39A-CAD48E7BC517}" type="pres">
      <dgm:prSet presAssocID="{ADE3DB1B-6A2A-4D3A-9505-01AC20C6C2C0}" presName="iconBgRect" presStyleLbl="bgShp" presStyleIdx="0" presStyleCnt="6"/>
      <dgm:spPr/>
    </dgm:pt>
    <dgm:pt modelId="{B5C1B5A4-AB0C-4C80-A5C3-6D04F2718305}" type="pres">
      <dgm:prSet presAssocID="{ADE3DB1B-6A2A-4D3A-9505-01AC20C6C2C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1BC934D2-B160-4EA4-BD4A-1DE7682ABE14}" type="pres">
      <dgm:prSet presAssocID="{ADE3DB1B-6A2A-4D3A-9505-01AC20C6C2C0}" presName="spaceRect" presStyleCnt="0"/>
      <dgm:spPr/>
    </dgm:pt>
    <dgm:pt modelId="{E8832146-DEA0-4755-BA09-414E6F2ED29B}" type="pres">
      <dgm:prSet presAssocID="{ADE3DB1B-6A2A-4D3A-9505-01AC20C6C2C0}" presName="textRect" presStyleLbl="revTx" presStyleIdx="0" presStyleCnt="6">
        <dgm:presLayoutVars>
          <dgm:chMax val="1"/>
          <dgm:chPref val="1"/>
        </dgm:presLayoutVars>
      </dgm:prSet>
      <dgm:spPr/>
    </dgm:pt>
    <dgm:pt modelId="{3EA6CA88-5261-4738-880E-3D8181EB2AD7}" type="pres">
      <dgm:prSet presAssocID="{6B22E40F-F524-442E-B97F-C39AF629F123}" presName="sibTrans" presStyleLbl="sibTrans2D1" presStyleIdx="0" presStyleCnt="0"/>
      <dgm:spPr/>
    </dgm:pt>
    <dgm:pt modelId="{5F310950-E9BE-4705-8808-038F22AD26A2}" type="pres">
      <dgm:prSet presAssocID="{56BDF37B-F114-4EAA-994A-D1B1B1AF2E13}" presName="compNode" presStyleCnt="0"/>
      <dgm:spPr/>
    </dgm:pt>
    <dgm:pt modelId="{63AC9523-8761-4953-B5E9-31810FBE5D8A}" type="pres">
      <dgm:prSet presAssocID="{56BDF37B-F114-4EAA-994A-D1B1B1AF2E13}" presName="iconBgRect" presStyleLbl="bgShp" presStyleIdx="1" presStyleCnt="6"/>
      <dgm:spPr/>
    </dgm:pt>
    <dgm:pt modelId="{958A2CCB-507D-4E78-8C5B-566CAB56731A}" type="pres">
      <dgm:prSet presAssocID="{56BDF37B-F114-4EAA-994A-D1B1B1AF2E1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DF5FEEAD-57D2-4210-9F43-188CE6B0E3C8}" type="pres">
      <dgm:prSet presAssocID="{56BDF37B-F114-4EAA-994A-D1B1B1AF2E13}" presName="spaceRect" presStyleCnt="0"/>
      <dgm:spPr/>
    </dgm:pt>
    <dgm:pt modelId="{6ACFE76F-8105-4110-8D5F-71A77B818A33}" type="pres">
      <dgm:prSet presAssocID="{56BDF37B-F114-4EAA-994A-D1B1B1AF2E13}" presName="textRect" presStyleLbl="revTx" presStyleIdx="1" presStyleCnt="6">
        <dgm:presLayoutVars>
          <dgm:chMax val="1"/>
          <dgm:chPref val="1"/>
        </dgm:presLayoutVars>
      </dgm:prSet>
      <dgm:spPr/>
    </dgm:pt>
    <dgm:pt modelId="{87B82EDE-BEE5-4711-9098-B94C9A963893}" type="pres">
      <dgm:prSet presAssocID="{686344EC-39EA-4EE3-8A1D-1A6B67E0DFE1}" presName="sibTrans" presStyleLbl="sibTrans2D1" presStyleIdx="0" presStyleCnt="0"/>
      <dgm:spPr/>
    </dgm:pt>
    <dgm:pt modelId="{F703888E-7998-407E-8AFD-CDF24F7FCEAE}" type="pres">
      <dgm:prSet presAssocID="{34AAEF15-140F-43EB-9137-AD802055E6A2}" presName="compNode" presStyleCnt="0"/>
      <dgm:spPr/>
    </dgm:pt>
    <dgm:pt modelId="{14332CA8-B6EE-4C9F-BCED-6127615DC56B}" type="pres">
      <dgm:prSet presAssocID="{34AAEF15-140F-43EB-9137-AD802055E6A2}" presName="iconBgRect" presStyleLbl="bgShp" presStyleIdx="2" presStyleCnt="6"/>
      <dgm:spPr/>
    </dgm:pt>
    <dgm:pt modelId="{C9F6C92D-36A1-40C8-ACF5-AD41D5F98ABB}" type="pres">
      <dgm:prSet presAssocID="{34AAEF15-140F-43EB-9137-AD802055E6A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CBEB8969-CEA9-412E-A345-48CE86089B20}" type="pres">
      <dgm:prSet presAssocID="{34AAEF15-140F-43EB-9137-AD802055E6A2}" presName="spaceRect" presStyleCnt="0"/>
      <dgm:spPr/>
    </dgm:pt>
    <dgm:pt modelId="{817D5691-B92E-47D3-AE48-7C5B6B029336}" type="pres">
      <dgm:prSet presAssocID="{34AAEF15-140F-43EB-9137-AD802055E6A2}" presName="textRect" presStyleLbl="revTx" presStyleIdx="2" presStyleCnt="6">
        <dgm:presLayoutVars>
          <dgm:chMax val="1"/>
          <dgm:chPref val="1"/>
        </dgm:presLayoutVars>
      </dgm:prSet>
      <dgm:spPr/>
    </dgm:pt>
    <dgm:pt modelId="{DFE8908E-E6EF-4674-BC19-222889300216}" type="pres">
      <dgm:prSet presAssocID="{AFF12F8C-5A7B-4DF3-A5E2-930E8F6164C2}" presName="sibTrans" presStyleLbl="sibTrans2D1" presStyleIdx="0" presStyleCnt="0"/>
      <dgm:spPr/>
    </dgm:pt>
    <dgm:pt modelId="{C5008ADD-7A14-405C-9C09-E338E984F5A2}" type="pres">
      <dgm:prSet presAssocID="{E31A8328-8BED-4A99-AA53-92582ED6C5BD}" presName="compNode" presStyleCnt="0"/>
      <dgm:spPr/>
    </dgm:pt>
    <dgm:pt modelId="{960DAD39-707B-42BC-8ACA-50A0124AB029}" type="pres">
      <dgm:prSet presAssocID="{E31A8328-8BED-4A99-AA53-92582ED6C5BD}" presName="iconBgRect" presStyleLbl="bgShp" presStyleIdx="3" presStyleCnt="6"/>
      <dgm:spPr/>
    </dgm:pt>
    <dgm:pt modelId="{799997A3-F643-4D53-905F-B40460468694}" type="pres">
      <dgm:prSet presAssocID="{E31A8328-8BED-4A99-AA53-92582ED6C5B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3E0423CE-A150-4DFB-B58F-1CFF081CB6CB}" type="pres">
      <dgm:prSet presAssocID="{E31A8328-8BED-4A99-AA53-92582ED6C5BD}" presName="spaceRect" presStyleCnt="0"/>
      <dgm:spPr/>
    </dgm:pt>
    <dgm:pt modelId="{0AB18FA2-A8C2-4692-9056-AA79B70C3C99}" type="pres">
      <dgm:prSet presAssocID="{E31A8328-8BED-4A99-AA53-92582ED6C5BD}" presName="textRect" presStyleLbl="revTx" presStyleIdx="3" presStyleCnt="6">
        <dgm:presLayoutVars>
          <dgm:chMax val="1"/>
          <dgm:chPref val="1"/>
        </dgm:presLayoutVars>
      </dgm:prSet>
      <dgm:spPr/>
    </dgm:pt>
    <dgm:pt modelId="{774024EB-53EB-465E-9A01-5FE1BEC2A07B}" type="pres">
      <dgm:prSet presAssocID="{FB9C6D48-5229-44BA-B40D-6EBAA3112AC2}" presName="sibTrans" presStyleLbl="sibTrans2D1" presStyleIdx="0" presStyleCnt="0"/>
      <dgm:spPr/>
    </dgm:pt>
    <dgm:pt modelId="{A45A2CCD-86F7-43EA-9A1A-96990A74A95B}" type="pres">
      <dgm:prSet presAssocID="{4F3FCE53-8370-4F4A-8E7B-3D618AA2B13E}" presName="compNode" presStyleCnt="0"/>
      <dgm:spPr/>
    </dgm:pt>
    <dgm:pt modelId="{EE1535F1-F3FC-4A0F-A261-4CE041FE2581}" type="pres">
      <dgm:prSet presAssocID="{4F3FCE53-8370-4F4A-8E7B-3D618AA2B13E}" presName="iconBgRect" presStyleLbl="bgShp" presStyleIdx="4" presStyleCnt="6"/>
      <dgm:spPr/>
    </dgm:pt>
    <dgm:pt modelId="{F1C63344-6B16-4D42-B067-C296FCC92F58}" type="pres">
      <dgm:prSet presAssocID="{4F3FCE53-8370-4F4A-8E7B-3D618AA2B13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B94FDC46-BF88-4329-81E7-DCFA88727454}" type="pres">
      <dgm:prSet presAssocID="{4F3FCE53-8370-4F4A-8E7B-3D618AA2B13E}" presName="spaceRect" presStyleCnt="0"/>
      <dgm:spPr/>
    </dgm:pt>
    <dgm:pt modelId="{56A39CC2-60D8-4A44-8E1C-25DE21C0A07D}" type="pres">
      <dgm:prSet presAssocID="{4F3FCE53-8370-4F4A-8E7B-3D618AA2B13E}" presName="textRect" presStyleLbl="revTx" presStyleIdx="4" presStyleCnt="6">
        <dgm:presLayoutVars>
          <dgm:chMax val="1"/>
          <dgm:chPref val="1"/>
        </dgm:presLayoutVars>
      </dgm:prSet>
      <dgm:spPr/>
    </dgm:pt>
    <dgm:pt modelId="{541CA2F9-6302-4FDA-8DC7-4F053EAB501A}" type="pres">
      <dgm:prSet presAssocID="{EBD780DA-7249-4B93-8B94-6E4A6AA21FFF}" presName="sibTrans" presStyleLbl="sibTrans2D1" presStyleIdx="0" presStyleCnt="0"/>
      <dgm:spPr/>
    </dgm:pt>
    <dgm:pt modelId="{4C2EA814-E48B-41B5-8680-41100BDCBC10}" type="pres">
      <dgm:prSet presAssocID="{8FE7B127-41CB-41CD-AF78-1AD146AD8C01}" presName="compNode" presStyleCnt="0"/>
      <dgm:spPr/>
    </dgm:pt>
    <dgm:pt modelId="{2E3B963B-2F19-4732-BC3C-6420BD47ACF5}" type="pres">
      <dgm:prSet presAssocID="{8FE7B127-41CB-41CD-AF78-1AD146AD8C01}" presName="iconBgRect" presStyleLbl="bgShp" presStyleIdx="5" presStyleCnt="6"/>
      <dgm:spPr/>
    </dgm:pt>
    <dgm:pt modelId="{DDE912E7-FF8A-49F3-A0B3-F9E3BAB79C99}" type="pres">
      <dgm:prSet presAssocID="{8FE7B127-41CB-41CD-AF78-1AD146AD8C0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3F173BD-8831-4076-B99B-196CB5A4AA7A}" type="pres">
      <dgm:prSet presAssocID="{8FE7B127-41CB-41CD-AF78-1AD146AD8C01}" presName="spaceRect" presStyleCnt="0"/>
      <dgm:spPr/>
    </dgm:pt>
    <dgm:pt modelId="{31EC74EF-DD0E-479E-85C6-FE10DF664637}" type="pres">
      <dgm:prSet presAssocID="{8FE7B127-41CB-41CD-AF78-1AD146AD8C0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AF0432D-964E-4E7D-845D-103852F93377}" srcId="{7658ABE8-EEB4-4A52-A8E4-A4BEA3FBD14A}" destId="{56BDF37B-F114-4EAA-994A-D1B1B1AF2E13}" srcOrd="1" destOrd="0" parTransId="{1E380D4E-09B3-46F4-A035-6481CD1B7E18}" sibTransId="{686344EC-39EA-4EE3-8A1D-1A6B67E0DFE1}"/>
    <dgm:cxn modelId="{DC504839-0BEE-494F-A9C2-E061F5BDBF14}" type="presOf" srcId="{56BDF37B-F114-4EAA-994A-D1B1B1AF2E13}" destId="{6ACFE76F-8105-4110-8D5F-71A77B818A33}" srcOrd="0" destOrd="0" presId="urn:microsoft.com/office/officeart/2018/2/layout/IconCircleList"/>
    <dgm:cxn modelId="{CD53B468-B1DD-4EC9-AE9F-AA791964F598}" type="presOf" srcId="{34AAEF15-140F-43EB-9137-AD802055E6A2}" destId="{817D5691-B92E-47D3-AE48-7C5B6B029336}" srcOrd="0" destOrd="0" presId="urn:microsoft.com/office/officeart/2018/2/layout/IconCircleList"/>
    <dgm:cxn modelId="{F55DBA6B-DCCB-42AE-BA49-4A84D2154646}" srcId="{7658ABE8-EEB4-4A52-A8E4-A4BEA3FBD14A}" destId="{E31A8328-8BED-4A99-AA53-92582ED6C5BD}" srcOrd="3" destOrd="0" parTransId="{EB5806F9-D267-48F6-9CEB-1E09DDEC8FD1}" sibTransId="{FB9C6D48-5229-44BA-B40D-6EBAA3112AC2}"/>
    <dgm:cxn modelId="{BD651650-44E3-4BC4-ACB6-3F69258699EF}" type="presOf" srcId="{E31A8328-8BED-4A99-AA53-92582ED6C5BD}" destId="{0AB18FA2-A8C2-4692-9056-AA79B70C3C99}" srcOrd="0" destOrd="0" presId="urn:microsoft.com/office/officeart/2018/2/layout/IconCircleList"/>
    <dgm:cxn modelId="{9CF9D059-8638-411A-B11C-5A8D89D464AA}" srcId="{7658ABE8-EEB4-4A52-A8E4-A4BEA3FBD14A}" destId="{4F3FCE53-8370-4F4A-8E7B-3D618AA2B13E}" srcOrd="4" destOrd="0" parTransId="{CF063AC9-DF14-4262-BD1E-01F16699C8C5}" sibTransId="{EBD780DA-7249-4B93-8B94-6E4A6AA21FFF}"/>
    <dgm:cxn modelId="{0FC63F86-F855-4D3E-8002-262E7F08E424}" type="presOf" srcId="{8FE7B127-41CB-41CD-AF78-1AD146AD8C01}" destId="{31EC74EF-DD0E-479E-85C6-FE10DF664637}" srcOrd="0" destOrd="0" presId="urn:microsoft.com/office/officeart/2018/2/layout/IconCircleList"/>
    <dgm:cxn modelId="{A2902F96-45B1-4EF8-ABBF-9B32A36C324F}" type="presOf" srcId="{EBD780DA-7249-4B93-8B94-6E4A6AA21FFF}" destId="{541CA2F9-6302-4FDA-8DC7-4F053EAB501A}" srcOrd="0" destOrd="0" presId="urn:microsoft.com/office/officeart/2018/2/layout/IconCircleList"/>
    <dgm:cxn modelId="{A9906AB1-F410-4AAC-997F-E43B855BC74B}" type="presOf" srcId="{6B22E40F-F524-442E-B97F-C39AF629F123}" destId="{3EA6CA88-5261-4738-880E-3D8181EB2AD7}" srcOrd="0" destOrd="0" presId="urn:microsoft.com/office/officeart/2018/2/layout/IconCircleList"/>
    <dgm:cxn modelId="{A76445B2-DCF9-4FFE-A893-B3B58916ACB4}" type="presOf" srcId="{7658ABE8-EEB4-4A52-A8E4-A4BEA3FBD14A}" destId="{EBEF15F9-C698-476F-BA16-22561CDC6DF2}" srcOrd="0" destOrd="0" presId="urn:microsoft.com/office/officeart/2018/2/layout/IconCircleList"/>
    <dgm:cxn modelId="{0251D7B5-13BB-4E5D-AB40-24CFEE0451C9}" type="presOf" srcId="{686344EC-39EA-4EE3-8A1D-1A6B67E0DFE1}" destId="{87B82EDE-BEE5-4711-9098-B94C9A963893}" srcOrd="0" destOrd="0" presId="urn:microsoft.com/office/officeart/2018/2/layout/IconCircleList"/>
    <dgm:cxn modelId="{FCE5B3BD-5394-44FC-A55B-2283C8F16AD3}" type="presOf" srcId="{ADE3DB1B-6A2A-4D3A-9505-01AC20C6C2C0}" destId="{E8832146-DEA0-4755-BA09-414E6F2ED29B}" srcOrd="0" destOrd="0" presId="urn:microsoft.com/office/officeart/2018/2/layout/IconCircleList"/>
    <dgm:cxn modelId="{770E3DCB-43CC-4465-A479-92443FE5E7B9}" srcId="{7658ABE8-EEB4-4A52-A8E4-A4BEA3FBD14A}" destId="{ADE3DB1B-6A2A-4D3A-9505-01AC20C6C2C0}" srcOrd="0" destOrd="0" parTransId="{D6FE8150-2A11-4604-B595-4530BE99CBE5}" sibTransId="{6B22E40F-F524-442E-B97F-C39AF629F123}"/>
    <dgm:cxn modelId="{2E8F98CE-D66D-468B-9EE4-E53EC0E5D39D}" type="presOf" srcId="{FB9C6D48-5229-44BA-B40D-6EBAA3112AC2}" destId="{774024EB-53EB-465E-9A01-5FE1BEC2A07B}" srcOrd="0" destOrd="0" presId="urn:microsoft.com/office/officeart/2018/2/layout/IconCircleList"/>
    <dgm:cxn modelId="{50BF3ED8-1796-41D1-A92C-15BA568672D8}" type="presOf" srcId="{4F3FCE53-8370-4F4A-8E7B-3D618AA2B13E}" destId="{56A39CC2-60D8-4A44-8E1C-25DE21C0A07D}" srcOrd="0" destOrd="0" presId="urn:microsoft.com/office/officeart/2018/2/layout/IconCircleList"/>
    <dgm:cxn modelId="{4F3F22EA-A625-4A1A-8BE8-A93BC9A10A00}" srcId="{7658ABE8-EEB4-4A52-A8E4-A4BEA3FBD14A}" destId="{8FE7B127-41CB-41CD-AF78-1AD146AD8C01}" srcOrd="5" destOrd="0" parTransId="{F5E2BA37-9123-4DCD-9FCA-5E2B9A924954}" sibTransId="{51B4E3B2-1796-4CC5-8C43-45881828AEAA}"/>
    <dgm:cxn modelId="{9C5C6EF3-060D-4432-843C-6558C2DADDD4}" srcId="{7658ABE8-EEB4-4A52-A8E4-A4BEA3FBD14A}" destId="{34AAEF15-140F-43EB-9137-AD802055E6A2}" srcOrd="2" destOrd="0" parTransId="{FBA879A0-F840-443B-B90E-EF69698F07EB}" sibTransId="{AFF12F8C-5A7B-4DF3-A5E2-930E8F6164C2}"/>
    <dgm:cxn modelId="{343EBAF6-3310-40F4-9109-06C0011C224A}" type="presOf" srcId="{AFF12F8C-5A7B-4DF3-A5E2-930E8F6164C2}" destId="{DFE8908E-E6EF-4674-BC19-222889300216}" srcOrd="0" destOrd="0" presId="urn:microsoft.com/office/officeart/2018/2/layout/IconCircleList"/>
    <dgm:cxn modelId="{E0FB8325-C542-4C04-873C-5D0157642D1A}" type="presParOf" srcId="{EBEF15F9-C698-476F-BA16-22561CDC6DF2}" destId="{D9BEBFBC-67E0-4A34-B062-C011942E6C5C}" srcOrd="0" destOrd="0" presId="urn:microsoft.com/office/officeart/2018/2/layout/IconCircleList"/>
    <dgm:cxn modelId="{B9C97B5E-1EFF-4E9C-B9EB-98EE5EC78B37}" type="presParOf" srcId="{D9BEBFBC-67E0-4A34-B062-C011942E6C5C}" destId="{29EFFD8C-2798-404B-A1C1-9EE5F6EF8AC4}" srcOrd="0" destOrd="0" presId="urn:microsoft.com/office/officeart/2018/2/layout/IconCircleList"/>
    <dgm:cxn modelId="{2E5F903B-37F2-495A-8471-A8754B07D2C4}" type="presParOf" srcId="{29EFFD8C-2798-404B-A1C1-9EE5F6EF8AC4}" destId="{75920287-4F26-45B2-A39A-CAD48E7BC517}" srcOrd="0" destOrd="0" presId="urn:microsoft.com/office/officeart/2018/2/layout/IconCircleList"/>
    <dgm:cxn modelId="{1BE141E9-2045-4340-B922-7BC7143CF407}" type="presParOf" srcId="{29EFFD8C-2798-404B-A1C1-9EE5F6EF8AC4}" destId="{B5C1B5A4-AB0C-4C80-A5C3-6D04F2718305}" srcOrd="1" destOrd="0" presId="urn:microsoft.com/office/officeart/2018/2/layout/IconCircleList"/>
    <dgm:cxn modelId="{49B886ED-1848-4C00-B82E-09F08440F78F}" type="presParOf" srcId="{29EFFD8C-2798-404B-A1C1-9EE5F6EF8AC4}" destId="{1BC934D2-B160-4EA4-BD4A-1DE7682ABE14}" srcOrd="2" destOrd="0" presId="urn:microsoft.com/office/officeart/2018/2/layout/IconCircleList"/>
    <dgm:cxn modelId="{8C6E8302-1664-496A-AD03-0101C0AF9F97}" type="presParOf" srcId="{29EFFD8C-2798-404B-A1C1-9EE5F6EF8AC4}" destId="{E8832146-DEA0-4755-BA09-414E6F2ED29B}" srcOrd="3" destOrd="0" presId="urn:microsoft.com/office/officeart/2018/2/layout/IconCircleList"/>
    <dgm:cxn modelId="{9709A10B-0684-41AC-86F1-820B6D01E2C0}" type="presParOf" srcId="{D9BEBFBC-67E0-4A34-B062-C011942E6C5C}" destId="{3EA6CA88-5261-4738-880E-3D8181EB2AD7}" srcOrd="1" destOrd="0" presId="urn:microsoft.com/office/officeart/2018/2/layout/IconCircleList"/>
    <dgm:cxn modelId="{AD17452D-6ED8-407D-8424-BAC1D0E5BF30}" type="presParOf" srcId="{D9BEBFBC-67E0-4A34-B062-C011942E6C5C}" destId="{5F310950-E9BE-4705-8808-038F22AD26A2}" srcOrd="2" destOrd="0" presId="urn:microsoft.com/office/officeart/2018/2/layout/IconCircleList"/>
    <dgm:cxn modelId="{3FB4E8FB-71AB-4CD4-B21B-557F48EC4C2D}" type="presParOf" srcId="{5F310950-E9BE-4705-8808-038F22AD26A2}" destId="{63AC9523-8761-4953-B5E9-31810FBE5D8A}" srcOrd="0" destOrd="0" presId="urn:microsoft.com/office/officeart/2018/2/layout/IconCircleList"/>
    <dgm:cxn modelId="{59FF96E9-9874-44C0-BC4D-9410861181DB}" type="presParOf" srcId="{5F310950-E9BE-4705-8808-038F22AD26A2}" destId="{958A2CCB-507D-4E78-8C5B-566CAB56731A}" srcOrd="1" destOrd="0" presId="urn:microsoft.com/office/officeart/2018/2/layout/IconCircleList"/>
    <dgm:cxn modelId="{7E2D1091-E4B0-4AC1-B830-FB5F7E92EB3C}" type="presParOf" srcId="{5F310950-E9BE-4705-8808-038F22AD26A2}" destId="{DF5FEEAD-57D2-4210-9F43-188CE6B0E3C8}" srcOrd="2" destOrd="0" presId="urn:microsoft.com/office/officeart/2018/2/layout/IconCircleList"/>
    <dgm:cxn modelId="{CEF69218-B654-4DC7-B66F-41AE07E29F8F}" type="presParOf" srcId="{5F310950-E9BE-4705-8808-038F22AD26A2}" destId="{6ACFE76F-8105-4110-8D5F-71A77B818A33}" srcOrd="3" destOrd="0" presId="urn:microsoft.com/office/officeart/2018/2/layout/IconCircleList"/>
    <dgm:cxn modelId="{3CE8992B-9ED1-4774-9CC0-F645A0CDD08E}" type="presParOf" srcId="{D9BEBFBC-67E0-4A34-B062-C011942E6C5C}" destId="{87B82EDE-BEE5-4711-9098-B94C9A963893}" srcOrd="3" destOrd="0" presId="urn:microsoft.com/office/officeart/2018/2/layout/IconCircleList"/>
    <dgm:cxn modelId="{6ADFBE0D-E714-41E2-BC52-E476857BC088}" type="presParOf" srcId="{D9BEBFBC-67E0-4A34-B062-C011942E6C5C}" destId="{F703888E-7998-407E-8AFD-CDF24F7FCEAE}" srcOrd="4" destOrd="0" presId="urn:microsoft.com/office/officeart/2018/2/layout/IconCircleList"/>
    <dgm:cxn modelId="{9EE41D86-89F1-4C45-9756-67187DA236E9}" type="presParOf" srcId="{F703888E-7998-407E-8AFD-CDF24F7FCEAE}" destId="{14332CA8-B6EE-4C9F-BCED-6127615DC56B}" srcOrd="0" destOrd="0" presId="urn:microsoft.com/office/officeart/2018/2/layout/IconCircleList"/>
    <dgm:cxn modelId="{83C8B572-2FD0-488B-BCEC-86FBB1704E27}" type="presParOf" srcId="{F703888E-7998-407E-8AFD-CDF24F7FCEAE}" destId="{C9F6C92D-36A1-40C8-ACF5-AD41D5F98ABB}" srcOrd="1" destOrd="0" presId="urn:microsoft.com/office/officeart/2018/2/layout/IconCircleList"/>
    <dgm:cxn modelId="{C3AB1A7F-82EA-4C1E-A003-FD366ED5C782}" type="presParOf" srcId="{F703888E-7998-407E-8AFD-CDF24F7FCEAE}" destId="{CBEB8969-CEA9-412E-A345-48CE86089B20}" srcOrd="2" destOrd="0" presId="urn:microsoft.com/office/officeart/2018/2/layout/IconCircleList"/>
    <dgm:cxn modelId="{B6B0A310-29E2-466D-B642-EADBB7E29334}" type="presParOf" srcId="{F703888E-7998-407E-8AFD-CDF24F7FCEAE}" destId="{817D5691-B92E-47D3-AE48-7C5B6B029336}" srcOrd="3" destOrd="0" presId="urn:microsoft.com/office/officeart/2018/2/layout/IconCircleList"/>
    <dgm:cxn modelId="{0D7ACD89-5B98-48A0-B0CE-C4F7D99987DD}" type="presParOf" srcId="{D9BEBFBC-67E0-4A34-B062-C011942E6C5C}" destId="{DFE8908E-E6EF-4674-BC19-222889300216}" srcOrd="5" destOrd="0" presId="urn:microsoft.com/office/officeart/2018/2/layout/IconCircleList"/>
    <dgm:cxn modelId="{9D011D7A-4FA0-4D42-85E2-670FF370B1F8}" type="presParOf" srcId="{D9BEBFBC-67E0-4A34-B062-C011942E6C5C}" destId="{C5008ADD-7A14-405C-9C09-E338E984F5A2}" srcOrd="6" destOrd="0" presId="urn:microsoft.com/office/officeart/2018/2/layout/IconCircleList"/>
    <dgm:cxn modelId="{95C7FD6D-AABE-445C-ABCF-166C07B4750B}" type="presParOf" srcId="{C5008ADD-7A14-405C-9C09-E338E984F5A2}" destId="{960DAD39-707B-42BC-8ACA-50A0124AB029}" srcOrd="0" destOrd="0" presId="urn:microsoft.com/office/officeart/2018/2/layout/IconCircleList"/>
    <dgm:cxn modelId="{778C6AC0-41AE-4272-B199-FE6B44AB0BEE}" type="presParOf" srcId="{C5008ADD-7A14-405C-9C09-E338E984F5A2}" destId="{799997A3-F643-4D53-905F-B40460468694}" srcOrd="1" destOrd="0" presId="urn:microsoft.com/office/officeart/2018/2/layout/IconCircleList"/>
    <dgm:cxn modelId="{0FA5FBBD-BEA3-4A3F-A168-E8C021A9E336}" type="presParOf" srcId="{C5008ADD-7A14-405C-9C09-E338E984F5A2}" destId="{3E0423CE-A150-4DFB-B58F-1CFF081CB6CB}" srcOrd="2" destOrd="0" presId="urn:microsoft.com/office/officeart/2018/2/layout/IconCircleList"/>
    <dgm:cxn modelId="{7DD810CA-D4E9-4F70-B8E0-E7D336D3C7CE}" type="presParOf" srcId="{C5008ADD-7A14-405C-9C09-E338E984F5A2}" destId="{0AB18FA2-A8C2-4692-9056-AA79B70C3C99}" srcOrd="3" destOrd="0" presId="urn:microsoft.com/office/officeart/2018/2/layout/IconCircleList"/>
    <dgm:cxn modelId="{66A04BBC-E798-4477-857A-BB60495966EE}" type="presParOf" srcId="{D9BEBFBC-67E0-4A34-B062-C011942E6C5C}" destId="{774024EB-53EB-465E-9A01-5FE1BEC2A07B}" srcOrd="7" destOrd="0" presId="urn:microsoft.com/office/officeart/2018/2/layout/IconCircleList"/>
    <dgm:cxn modelId="{E3AD67E8-7119-4DF8-B1AB-34ACEEE27259}" type="presParOf" srcId="{D9BEBFBC-67E0-4A34-B062-C011942E6C5C}" destId="{A45A2CCD-86F7-43EA-9A1A-96990A74A95B}" srcOrd="8" destOrd="0" presId="urn:microsoft.com/office/officeart/2018/2/layout/IconCircleList"/>
    <dgm:cxn modelId="{04B2333B-5F67-4CAF-9B2B-5D4872D1B707}" type="presParOf" srcId="{A45A2CCD-86F7-43EA-9A1A-96990A74A95B}" destId="{EE1535F1-F3FC-4A0F-A261-4CE041FE2581}" srcOrd="0" destOrd="0" presId="urn:microsoft.com/office/officeart/2018/2/layout/IconCircleList"/>
    <dgm:cxn modelId="{87A5AA69-36C5-49C1-9DF8-29BD68D8A0A6}" type="presParOf" srcId="{A45A2CCD-86F7-43EA-9A1A-96990A74A95B}" destId="{F1C63344-6B16-4D42-B067-C296FCC92F58}" srcOrd="1" destOrd="0" presId="urn:microsoft.com/office/officeart/2018/2/layout/IconCircleList"/>
    <dgm:cxn modelId="{4346F1B8-1F74-49B5-AC9F-BD4C25C29167}" type="presParOf" srcId="{A45A2CCD-86F7-43EA-9A1A-96990A74A95B}" destId="{B94FDC46-BF88-4329-81E7-DCFA88727454}" srcOrd="2" destOrd="0" presId="urn:microsoft.com/office/officeart/2018/2/layout/IconCircleList"/>
    <dgm:cxn modelId="{BE7C156E-C5B2-499E-AC56-E11BCC61BAB7}" type="presParOf" srcId="{A45A2CCD-86F7-43EA-9A1A-96990A74A95B}" destId="{56A39CC2-60D8-4A44-8E1C-25DE21C0A07D}" srcOrd="3" destOrd="0" presId="urn:microsoft.com/office/officeart/2018/2/layout/IconCircleList"/>
    <dgm:cxn modelId="{53B85EB6-E035-44E4-95BF-2723672FE8A0}" type="presParOf" srcId="{D9BEBFBC-67E0-4A34-B062-C011942E6C5C}" destId="{541CA2F9-6302-4FDA-8DC7-4F053EAB501A}" srcOrd="9" destOrd="0" presId="urn:microsoft.com/office/officeart/2018/2/layout/IconCircleList"/>
    <dgm:cxn modelId="{71D87950-D57E-4F2A-B422-5642BB8C2D16}" type="presParOf" srcId="{D9BEBFBC-67E0-4A34-B062-C011942E6C5C}" destId="{4C2EA814-E48B-41B5-8680-41100BDCBC10}" srcOrd="10" destOrd="0" presId="urn:microsoft.com/office/officeart/2018/2/layout/IconCircleList"/>
    <dgm:cxn modelId="{DD318129-83D4-4A08-9473-DF0BE8597841}" type="presParOf" srcId="{4C2EA814-E48B-41B5-8680-41100BDCBC10}" destId="{2E3B963B-2F19-4732-BC3C-6420BD47ACF5}" srcOrd="0" destOrd="0" presId="urn:microsoft.com/office/officeart/2018/2/layout/IconCircleList"/>
    <dgm:cxn modelId="{7BE40242-5DAB-4D39-B91E-C6028266D35F}" type="presParOf" srcId="{4C2EA814-E48B-41B5-8680-41100BDCBC10}" destId="{DDE912E7-FF8A-49F3-A0B3-F9E3BAB79C99}" srcOrd="1" destOrd="0" presId="urn:microsoft.com/office/officeart/2018/2/layout/IconCircleList"/>
    <dgm:cxn modelId="{8BDCE9F5-459C-41FA-AAC9-CD86A413B968}" type="presParOf" srcId="{4C2EA814-E48B-41B5-8680-41100BDCBC10}" destId="{E3F173BD-8831-4076-B99B-196CB5A4AA7A}" srcOrd="2" destOrd="0" presId="urn:microsoft.com/office/officeart/2018/2/layout/IconCircleList"/>
    <dgm:cxn modelId="{EB388432-CAD5-4AB4-B46F-7B7CA91D0468}" type="presParOf" srcId="{4C2EA814-E48B-41B5-8680-41100BDCBC10}" destId="{31EC74EF-DD0E-479E-85C6-FE10DF66463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8D30C-B642-4169-A3AD-2483661AF86B}">
      <dsp:nvSpPr>
        <dsp:cNvPr id="0" name=""/>
        <dsp:cNvSpPr/>
      </dsp:nvSpPr>
      <dsp:spPr>
        <a:xfrm>
          <a:off x="9829" y="1019238"/>
          <a:ext cx="1659411" cy="497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130" tIns="131130" rIns="131130" bIns="13113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Mission</a:t>
          </a:r>
        </a:p>
      </dsp:txBody>
      <dsp:txXfrm>
        <a:off x="9829" y="1019238"/>
        <a:ext cx="1659411" cy="497823"/>
      </dsp:txXfrm>
    </dsp:sp>
    <dsp:sp modelId="{CD005E8E-2E1B-4FCE-AEA0-97698A9090E7}">
      <dsp:nvSpPr>
        <dsp:cNvPr id="0" name=""/>
        <dsp:cNvSpPr/>
      </dsp:nvSpPr>
      <dsp:spPr>
        <a:xfrm>
          <a:off x="9829" y="1517061"/>
          <a:ext cx="1659411" cy="25598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913" tIns="163913" rIns="163913" bIns="163913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Mission Statement:“ Revolutionizing how modern communities and townships are managed.“</a:t>
          </a:r>
        </a:p>
      </dsp:txBody>
      <dsp:txXfrm>
        <a:off x="9829" y="1517061"/>
        <a:ext cx="1659411" cy="2559891"/>
      </dsp:txXfrm>
    </dsp:sp>
    <dsp:sp modelId="{2082FFF3-70B3-4C33-BC4D-0A329F9789DD}">
      <dsp:nvSpPr>
        <dsp:cNvPr id="0" name=""/>
        <dsp:cNvSpPr/>
      </dsp:nvSpPr>
      <dsp:spPr>
        <a:xfrm>
          <a:off x="1777135" y="1019238"/>
          <a:ext cx="1659411" cy="497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130" tIns="131130" rIns="131130" bIns="13113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Elevate</a:t>
          </a:r>
        </a:p>
      </dsp:txBody>
      <dsp:txXfrm>
        <a:off x="1777135" y="1019238"/>
        <a:ext cx="1659411" cy="497823"/>
      </dsp:txXfrm>
    </dsp:sp>
    <dsp:sp modelId="{E4C1B6AD-ED87-45CA-A9DD-86C1B37D2075}">
      <dsp:nvSpPr>
        <dsp:cNvPr id="0" name=""/>
        <dsp:cNvSpPr/>
      </dsp:nvSpPr>
      <dsp:spPr>
        <a:xfrm>
          <a:off x="1777135" y="1517061"/>
          <a:ext cx="1659411" cy="25598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913" tIns="163913" rIns="163913" bIns="163913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Objectives: Enhanced Quality of Life: Elevate residents' living standards through efficient, accessible, and community-focused solutions.</a:t>
          </a:r>
        </a:p>
      </dsp:txBody>
      <dsp:txXfrm>
        <a:off x="1777135" y="1517061"/>
        <a:ext cx="1659411" cy="2559891"/>
      </dsp:txXfrm>
    </dsp:sp>
    <dsp:sp modelId="{F3C59F04-840B-477B-9A3C-F1372040904C}">
      <dsp:nvSpPr>
        <dsp:cNvPr id="0" name=""/>
        <dsp:cNvSpPr/>
      </dsp:nvSpPr>
      <dsp:spPr>
        <a:xfrm>
          <a:off x="3544441" y="1019238"/>
          <a:ext cx="1659411" cy="497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130" tIns="131130" rIns="131130" bIns="13113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Optimize</a:t>
          </a:r>
        </a:p>
      </dsp:txBody>
      <dsp:txXfrm>
        <a:off x="3544441" y="1019238"/>
        <a:ext cx="1659411" cy="497823"/>
      </dsp:txXfrm>
    </dsp:sp>
    <dsp:sp modelId="{7FD1F977-98FE-461D-9F85-D6FF730C106C}">
      <dsp:nvSpPr>
        <dsp:cNvPr id="0" name=""/>
        <dsp:cNvSpPr/>
      </dsp:nvSpPr>
      <dsp:spPr>
        <a:xfrm>
          <a:off x="3544441" y="1517061"/>
          <a:ext cx="1659411" cy="25598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913" tIns="163913" rIns="163913" bIns="163913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Operational Efficiency: Optimized residential management processes to achieve superior operational effectiveness.</a:t>
          </a:r>
        </a:p>
      </dsp:txBody>
      <dsp:txXfrm>
        <a:off x="3544441" y="1517061"/>
        <a:ext cx="1659411" cy="2559891"/>
      </dsp:txXfrm>
    </dsp:sp>
    <dsp:sp modelId="{303D547F-59F0-4087-A45E-29511D91A3B5}">
      <dsp:nvSpPr>
        <dsp:cNvPr id="0" name=""/>
        <dsp:cNvSpPr/>
      </dsp:nvSpPr>
      <dsp:spPr>
        <a:xfrm>
          <a:off x="5311747" y="1019238"/>
          <a:ext cx="1659411" cy="497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130" tIns="131130" rIns="131130" bIns="13113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Integrate</a:t>
          </a:r>
        </a:p>
      </dsp:txBody>
      <dsp:txXfrm>
        <a:off x="5311747" y="1019238"/>
        <a:ext cx="1659411" cy="497823"/>
      </dsp:txXfrm>
    </dsp:sp>
    <dsp:sp modelId="{8F7DDB28-5146-43FB-8D62-0DA937392897}">
      <dsp:nvSpPr>
        <dsp:cNvPr id="0" name=""/>
        <dsp:cNvSpPr/>
      </dsp:nvSpPr>
      <dsp:spPr>
        <a:xfrm>
          <a:off x="5311747" y="1517061"/>
          <a:ext cx="1659411" cy="25598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913" tIns="163913" rIns="163913" bIns="163913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Innovative Management Solutions: Integrated advanced technical solutions like triggers, constraints, to address traditional challenges in residential management.</a:t>
          </a:r>
        </a:p>
      </dsp:txBody>
      <dsp:txXfrm>
        <a:off x="5311747" y="1517061"/>
        <a:ext cx="1659411" cy="2559891"/>
      </dsp:txXfrm>
    </dsp:sp>
    <dsp:sp modelId="{9CF1CDD2-45A4-43E0-8EC4-F8ABEF61FEC0}">
      <dsp:nvSpPr>
        <dsp:cNvPr id="0" name=""/>
        <dsp:cNvSpPr/>
      </dsp:nvSpPr>
      <dsp:spPr>
        <a:xfrm>
          <a:off x="7079053" y="1019238"/>
          <a:ext cx="1659411" cy="497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130" tIns="131130" rIns="131130" bIns="13113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Build</a:t>
          </a:r>
        </a:p>
      </dsp:txBody>
      <dsp:txXfrm>
        <a:off x="7079053" y="1019238"/>
        <a:ext cx="1659411" cy="497823"/>
      </dsp:txXfrm>
    </dsp:sp>
    <dsp:sp modelId="{CD388AF7-B585-4A71-8815-24202FCB13F9}">
      <dsp:nvSpPr>
        <dsp:cNvPr id="0" name=""/>
        <dsp:cNvSpPr/>
      </dsp:nvSpPr>
      <dsp:spPr>
        <a:xfrm>
          <a:off x="7079053" y="1517061"/>
          <a:ext cx="1659411" cy="25598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913" tIns="163913" rIns="163913" bIns="163913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Sustainable and Scalable Systems: Built adaptable, future-proof systems that grow and evolve with community needs.</a:t>
          </a:r>
        </a:p>
      </dsp:txBody>
      <dsp:txXfrm>
        <a:off x="7079053" y="1517061"/>
        <a:ext cx="1659411" cy="2559891"/>
      </dsp:txXfrm>
    </dsp:sp>
    <dsp:sp modelId="{54445AA1-D5FD-4D7F-B01C-98954D7EB323}">
      <dsp:nvSpPr>
        <dsp:cNvPr id="0" name=""/>
        <dsp:cNvSpPr/>
      </dsp:nvSpPr>
      <dsp:spPr>
        <a:xfrm>
          <a:off x="8846359" y="1019238"/>
          <a:ext cx="1659411" cy="497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130" tIns="131130" rIns="131130" bIns="13113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Addressing</a:t>
          </a:r>
        </a:p>
      </dsp:txBody>
      <dsp:txXfrm>
        <a:off x="8846359" y="1019238"/>
        <a:ext cx="1659411" cy="497823"/>
      </dsp:txXfrm>
    </dsp:sp>
    <dsp:sp modelId="{4F872B3E-C26E-4B45-A154-E62B02C8B406}">
      <dsp:nvSpPr>
        <dsp:cNvPr id="0" name=""/>
        <dsp:cNvSpPr/>
      </dsp:nvSpPr>
      <dsp:spPr>
        <a:xfrm>
          <a:off x="8846359" y="1517061"/>
          <a:ext cx="1659411" cy="25598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913" tIns="163913" rIns="163913" bIns="163913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Addressing Core Business Problems: Tackled key issues like resource allocation inefficiency and complex billing to enhance management experiences</a:t>
          </a:r>
        </a:p>
      </dsp:txBody>
      <dsp:txXfrm>
        <a:off x="8846359" y="1517061"/>
        <a:ext cx="1659411" cy="25598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20287-4F26-45B2-A39A-CAD48E7BC517}">
      <dsp:nvSpPr>
        <dsp:cNvPr id="0" name=""/>
        <dsp:cNvSpPr/>
      </dsp:nvSpPr>
      <dsp:spPr>
        <a:xfrm>
          <a:off x="1040714" y="53086"/>
          <a:ext cx="1116580" cy="11165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1B5A4-AB0C-4C80-A5C3-6D04F2718305}">
      <dsp:nvSpPr>
        <dsp:cNvPr id="0" name=""/>
        <dsp:cNvSpPr/>
      </dsp:nvSpPr>
      <dsp:spPr>
        <a:xfrm>
          <a:off x="1275196" y="287568"/>
          <a:ext cx="647616" cy="6476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832146-DEA0-4755-BA09-414E6F2ED29B}">
      <dsp:nvSpPr>
        <dsp:cNvPr id="0" name=""/>
        <dsp:cNvSpPr/>
      </dsp:nvSpPr>
      <dsp:spPr>
        <a:xfrm>
          <a:off x="2396562" y="53086"/>
          <a:ext cx="2631939" cy="1116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Criteria for Inclusion: </a:t>
          </a:r>
          <a:r>
            <a:rPr lang="en-US" sz="1100" kern="1200" dirty="0"/>
            <a:t>Entities included based on their direct impact on residential management effectiveness.</a:t>
          </a:r>
          <a:br>
            <a:rPr lang="en-US" sz="1100" kern="1200" dirty="0"/>
          </a:br>
          <a:r>
            <a:rPr lang="en-US" sz="1100" b="1" kern="1200" dirty="0"/>
            <a:t>Examples: </a:t>
          </a:r>
          <a:r>
            <a:rPr lang="en-US" sz="1100" kern="1200" dirty="0"/>
            <a:t>Building, Apartment, Monthly Bill - chosen for their centrality to the management process.</a:t>
          </a:r>
        </a:p>
      </dsp:txBody>
      <dsp:txXfrm>
        <a:off x="2396562" y="53086"/>
        <a:ext cx="2631939" cy="1116580"/>
      </dsp:txXfrm>
    </dsp:sp>
    <dsp:sp modelId="{63AC9523-8761-4953-B5E9-31810FBE5D8A}">
      <dsp:nvSpPr>
        <dsp:cNvPr id="0" name=""/>
        <dsp:cNvSpPr/>
      </dsp:nvSpPr>
      <dsp:spPr>
        <a:xfrm>
          <a:off x="5487097" y="53086"/>
          <a:ext cx="1116580" cy="11165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8A2CCB-507D-4E78-8C5B-566CAB56731A}">
      <dsp:nvSpPr>
        <dsp:cNvPr id="0" name=""/>
        <dsp:cNvSpPr/>
      </dsp:nvSpPr>
      <dsp:spPr>
        <a:xfrm>
          <a:off x="5721579" y="287568"/>
          <a:ext cx="647616" cy="6476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FE76F-8105-4110-8D5F-71A77B818A33}">
      <dsp:nvSpPr>
        <dsp:cNvPr id="0" name=""/>
        <dsp:cNvSpPr/>
      </dsp:nvSpPr>
      <dsp:spPr>
        <a:xfrm>
          <a:off x="6842945" y="53086"/>
          <a:ext cx="2631939" cy="1116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Building: </a:t>
          </a:r>
          <a:r>
            <a:rPr lang="en-US" sz="1100" kern="1200" dirty="0"/>
            <a:t>The Core Entity: Significance: Central to the database, linking to various other entities like Apartment, Staff, and Recreational Center.</a:t>
          </a:r>
          <a:br>
            <a:rPr lang="en-US" sz="1100" kern="1200" dirty="0"/>
          </a:br>
          <a:r>
            <a:rPr lang="en-US" sz="1100" kern="1200" dirty="0"/>
            <a:t>Reasoning: Reflects the physical structure and is essential for managing spatial and administrative aspects.</a:t>
          </a:r>
        </a:p>
      </dsp:txBody>
      <dsp:txXfrm>
        <a:off x="6842945" y="53086"/>
        <a:ext cx="2631939" cy="1116580"/>
      </dsp:txXfrm>
    </dsp:sp>
    <dsp:sp modelId="{14332CA8-B6EE-4C9F-BCED-6127615DC56B}">
      <dsp:nvSpPr>
        <dsp:cNvPr id="0" name=""/>
        <dsp:cNvSpPr/>
      </dsp:nvSpPr>
      <dsp:spPr>
        <a:xfrm>
          <a:off x="1040714" y="2059826"/>
          <a:ext cx="1116580" cy="11165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F6C92D-36A1-40C8-ACF5-AD41D5F98ABB}">
      <dsp:nvSpPr>
        <dsp:cNvPr id="0" name=""/>
        <dsp:cNvSpPr/>
      </dsp:nvSpPr>
      <dsp:spPr>
        <a:xfrm>
          <a:off x="1275196" y="2294308"/>
          <a:ext cx="647616" cy="6476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7D5691-B92E-47D3-AE48-7C5B6B029336}">
      <dsp:nvSpPr>
        <dsp:cNvPr id="0" name=""/>
        <dsp:cNvSpPr/>
      </dsp:nvSpPr>
      <dsp:spPr>
        <a:xfrm>
          <a:off x="2396562" y="2059826"/>
          <a:ext cx="2631939" cy="1116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Apartment</a:t>
          </a:r>
          <a:r>
            <a:rPr lang="en-US" sz="1100" kern="1200" dirty="0"/>
            <a:t>: Residential Focus: Significance: Represents individual living units, crucial for tracking occupancy, rental details, and tenant information.</a:t>
          </a:r>
          <a:br>
            <a:rPr lang="en-US" sz="1100" kern="1200" dirty="0"/>
          </a:br>
          <a:r>
            <a:rPr lang="en-US" sz="1100" b="1" kern="1200" dirty="0"/>
            <a:t>Reasoning: </a:t>
          </a:r>
          <a:r>
            <a:rPr lang="en-US" sz="1100" kern="1200" dirty="0"/>
            <a:t>Directly impacts resident satisfaction and operational efficiency, essential for personalizing management.</a:t>
          </a:r>
        </a:p>
      </dsp:txBody>
      <dsp:txXfrm>
        <a:off x="2396562" y="2059826"/>
        <a:ext cx="2631939" cy="1116580"/>
      </dsp:txXfrm>
    </dsp:sp>
    <dsp:sp modelId="{960DAD39-707B-42BC-8ACA-50A0124AB029}">
      <dsp:nvSpPr>
        <dsp:cNvPr id="0" name=""/>
        <dsp:cNvSpPr/>
      </dsp:nvSpPr>
      <dsp:spPr>
        <a:xfrm>
          <a:off x="5487097" y="2059826"/>
          <a:ext cx="1116580" cy="11165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997A3-F643-4D53-905F-B40460468694}">
      <dsp:nvSpPr>
        <dsp:cNvPr id="0" name=""/>
        <dsp:cNvSpPr/>
      </dsp:nvSpPr>
      <dsp:spPr>
        <a:xfrm>
          <a:off x="5721579" y="2294308"/>
          <a:ext cx="647616" cy="6476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18FA2-A8C2-4692-9056-AA79B70C3C99}">
      <dsp:nvSpPr>
        <dsp:cNvPr id="0" name=""/>
        <dsp:cNvSpPr/>
      </dsp:nvSpPr>
      <dsp:spPr>
        <a:xfrm>
          <a:off x="6842945" y="2059826"/>
          <a:ext cx="2631939" cy="1116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Monthly Bill: </a:t>
          </a:r>
          <a:r>
            <a:rPr lang="en-US" sz="1100" kern="1200" dirty="0"/>
            <a:t>Financial Management: Significance: Key to managing financial transactions, billing cycles, and service charges.</a:t>
          </a:r>
          <a:br>
            <a:rPr lang="en-US" sz="1100" kern="1200" dirty="0"/>
          </a:br>
          <a:r>
            <a:rPr lang="en-US" sz="1100" b="1" kern="1200" dirty="0"/>
            <a:t>Reasoning</a:t>
          </a:r>
          <a:r>
            <a:rPr lang="en-US" sz="1100" kern="1200" dirty="0"/>
            <a:t>: Central to financial health and resident satisfaction, ensuring transparency and accuracy in billing.</a:t>
          </a:r>
        </a:p>
      </dsp:txBody>
      <dsp:txXfrm>
        <a:off x="6842945" y="2059826"/>
        <a:ext cx="2631939" cy="1116580"/>
      </dsp:txXfrm>
    </dsp:sp>
    <dsp:sp modelId="{EE1535F1-F3FC-4A0F-A261-4CE041FE2581}">
      <dsp:nvSpPr>
        <dsp:cNvPr id="0" name=""/>
        <dsp:cNvSpPr/>
      </dsp:nvSpPr>
      <dsp:spPr>
        <a:xfrm>
          <a:off x="1040714" y="4066567"/>
          <a:ext cx="1116580" cy="11165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C63344-6B16-4D42-B067-C296FCC92F58}">
      <dsp:nvSpPr>
        <dsp:cNvPr id="0" name=""/>
        <dsp:cNvSpPr/>
      </dsp:nvSpPr>
      <dsp:spPr>
        <a:xfrm>
          <a:off x="1275196" y="4301048"/>
          <a:ext cx="647616" cy="6476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39CC2-60D8-4A44-8E1C-25DE21C0A07D}">
      <dsp:nvSpPr>
        <dsp:cNvPr id="0" name=""/>
        <dsp:cNvSpPr/>
      </dsp:nvSpPr>
      <dsp:spPr>
        <a:xfrm>
          <a:off x="2396562" y="4066567"/>
          <a:ext cx="2631939" cy="1116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Additional Entities: </a:t>
          </a:r>
          <a:r>
            <a:rPr lang="en-US" sz="1100" kern="1200" dirty="0"/>
            <a:t>Comprehensive Management: Entities like Recreational Center, Services, Contractors, and Person.</a:t>
          </a:r>
          <a:br>
            <a:rPr lang="en-US" sz="1100" kern="1200" dirty="0"/>
          </a:br>
          <a:r>
            <a:rPr lang="en-US" sz="1100" b="1" kern="1200" dirty="0"/>
            <a:t>Reasoning: </a:t>
          </a:r>
          <a:r>
            <a:rPr lang="en-US" sz="1100" kern="1200" dirty="0"/>
            <a:t>Each entity included to cover all aspects of residential management comprehensively, from amenities to personnel.</a:t>
          </a:r>
        </a:p>
      </dsp:txBody>
      <dsp:txXfrm>
        <a:off x="2396562" y="4066567"/>
        <a:ext cx="2631939" cy="1116580"/>
      </dsp:txXfrm>
    </dsp:sp>
    <dsp:sp modelId="{2E3B963B-2F19-4732-BC3C-6420BD47ACF5}">
      <dsp:nvSpPr>
        <dsp:cNvPr id="0" name=""/>
        <dsp:cNvSpPr/>
      </dsp:nvSpPr>
      <dsp:spPr>
        <a:xfrm>
          <a:off x="5487097" y="4066567"/>
          <a:ext cx="1116580" cy="11165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912E7-FF8A-49F3-A0B3-F9E3BAB79C99}">
      <dsp:nvSpPr>
        <dsp:cNvPr id="0" name=""/>
        <dsp:cNvSpPr/>
      </dsp:nvSpPr>
      <dsp:spPr>
        <a:xfrm>
          <a:off x="5721579" y="4301048"/>
          <a:ext cx="647616" cy="6476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C74EF-DD0E-479E-85C6-FE10DF664637}">
      <dsp:nvSpPr>
        <dsp:cNvPr id="0" name=""/>
        <dsp:cNvSpPr/>
      </dsp:nvSpPr>
      <dsp:spPr>
        <a:xfrm>
          <a:off x="6842945" y="4066567"/>
          <a:ext cx="2631939" cy="1116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Emphasis on Interconnectivity: </a:t>
          </a:r>
          <a:r>
            <a:rPr lang="en-US" sz="1100" kern="1200" dirty="0"/>
            <a:t>Explanation: Highlighting the interdependence of entities for a holistic management approach.</a:t>
          </a:r>
          <a:br>
            <a:rPr lang="en-US" sz="1100" kern="1200" dirty="0"/>
          </a:br>
          <a:r>
            <a:rPr lang="en-US" sz="1100" b="1" kern="1200" dirty="0"/>
            <a:t>Visuals</a:t>
          </a:r>
          <a:r>
            <a:rPr lang="en-US" sz="1100" kern="1200" dirty="0"/>
            <a:t>: Use of ERD diagrams to illustrate connections and flow between entities.</a:t>
          </a:r>
        </a:p>
      </dsp:txBody>
      <dsp:txXfrm>
        <a:off x="6842945" y="4066567"/>
        <a:ext cx="2631939" cy="1116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921-2072-10A7-6655-E305D8675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B0E4E-34AE-043D-03C8-F94AE04A9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704EB-99AE-291E-764D-7C6DD41C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517D-BC43-0444-8F4C-CFF6C89A69B0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CA4C3-CE50-96B6-B096-318A1516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F1A84-529C-1508-4C65-E6209C3E5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9576-1554-1C4E-9E5D-8B604BF5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1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938D-9433-A595-562B-287297C4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360B8-8160-78EF-45AA-425EDEDDC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37C45-7011-ED99-E890-C88923061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517D-BC43-0444-8F4C-CFF6C89A69B0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E3BCE-F6CE-EB7D-4829-FE2905D70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19914-C7C9-4208-07BE-9C1DB81B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9576-1554-1C4E-9E5D-8B604BF5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3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DF378B-8E66-9438-A5EC-C1BA0B38A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094FE-0341-8ED2-D8DF-0F5B461E9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80F68-EA0D-413E-4C31-DD17FBB3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517D-BC43-0444-8F4C-CFF6C89A69B0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48931-D35C-81DD-E395-9C187B27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669A-5AC4-7BDC-CA93-F28A2EFC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9576-1554-1C4E-9E5D-8B604BF5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EB4D-DC45-13FF-68ED-15A6B805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9A56D-5AD3-3CA9-65B3-A989A3983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59EE5-27FD-B4EC-93A7-8CCE38B1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517D-BC43-0444-8F4C-CFF6C89A69B0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1D716-86F4-9BBC-ECC9-B27ACF3C0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F8A4A-AFF9-CADE-8EAC-794BFCB7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9576-1554-1C4E-9E5D-8B604BF5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8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2224-B960-81EC-9D04-861C9A4A2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2049A-F97F-B2D8-56E5-305383A02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FDC8B-E063-EF70-8978-C501D3752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517D-BC43-0444-8F4C-CFF6C89A69B0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6BCAC-8BE9-F31B-E4D5-CC7D2E804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EC86E-103B-BF67-283F-0814CE82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9576-1554-1C4E-9E5D-8B604BF5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98520-593F-D04C-91FC-C50F9A8D1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04367-C8F5-C3EC-B500-B5BABCC94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167C1-1528-CC8C-F8DD-9A9D5CBEB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0392D-774C-9176-8203-CE465E10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517D-BC43-0444-8F4C-CFF6C89A69B0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D8F2F-B4DD-D822-3435-5429659BC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9DCD4-5BCA-E3D0-CB3D-2B76539C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9576-1554-1C4E-9E5D-8B604BF5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0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63F5B-91CC-CAC1-C1B2-29DB059B3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ED37A-9038-BE8D-6C67-55DC01CCD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798D3-4CF9-E49A-0A4D-C1AAD4A19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650841-6E7D-372E-9BC9-D0801EA5E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AFC96-9B05-8FE9-D000-67D4698DC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F41B1-82BF-A668-2493-98C8FE355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517D-BC43-0444-8F4C-CFF6C89A69B0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1D9213-6258-D61E-1667-30AA4407D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1E2267-FCC1-6F58-AC88-D6E2C8B6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9576-1554-1C4E-9E5D-8B604BF5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9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29C0-7F20-5C8A-6323-9BBE2591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22115-5446-5EA0-F748-EA1B5549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517D-BC43-0444-8F4C-CFF6C89A69B0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249A9-FBD1-D489-99CF-FF66FCBD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B5646-CB97-1D78-38EB-034B95C7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9576-1554-1C4E-9E5D-8B604BF5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2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BDDC1-778F-9FCC-0F97-9C0F7E668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517D-BC43-0444-8F4C-CFF6C89A69B0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F20A0B-2F45-7AD6-ADE0-597E0E39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644FF-4C9F-94FF-233B-DA4CE5BEF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9576-1554-1C4E-9E5D-8B604BF5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4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B9054-A007-FF10-D7F7-039EC8A9F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01DB2-7B21-ADA8-E12E-4E605D832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55616-27E8-C4A3-115E-732E1C17B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C598C-E139-2D0A-E842-F2A3F5332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517D-BC43-0444-8F4C-CFF6C89A69B0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1F5D3-1497-D6C7-9191-688375F9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26F52-038C-CEA4-C7FF-1008424F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9576-1554-1C4E-9E5D-8B604BF5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7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D67E4-9A43-A381-738B-275B337F6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F79D8-599D-B93B-F469-590300553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5FBE9-D49E-97E7-8006-40B471410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EC7FE-0988-F138-9AD5-78A31B68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517D-BC43-0444-8F4C-CFF6C89A69B0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89C45-C2F8-28D9-2DBC-94023991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5A8F3-D61E-8BF2-D3B0-E8BA3FFF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9576-1554-1C4E-9E5D-8B604BF5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0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BC345B-E241-5027-EE59-8EE4545FA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46CB7-7079-76D3-9D9C-14041B6E2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621BE-CA58-7113-0B8D-5CF2F9BBD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8517D-BC43-0444-8F4C-CFF6C89A69B0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B662F-4922-9438-3EDC-619C07A3F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BCAB0-2ABC-158D-0042-F7B7F1BC9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19576-1554-1C4E-9E5D-8B604BF5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8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midsection of a person holding a miniature house">
            <a:extLst>
              <a:ext uri="{FF2B5EF4-FFF2-40B4-BE49-F238E27FC236}">
                <a16:creationId xmlns:a16="http://schemas.microsoft.com/office/drawing/2014/main" id="{62648250-C801-97A6-5256-0A284DEA2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95" r="-1" b="15324"/>
          <a:stretch/>
        </p:blipFill>
        <p:spPr>
          <a:xfrm>
            <a:off x="-1" y="10"/>
            <a:ext cx="12228129" cy="46669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90C23B-F58E-2D17-E8F6-A20BFB31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396" y="4915178"/>
            <a:ext cx="6117852" cy="15099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b="1" dirty="0">
                <a:solidFill>
                  <a:schemeClr val="tx2"/>
                </a:solidFill>
              </a:rPr>
              <a:t>Residential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D21EF-0BDF-AAEC-CE50-B49521C8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8141" y="5036962"/>
            <a:ext cx="3440371" cy="150993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1400" b="1" dirty="0">
                <a:solidFill>
                  <a:schemeClr val="tx2"/>
                </a:solidFill>
              </a:rPr>
              <a:t>Team Members:</a:t>
            </a:r>
          </a:p>
          <a:p>
            <a:pPr algn="l"/>
            <a:r>
              <a:rPr lang="en-US" sz="1400" dirty="0">
                <a:solidFill>
                  <a:schemeClr val="tx2"/>
                </a:solidFill>
              </a:rPr>
              <a:t>Andrea Joyce Sequeira</a:t>
            </a:r>
          </a:p>
          <a:p>
            <a:pPr algn="l"/>
            <a:r>
              <a:rPr lang="en-US" sz="1400" dirty="0">
                <a:solidFill>
                  <a:schemeClr val="tx2"/>
                </a:solidFill>
              </a:rPr>
              <a:t>Anuja Ajit Surana</a:t>
            </a:r>
          </a:p>
          <a:p>
            <a:pPr algn="l"/>
            <a:r>
              <a:rPr lang="en-US" sz="1400" dirty="0" err="1">
                <a:solidFill>
                  <a:schemeClr val="tx2"/>
                </a:solidFill>
              </a:rPr>
              <a:t>Bhagyashri</a:t>
            </a:r>
            <a:r>
              <a:rPr lang="en-US" sz="1400" dirty="0">
                <a:solidFill>
                  <a:schemeClr val="tx2"/>
                </a:solidFill>
              </a:rPr>
              <a:t> Chavan</a:t>
            </a:r>
          </a:p>
          <a:p>
            <a:pPr algn="l"/>
            <a:r>
              <a:rPr lang="en-US" sz="1400" dirty="0">
                <a:solidFill>
                  <a:schemeClr val="tx2"/>
                </a:solidFill>
              </a:rPr>
              <a:t>Suraj Visveswaraiya</a:t>
            </a:r>
          </a:p>
          <a:p>
            <a:pPr algn="l"/>
            <a:r>
              <a:rPr lang="en-US" sz="1400" dirty="0" err="1">
                <a:solidFill>
                  <a:schemeClr val="tx2"/>
                </a:solidFill>
              </a:rPr>
              <a:t>Vaidehi</a:t>
            </a:r>
            <a:r>
              <a:rPr lang="en-US" sz="1400" dirty="0">
                <a:solidFill>
                  <a:schemeClr val="tx2"/>
                </a:solidFill>
              </a:rPr>
              <a:t> Sandeep </a:t>
            </a:r>
            <a:r>
              <a:rPr lang="en-US" sz="1400" dirty="0" err="1">
                <a:solidFill>
                  <a:schemeClr val="tx2"/>
                </a:solidFill>
              </a:rPr>
              <a:t>Tawde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930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C3FEF-5A03-D96B-66A9-A8A0AC577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962" y="2766218"/>
            <a:ext cx="5172076" cy="1325563"/>
          </a:xfrm>
        </p:spPr>
        <p:txBody>
          <a:bodyPr/>
          <a:lstStyle/>
          <a:p>
            <a:r>
              <a:rPr lang="en-US" dirty="0"/>
              <a:t>Shoot your questions!</a:t>
            </a:r>
          </a:p>
        </p:txBody>
      </p:sp>
    </p:spTree>
    <p:extLst>
      <p:ext uri="{BB962C8B-B14F-4D97-AF65-F5344CB8AC3E}">
        <p14:creationId xmlns:p14="http://schemas.microsoft.com/office/powerpoint/2010/main" val="136053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EEEB-DE23-1FEC-95C6-AB952ABD3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/>
          <a:p>
            <a:r>
              <a:rPr lang="en-US"/>
              <a:t>"Revolutionizing Residential Management: Our Mission and Objectives"</a:t>
            </a:r>
            <a:endParaRPr lang="en-DE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2DF259D7-099B-22CB-5EA3-E81FEF5339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5685880"/>
              </p:ext>
            </p:extLst>
          </p:nvPr>
        </p:nvGraphicFramePr>
        <p:xfrm>
          <a:off x="838200" y="1690688"/>
          <a:ext cx="10515600" cy="5096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8373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FCCFEE6-0B75-E7F3-AC77-B3674D3E1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0"/>
            <a:ext cx="89900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345984-F746-FF10-4C5F-6857F25142C4}"/>
              </a:ext>
            </a:extLst>
          </p:cNvPr>
          <p:cNvSpPr txBox="1"/>
          <p:nvPr/>
        </p:nvSpPr>
        <p:spPr>
          <a:xfrm>
            <a:off x="4675522" y="14288"/>
            <a:ext cx="283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2082399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3F60-EA75-7475-B7F2-831FCA2A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103"/>
            <a:ext cx="10515600" cy="8812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Strategic Decisions in Database Design</a:t>
            </a:r>
            <a:endParaRPr lang="en-DE" sz="3200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CD540D-AB5A-F9E2-7F12-CE32186AEB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250831"/>
          <a:ext cx="10515600" cy="5236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7673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6DC38-8A12-9B2A-CCF0-F23A076F2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300" b="1">
                <a:solidFill>
                  <a:schemeClr val="tx2"/>
                </a:solidFill>
              </a:rPr>
              <a:t>Streamlining Finances: Monthly Billing Optimization</a:t>
            </a:r>
            <a:endParaRPr lang="en-DE" sz="3300" b="1">
              <a:solidFill>
                <a:schemeClr val="tx2"/>
              </a:solidFill>
            </a:endParaRPr>
          </a:p>
        </p:txBody>
      </p:sp>
      <p:pic>
        <p:nvPicPr>
          <p:cNvPr id="51" name="Graphic 50" descr="Waiter">
            <a:extLst>
              <a:ext uri="{FF2B5EF4-FFF2-40B4-BE49-F238E27FC236}">
                <a16:creationId xmlns:a16="http://schemas.microsoft.com/office/drawing/2014/main" id="{258B7097-9ADE-EC09-80A1-05177C5F1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1576BC29-4B3E-018B-0B4A-BE3C7B5E1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500">
                <a:solidFill>
                  <a:schemeClr val="tx2"/>
                </a:solidFill>
              </a:rPr>
              <a:t>Relationship Change in Billing: </a:t>
            </a:r>
          </a:p>
          <a:p>
            <a:r>
              <a:rPr lang="en-US" sz="1500" b="1">
                <a:solidFill>
                  <a:schemeClr val="tx2"/>
                </a:solidFill>
              </a:rPr>
              <a:t>From One-to-One to One-to-Many: </a:t>
            </a:r>
            <a:r>
              <a:rPr lang="en-US" sz="1500">
                <a:solidFill>
                  <a:schemeClr val="tx2"/>
                </a:solidFill>
              </a:rPr>
              <a:t>Transition of the relationship between Apartment and Monthly Bill.</a:t>
            </a:r>
            <a:br>
              <a:rPr lang="en-US" sz="1500">
                <a:solidFill>
                  <a:schemeClr val="tx2"/>
                </a:solidFill>
              </a:rPr>
            </a:br>
            <a:r>
              <a:rPr lang="en-US" sz="1500" b="1">
                <a:solidFill>
                  <a:schemeClr val="tx2"/>
                </a:solidFill>
              </a:rPr>
              <a:t>Rationale: </a:t>
            </a:r>
            <a:r>
              <a:rPr lang="en-US" sz="1500">
                <a:solidFill>
                  <a:schemeClr val="tx2"/>
                </a:solidFill>
              </a:rPr>
              <a:t>To accommodate multiple bills per apartment, reflecting realistic billing scenarios.</a:t>
            </a:r>
          </a:p>
          <a:p>
            <a:r>
              <a:rPr lang="en-US" sz="1500" b="1">
                <a:solidFill>
                  <a:schemeClr val="tx2"/>
                </a:solidFill>
              </a:rPr>
              <a:t>Impact on Billing Efficiency: </a:t>
            </a:r>
            <a:r>
              <a:rPr lang="en-US" sz="1500">
                <a:solidFill>
                  <a:schemeClr val="tx2"/>
                </a:solidFill>
              </a:rPr>
              <a:t>Enhanced Efficiency: Facilitates the management of varied bills for different services in a single apartment.</a:t>
            </a:r>
            <a:br>
              <a:rPr lang="en-US" sz="1500">
                <a:solidFill>
                  <a:schemeClr val="tx2"/>
                </a:solidFill>
              </a:rPr>
            </a:br>
            <a:r>
              <a:rPr lang="en-US" sz="1500" b="1">
                <a:solidFill>
                  <a:schemeClr val="tx2"/>
                </a:solidFill>
              </a:rPr>
              <a:t>Real-Life Application: </a:t>
            </a:r>
            <a:r>
              <a:rPr lang="en-US" sz="1500">
                <a:solidFill>
                  <a:schemeClr val="tx2"/>
                </a:solidFill>
              </a:rPr>
              <a:t>Eases the process of generating and tracking bills for residents and management.</a:t>
            </a:r>
          </a:p>
          <a:p>
            <a:r>
              <a:rPr lang="en-US" sz="1500" b="1">
                <a:solidFill>
                  <a:schemeClr val="tx2"/>
                </a:solidFill>
              </a:rPr>
              <a:t>Benefits to Residents and Management: </a:t>
            </a:r>
            <a:r>
              <a:rPr lang="en-US" sz="1500">
                <a:solidFill>
                  <a:schemeClr val="tx2"/>
                </a:solidFill>
              </a:rPr>
              <a:t>For Residents: Improved clarity and tracking of their monthly expenses.</a:t>
            </a:r>
            <a:br>
              <a:rPr lang="en-US" sz="1500">
                <a:solidFill>
                  <a:schemeClr val="tx2"/>
                </a:solidFill>
              </a:rPr>
            </a:br>
            <a:r>
              <a:rPr lang="en-US" sz="1500" b="1">
                <a:solidFill>
                  <a:schemeClr val="tx2"/>
                </a:solidFill>
              </a:rPr>
              <a:t>For Management: </a:t>
            </a:r>
            <a:r>
              <a:rPr lang="en-US" sz="1500">
                <a:solidFill>
                  <a:schemeClr val="tx2"/>
                </a:solidFill>
              </a:rPr>
              <a:t>Streamlined billing process, leading to reduced errors and administrative workload.</a:t>
            </a:r>
            <a:endParaRPr lang="en-DE" sz="15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44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D3DCD8-B289-7228-8AE7-0E4C90B8A7BD}"/>
              </a:ext>
            </a:extLst>
          </p:cNvPr>
          <p:cNvSpPr txBox="1"/>
          <p:nvPr/>
        </p:nvSpPr>
        <p:spPr>
          <a:xfrm>
            <a:off x="2712298" y="87513"/>
            <a:ext cx="633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Constraint, Stored Procedure, Encryption and Computed Column</a:t>
            </a: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02A4F474-BC20-416F-16E4-BD10EC8F0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429" y="791014"/>
            <a:ext cx="6199571" cy="3116818"/>
          </a:xfrm>
          <a:prstGeom prst="rect">
            <a:avLst/>
          </a:prstGeom>
        </p:spPr>
      </p:pic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C5A46292-C5E3-1E98-74F1-63789A031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7" y="692790"/>
            <a:ext cx="5849809" cy="3585167"/>
          </a:xfrm>
          <a:prstGeom prst="rect">
            <a:avLst/>
          </a:prstGeom>
        </p:spPr>
      </p:pic>
      <p:pic>
        <p:nvPicPr>
          <p:cNvPr id="10" name="Picture 9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57EA2A8-9146-CE76-C43B-DA949157D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143777"/>
            <a:ext cx="5118061" cy="271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56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46B61E-486C-44E1-ACEB-72755F401BCC}"/>
              </a:ext>
            </a:extLst>
          </p:cNvPr>
          <p:cNvSpPr txBox="1"/>
          <p:nvPr/>
        </p:nvSpPr>
        <p:spPr>
          <a:xfrm>
            <a:off x="3220124" y="87513"/>
            <a:ext cx="1299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VIEWS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55FAC02-6FA2-7949-46AA-0181B8DCA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66" y="1427678"/>
            <a:ext cx="5953733" cy="5342809"/>
          </a:xfrm>
          <a:prstGeom prst="rect">
            <a:avLst/>
          </a:prstGeom>
        </p:spPr>
      </p:pic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950390D4-15C2-062F-233B-691199089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021" y="170813"/>
            <a:ext cx="5722713" cy="561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59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7B9DDBC-765D-CFF0-939C-8C839E2AE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36" y="769992"/>
            <a:ext cx="10850528" cy="60880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53C2FB-DB4B-62AB-24EA-CDE9779E7FE6}"/>
              </a:ext>
            </a:extLst>
          </p:cNvPr>
          <p:cNvSpPr txBox="1"/>
          <p:nvPr/>
        </p:nvSpPr>
        <p:spPr>
          <a:xfrm>
            <a:off x="3542384" y="27445"/>
            <a:ext cx="5107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REPORT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82306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D03FB8-C227-C359-EAFB-8EFD2EE77CD1}"/>
              </a:ext>
            </a:extLst>
          </p:cNvPr>
          <p:cNvSpPr txBox="1"/>
          <p:nvPr/>
        </p:nvSpPr>
        <p:spPr>
          <a:xfrm>
            <a:off x="3542384" y="27445"/>
            <a:ext cx="5107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REPORT AND VISUALIZATION</a:t>
            </a: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40411F9C-8A12-608A-292B-76D6D8DA8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46" y="725930"/>
            <a:ext cx="11100707" cy="610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44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</TotalTime>
  <Words>509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Residential Management System</vt:lpstr>
      <vt:lpstr>"Revolutionizing Residential Management: Our Mission and Objectives"</vt:lpstr>
      <vt:lpstr>PowerPoint Presentation</vt:lpstr>
      <vt:lpstr>Strategic Decisions in Database Design</vt:lpstr>
      <vt:lpstr>Streamlining Finances: Monthly Billing Optimization</vt:lpstr>
      <vt:lpstr>PowerPoint Presentation</vt:lpstr>
      <vt:lpstr>PowerPoint Presentation</vt:lpstr>
      <vt:lpstr>PowerPoint Presentation</vt:lpstr>
      <vt:lpstr>PowerPoint Presentation</vt:lpstr>
      <vt:lpstr>Shoot your questions!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Suraj Visveswaraiya</dc:creator>
  <cp:lastModifiedBy>Suraj Visveswaraiya</cp:lastModifiedBy>
  <cp:revision>2</cp:revision>
  <dcterms:created xsi:type="dcterms:W3CDTF">2023-12-08T18:59:59Z</dcterms:created>
  <dcterms:modified xsi:type="dcterms:W3CDTF">2023-12-09T05:05:21Z</dcterms:modified>
</cp:coreProperties>
</file>