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2" r:id="rId4"/>
    <p:sldId id="261" r:id="rId5"/>
    <p:sldId id="273" r:id="rId6"/>
    <p:sldId id="260" r:id="rId7"/>
    <p:sldId id="259" r:id="rId8"/>
    <p:sldId id="258" r:id="rId9"/>
    <p:sldId id="272" r:id="rId10"/>
    <p:sldId id="257" r:id="rId11"/>
    <p:sldId id="263" r:id="rId12"/>
    <p:sldId id="264" r:id="rId13"/>
    <p:sldId id="265" r:id="rId14"/>
    <p:sldId id="266" r:id="rId15"/>
    <p:sldId id="274" r:id="rId16"/>
    <p:sldId id="267"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pic>
        <p:nvPicPr>
          <p:cNvPr id="4" name="Picture 3"/>
          <p:cNvPicPr>
            <a:picLocks noChangeAspect="1"/>
          </p:cNvPicPr>
          <p:nvPr/>
        </p:nvPicPr>
        <p:blipFill>
          <a:blip r:embed="rId1"/>
          <a:stretch>
            <a:fillRect/>
          </a:stretch>
        </p:blipFill>
        <p:spPr>
          <a:xfrm>
            <a:off x="722630" y="-7620"/>
            <a:ext cx="11221085" cy="6863080"/>
          </a:xfrm>
          <a:prstGeom prst="rect">
            <a:avLst/>
          </a:prstGeom>
          <a:ln w="12700" cmpd="sng">
            <a:noFill/>
            <a:prstDash val="solid"/>
          </a:ln>
        </p:spPr>
      </p:pic>
      <p:sp>
        <p:nvSpPr>
          <p:cNvPr id="5" name="Text Box 4"/>
          <p:cNvSpPr txBox="1"/>
          <p:nvPr/>
        </p:nvSpPr>
        <p:spPr>
          <a:xfrm>
            <a:off x="2025650" y="1010285"/>
            <a:ext cx="6217920" cy="2799715"/>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p>
            <a:r>
              <a:rPr lang="en-US" sz="4000" b="1">
                <a:solidFill>
                  <a:schemeClr val="accent4"/>
                </a:solidFill>
                <a:effectLst>
                  <a:outerShdw blurRad="12700" dist="38100" dir="2700000" algn="tl" rotWithShape="0">
                    <a:schemeClr val="bg1">
                      <a:lumMod val="50000"/>
                    </a:schemeClr>
                  </a:outerShdw>
                </a:effectLst>
              </a:rPr>
              <a:t>House Price Prediction</a:t>
            </a:r>
            <a:endParaRPr lang="en-US" sz="4000" b="1">
              <a:solidFill>
                <a:schemeClr val="accent4"/>
              </a:solidFill>
              <a:effectLst>
                <a:outerShdw blurRad="12700" dist="38100" dir="2700000" algn="tl" rotWithShape="0">
                  <a:schemeClr val="bg1">
                    <a:lumMod val="50000"/>
                  </a:schemeClr>
                </a:outerShdw>
              </a:effectLst>
            </a:endParaRPr>
          </a:p>
          <a:p>
            <a:pPr lvl="3"/>
            <a:r>
              <a:rPr lang="en-US" altLang="en-US" sz="2000" b="1">
                <a:solidFill>
                  <a:schemeClr val="accent4"/>
                </a:solidFill>
                <a:effectLst/>
              </a:rPr>
              <a:t>using Machine Learning in Python</a:t>
            </a:r>
            <a:r>
              <a:rPr lang="en-US" sz="4000" b="1">
                <a:solidFill>
                  <a:schemeClr val="accent4"/>
                </a:solidFill>
                <a:effectLst/>
              </a:rPr>
              <a:t> </a:t>
            </a:r>
            <a:endParaRPr lang="en-US" sz="4000" b="1">
              <a:solidFill>
                <a:schemeClr val="accent4"/>
              </a:solidFill>
              <a:effectLst/>
            </a:endParaRPr>
          </a:p>
          <a:p>
            <a:endParaRPr lang="en-US">
              <a:solidFill>
                <a:schemeClr val="accent4"/>
              </a:solidFill>
            </a:endParaRPr>
          </a:p>
          <a:p>
            <a:pPr marL="1828800" lvl="8"/>
            <a:r>
              <a:rPr lang="en-US" sz="2400" b="1">
                <a:solidFill>
                  <a:schemeClr val="accent4"/>
                </a:solidFill>
                <a:effectLst>
                  <a:outerShdw blurRad="12700" dist="38100" dir="2700000" algn="tl" rotWithShape="0">
                    <a:schemeClr val="bg1">
                      <a:lumMod val="50000"/>
                    </a:schemeClr>
                  </a:outerShdw>
                </a:effectLst>
                <a:sym typeface="+mn-ea"/>
              </a:rPr>
              <a:t>By, Anuja Verma</a:t>
            </a:r>
            <a:endParaRPr lang="en-US" sz="2400" b="1">
              <a:solidFill>
                <a:schemeClr val="accent4"/>
              </a:solidFill>
              <a:effectLst>
                <a:outerShdw blurRad="12700" dist="38100" dir="2700000" algn="tl" rotWithShape="0">
                  <a:schemeClr val="bg1">
                    <a:lumMod val="50000"/>
                  </a:schemeClr>
                </a:outerShdw>
              </a:effectLst>
            </a:endParaRPr>
          </a:p>
          <a:p>
            <a:endParaRPr lang="en-US">
              <a:solidFill>
                <a:schemeClr val="accent4"/>
              </a:solidFill>
            </a:endParaRPr>
          </a:p>
          <a:p>
            <a:pPr marL="1828800" lvl="4" indent="457200"/>
            <a:endParaRPr lang="en-US" sz="3600" b="1">
              <a:solidFill>
                <a:schemeClr val="accent4"/>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609600" y="190500"/>
            <a:ext cx="7818120" cy="5937250"/>
          </a:xfrm>
          <a:prstGeom prst="rect">
            <a:avLst/>
          </a:prstGeom>
        </p:spPr>
      </p:pic>
      <p:sp>
        <p:nvSpPr>
          <p:cNvPr id="5" name="Text Box 4"/>
          <p:cNvSpPr txBox="1"/>
          <p:nvPr/>
        </p:nvSpPr>
        <p:spPr>
          <a:xfrm>
            <a:off x="7957185" y="5046345"/>
            <a:ext cx="4064000" cy="521970"/>
          </a:xfrm>
          <a:prstGeom prst="rect">
            <a:avLst/>
          </a:prstGeom>
          <a:noFill/>
        </p:spPr>
        <p:txBody>
          <a:bodyPr wrap="square" rtlCol="0">
            <a:spAutoFit/>
          </a:bodyPr>
          <a:p>
            <a:r>
              <a:rPr lang="en-US" altLang="en-US" sz="1400"/>
              <a:t>The pricing of the </a:t>
            </a:r>
            <a:r>
              <a:rPr lang="en-IN" altLang="en-US" sz="1400"/>
              <a:t>Seceond </a:t>
            </a:r>
            <a:r>
              <a:rPr lang="en-US" altLang="en-US" sz="1400"/>
              <a:t>floor square feet is shown in the chart.</a:t>
            </a:r>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725170" y="190500"/>
            <a:ext cx="10698480" cy="59372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 	</a:t>
            </a:r>
            <a:endParaRPr lang="en-IN" altLang="en-US"/>
          </a:p>
        </p:txBody>
      </p:sp>
      <p:pic>
        <p:nvPicPr>
          <p:cNvPr id="4" name="Content Placeholder 3"/>
          <p:cNvPicPr>
            <a:picLocks noChangeAspect="1"/>
          </p:cNvPicPr>
          <p:nvPr>
            <p:ph idx="1"/>
          </p:nvPr>
        </p:nvPicPr>
        <p:blipFill>
          <a:blip r:embed="rId1"/>
          <a:stretch>
            <a:fillRect/>
          </a:stretch>
        </p:blipFill>
        <p:spPr>
          <a:xfrm>
            <a:off x="1489075" y="190500"/>
            <a:ext cx="9298940" cy="592201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609600" y="173990"/>
            <a:ext cx="10934700" cy="594868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655955" y="190500"/>
            <a:ext cx="10879455" cy="593725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b="1"/>
              <a:t>Feature Selection</a:t>
            </a:r>
            <a:endParaRPr lang="en-US" altLang="en-US" sz="3200" b="1"/>
          </a:p>
        </p:txBody>
      </p:sp>
      <p:sp>
        <p:nvSpPr>
          <p:cNvPr id="3" name="Content Placeholder 2"/>
          <p:cNvSpPr>
            <a:spLocks noGrp="1"/>
          </p:cNvSpPr>
          <p:nvPr>
            <p:ph idx="1"/>
          </p:nvPr>
        </p:nvSpPr>
        <p:spPr/>
        <p:txBody>
          <a:bodyPr/>
          <a:p>
            <a:r>
              <a:rPr lang="en-US" altLang="en-US" sz="2800"/>
              <a:t>Feature selection is a process that chooses a subset of feature from the original feature so that the feature space is optimally reduced according to a certain criterion.</a:t>
            </a:r>
            <a:endParaRPr lang="en-US" altLang="en-US" sz="2800"/>
          </a:p>
          <a:p>
            <a:endParaRPr lang="en-US" altLang="en-US" sz="2800"/>
          </a:p>
          <a:p>
            <a:endParaRPr lang="en-US" altLang="en-US" sz="2800"/>
          </a:p>
        </p:txBody>
      </p:sp>
      <p:pic>
        <p:nvPicPr>
          <p:cNvPr id="5" name="Picture 4"/>
          <p:cNvPicPr>
            <a:picLocks noChangeAspect="1"/>
          </p:cNvPicPr>
          <p:nvPr/>
        </p:nvPicPr>
        <p:blipFill>
          <a:blip r:embed="rId1"/>
          <a:stretch>
            <a:fillRect/>
          </a:stretch>
        </p:blipFill>
        <p:spPr>
          <a:xfrm>
            <a:off x="1235710" y="2773045"/>
            <a:ext cx="9405620" cy="275082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br>
              <a:rPr lang="en-US" altLang="en-US" sz="3200" b="1"/>
            </a:br>
            <a:br>
              <a:rPr lang="en-US" altLang="en-US" sz="3200" b="1"/>
            </a:br>
            <a:r>
              <a:rPr lang="en-US" altLang="en-US" sz="3200" b="1"/>
              <a:t>Conclusion </a:t>
            </a:r>
            <a:endParaRPr lang="en-US" altLang="en-US" sz="3200" b="1"/>
          </a:p>
        </p:txBody>
      </p:sp>
      <p:sp>
        <p:nvSpPr>
          <p:cNvPr id="3" name="Content Placeholder 2"/>
          <p:cNvSpPr>
            <a:spLocks noGrp="1"/>
          </p:cNvSpPr>
          <p:nvPr>
            <p:ph idx="1"/>
          </p:nvPr>
        </p:nvSpPr>
        <p:spPr>
          <a:xfrm>
            <a:off x="758190" y="1652270"/>
            <a:ext cx="10972800" cy="3891915"/>
          </a:xfrm>
        </p:spPr>
        <p:txBody>
          <a:bodyPr/>
          <a:p>
            <a:r>
              <a:rPr lang="en-US" altLang="en-US" sz="2400"/>
              <a:t>So we conclude that the system that we proposed solves most of the problem that we have with the existing system. After training and testing of datasets with all models, the linear regression performs better than gradient boost regressor. The highest accuracy score is achieved by the linear regression. So , we suggest that this regression model be used for future house price predictions. Therefore. the outcome of our project will be predicting house prices with good accuracy which can help the customer as well as developer.</a:t>
            </a:r>
            <a:endParaRPr lang="en-US" altLang="en-US" sz="2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rot="21240000">
            <a:off x="3576955" y="2247900"/>
            <a:ext cx="7498715" cy="2592070"/>
          </a:xfrm>
        </p:spPr>
        <p:txBody>
          <a:bodyPr/>
          <a:p>
            <a:pPr marL="0" indent="0">
              <a:buNone/>
            </a:pPr>
            <a:r>
              <a:rPr lang="en-IN" altLang="en-US" sz="4800" b="1">
                <a:ln/>
                <a:solidFill>
                  <a:schemeClr val="tx1"/>
                </a:solidFill>
                <a:effectLst>
                  <a:outerShdw blurRad="38100" dist="19050" dir="2700000" algn="tl" rotWithShape="0">
                    <a:schemeClr val="dk1">
                      <a:alpha val="40000"/>
                    </a:schemeClr>
                  </a:outerShdw>
                </a:effectLst>
                <a:latin typeface="Lucida Calligraphy" panose="03010101010101010101" charset="0"/>
                <a:cs typeface="Lucida Calligraphy" panose="03010101010101010101" charset="0"/>
              </a:rPr>
              <a:t>Thank You</a:t>
            </a:r>
            <a:endParaRPr lang="en-IN" altLang="en-US" sz="4800" b="1">
              <a:ln/>
              <a:solidFill>
                <a:schemeClr val="tx1"/>
              </a:solidFill>
              <a:effectLst>
                <a:outerShdw blurRad="38100" dist="19050" dir="2700000" algn="tl" rotWithShape="0">
                  <a:schemeClr val="dk1">
                    <a:alpha val="40000"/>
                  </a:schemeClr>
                </a:outerShdw>
              </a:effectLst>
              <a:latin typeface="Lucida Calligraphy" panose="03010101010101010101" charset="0"/>
              <a:cs typeface="Lucida Calligraphy" panose="03010101010101010101"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b="1"/>
              <a:t>Abstract</a:t>
            </a:r>
            <a:endParaRPr lang="en-US" sz="3200" b="1"/>
          </a:p>
        </p:txBody>
      </p:sp>
      <p:sp>
        <p:nvSpPr>
          <p:cNvPr id="3" name="Content Placeholder 2"/>
          <p:cNvSpPr>
            <a:spLocks noGrp="1"/>
          </p:cNvSpPr>
          <p:nvPr>
            <p:ph idx="1"/>
          </p:nvPr>
        </p:nvSpPr>
        <p:spPr/>
        <p:txBody>
          <a:bodyPr/>
          <a:p>
            <a:pPr marL="0" indent="0">
              <a:buNone/>
            </a:pPr>
            <a:r>
              <a:rPr lang="en-US" altLang="en-US" sz="2400"/>
              <a:t>House Price Index (HPI) is commonly used to estimate the changes in housing price. Since housing price is strongly correlated to other factors such as location, area, population, it requires other information apart from HPI to predict individual housing price. There has been a considerably large number of papers adopting traditional machine learning approaches to predict housing prices accurately, but they rarely concern about the performance of individual models and neglect the less popular yet complex models. As a result, to explore various impacts of features on prediction methods, this paper will apply both traditional and advanced machine learning approaches to investigate the difference among several advanced models. This paper will also comprehensively validate multiple techniques in model implementation on regression and provide an optimistic result for housing price prediction.</a:t>
            </a:r>
            <a:endParaRPr lang="en-US"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3200">
                <a:solidFill>
                  <a:schemeClr val="tx1"/>
                </a:solidFill>
                <a:effectLst>
                  <a:outerShdw blurRad="38100" dist="19050" dir="2700000" algn="tl" rotWithShape="0">
                    <a:schemeClr val="dk1">
                      <a:alpha val="40000"/>
                    </a:schemeClr>
                  </a:outerShdw>
                </a:effectLst>
              </a:rPr>
              <a:t>					</a:t>
            </a:r>
            <a:r>
              <a:rPr lang="en-US" sz="3200" b="1">
                <a:solidFill>
                  <a:schemeClr val="tx1"/>
                </a:solidFill>
                <a:effectLst>
                  <a:outerShdw blurRad="38100" dist="19050" dir="2700000" algn="tl" rotWithShape="0">
                    <a:schemeClr val="dk1">
                      <a:alpha val="40000"/>
                    </a:schemeClr>
                  </a:outerShdw>
                </a:effectLst>
              </a:rPr>
              <a:t>Aim</a:t>
            </a:r>
            <a:endParaRPr lang="en-US" sz="3200" b="1">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p:txBody>
          <a:bodyPr/>
          <a:p>
            <a:pPr marL="0" indent="0">
              <a:buNone/>
            </a:pPr>
            <a:r>
              <a:rPr lang="en-US" altLang="en-US" sz="2400"/>
              <a:t>The aim of house price prediction is to estimate the potential selling price of a property based on various factors. This is crucial for buyers, sellers, and investors in making informed decisions about the real estate market. House price prediction helps buyers find affordable homes, sellers set competitive prices, and investors identify profitable opportunities. </a:t>
            </a:r>
            <a:endParaRPr lang="en-US" altLang="en-US" sz="2400"/>
          </a:p>
          <a:p>
            <a:pPr marL="0" indent="0">
              <a:buNone/>
            </a:pPr>
            <a:endParaRPr lang="en-US" altLang="en-US" sz="2400"/>
          </a:p>
          <a:p>
            <a:r>
              <a:rPr lang="en-US" altLang="en-US" sz="2400"/>
              <a:t>These are the Parameters on which we will evaluate ourselves -</a:t>
            </a:r>
            <a:endParaRPr lang="en-US" altLang="en-US" sz="2400"/>
          </a:p>
          <a:p>
            <a:endParaRPr lang="en-US" altLang="en-US" sz="2400"/>
          </a:p>
          <a:p>
            <a:r>
              <a:rPr lang="en-US" altLang="en-US" sz="2400"/>
              <a:t>Create an effective price prediction model</a:t>
            </a:r>
            <a:endParaRPr lang="en-US" altLang="en-US" sz="2400"/>
          </a:p>
          <a:p>
            <a:r>
              <a:rPr lang="en-US" altLang="en-US" sz="2400"/>
              <a:t>Validate the model's prediction accuracy</a:t>
            </a:r>
            <a:endParaRPr lang="en-US" altLang="en-US" sz="2400"/>
          </a:p>
          <a:p>
            <a:r>
              <a:rPr lang="en-US" altLang="en-US" sz="2400"/>
              <a:t>Identify the important home price attributes which feed the model's predictive power.</a:t>
            </a:r>
            <a:endParaRPr lang="en-US" altLang="en-US"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3200" b="1"/>
              <a:t>Implementation</a:t>
            </a:r>
            <a:endParaRPr lang="en-US" altLang="en-US" sz="3200" b="1"/>
          </a:p>
        </p:txBody>
      </p:sp>
      <p:sp>
        <p:nvSpPr>
          <p:cNvPr id="3" name="Content Placeholder 2"/>
          <p:cNvSpPr>
            <a:spLocks noGrp="1"/>
          </p:cNvSpPr>
          <p:nvPr>
            <p:ph idx="1"/>
          </p:nvPr>
        </p:nvSpPr>
        <p:spPr/>
        <p:txBody>
          <a:bodyPr/>
          <a:p>
            <a:pPr marL="0" indent="0">
              <a:buNone/>
            </a:pPr>
            <a:r>
              <a:rPr lang="en-US" altLang="en-US" sz="2000"/>
              <a:t>Step Involved : </a:t>
            </a:r>
            <a:endParaRPr lang="en-US" altLang="en-US" sz="2000"/>
          </a:p>
          <a:p>
            <a:r>
              <a:rPr lang="en-US" altLang="en-US" sz="2000"/>
              <a:t>Importing the required packages in our python environment.</a:t>
            </a:r>
            <a:endParaRPr lang="en-US" altLang="en-US" sz="2000"/>
          </a:p>
          <a:p>
            <a:r>
              <a:rPr lang="en-US" altLang="en-US" sz="2000"/>
              <a:t>Importing data - Set</a:t>
            </a:r>
            <a:endParaRPr lang="en-US" altLang="en-US" sz="2000"/>
          </a:p>
          <a:p>
            <a:endParaRPr lang="en-US" altLang="en-US" sz="2000"/>
          </a:p>
          <a:p>
            <a:endParaRPr lang="en-US" altLang="en-US" sz="2000"/>
          </a:p>
        </p:txBody>
      </p:sp>
      <p:pic>
        <p:nvPicPr>
          <p:cNvPr id="4" name="Picture 3"/>
          <p:cNvPicPr>
            <a:picLocks noChangeAspect="1"/>
          </p:cNvPicPr>
          <p:nvPr/>
        </p:nvPicPr>
        <p:blipFill>
          <a:blip r:embed="rId1"/>
          <a:stretch>
            <a:fillRect/>
          </a:stretch>
        </p:blipFill>
        <p:spPr>
          <a:xfrm>
            <a:off x="2095500" y="2319020"/>
            <a:ext cx="6858000" cy="31946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3200" b="1"/>
              <a:t>Data Selection</a:t>
            </a:r>
            <a:endParaRPr lang="en-IN" altLang="en-US" sz="3200" b="1"/>
          </a:p>
        </p:txBody>
      </p:sp>
      <p:sp>
        <p:nvSpPr>
          <p:cNvPr id="3" name="Content Placeholder 2"/>
          <p:cNvSpPr>
            <a:spLocks noGrp="1"/>
          </p:cNvSpPr>
          <p:nvPr>
            <p:ph idx="1"/>
          </p:nvPr>
        </p:nvSpPr>
        <p:spPr>
          <a:xfrm>
            <a:off x="609600" y="933450"/>
            <a:ext cx="10972800" cy="5194300"/>
          </a:xfrm>
        </p:spPr>
        <p:txBody>
          <a:bodyPr/>
          <a:p>
            <a:pPr marL="0" indent="0">
              <a:buNone/>
            </a:pPr>
            <a:r>
              <a:rPr lang="en-US" altLang="en-US" sz="2000"/>
              <a:t>Data selection is defined as the process of determining the appropriate data type and source, as well as suitable instruments to collect data.Data selection precedes the actual practice of data collection.</a:t>
            </a:r>
            <a:endParaRPr lang="en-US" altLang="en-US" sz="2000"/>
          </a:p>
          <a:p>
            <a:pPr marL="0" indent="0">
              <a:buNone/>
            </a:pPr>
            <a:endParaRPr lang="en-US" altLang="en-US"/>
          </a:p>
          <a:p>
            <a:pPr marL="0" indent="0">
              <a:buNone/>
            </a:pPr>
            <a:endParaRPr lang="en-US" altLang="en-US"/>
          </a:p>
        </p:txBody>
      </p:sp>
      <p:pic>
        <p:nvPicPr>
          <p:cNvPr id="5" name="Picture 4"/>
          <p:cNvPicPr>
            <a:picLocks noChangeAspect="1"/>
          </p:cNvPicPr>
          <p:nvPr/>
        </p:nvPicPr>
        <p:blipFill>
          <a:blip r:embed="rId1"/>
          <a:stretch>
            <a:fillRect/>
          </a:stretch>
        </p:blipFill>
        <p:spPr>
          <a:xfrm>
            <a:off x="-8890" y="2032000"/>
            <a:ext cx="12183110" cy="44919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276860"/>
            <a:ext cx="10972800" cy="496570"/>
          </a:xfrm>
        </p:spPr>
        <p:txBody>
          <a:bodyPr/>
          <a:p>
            <a:r>
              <a:rPr lang="en-US" altLang="en-US" sz="3200" b="1"/>
              <a:t>Data visualization</a:t>
            </a:r>
            <a:endParaRPr lang="en-US" altLang="en-US" sz="3200" b="1"/>
          </a:p>
        </p:txBody>
      </p:sp>
      <p:sp>
        <p:nvSpPr>
          <p:cNvPr id="3" name="Content Placeholder 2"/>
          <p:cNvSpPr>
            <a:spLocks noGrp="1"/>
          </p:cNvSpPr>
          <p:nvPr>
            <p:ph idx="1"/>
          </p:nvPr>
        </p:nvSpPr>
        <p:spPr>
          <a:xfrm>
            <a:off x="609600" y="1005205"/>
            <a:ext cx="10972800" cy="5122545"/>
          </a:xfrm>
        </p:spPr>
        <p:txBody>
          <a:bodyPr/>
          <a:p>
            <a:pPr marL="457200" lvl="1" indent="0">
              <a:buNone/>
            </a:pPr>
            <a:r>
              <a:rPr lang="en-US" altLang="en-US" sz="2100"/>
              <a:t>Data visualization is the graphical representation of information and data. By using visual elements like charts,graphs, and maps , data visualization tools provide an accessible way to see and understand trends, outliers, and patterns in data. In the world of big Data, data visualization tools and technologies are essential to analyse massive amounts of information and make data-driven decisions. </a:t>
            </a:r>
            <a:endParaRPr lang="en-US" altLang="en-US" sz="2100"/>
          </a:p>
          <a:p>
            <a:pPr marL="457200" lvl="1" indent="0">
              <a:buNone/>
            </a:pPr>
            <a:endParaRPr lang="en-US" altLang="en-US" sz="1750"/>
          </a:p>
          <a:p>
            <a:pPr marL="0" indent="0">
              <a:buNone/>
            </a:pPr>
            <a:r>
              <a:rPr lang="en-US" altLang="en-US" b="1"/>
              <a:t>Exploratory Data Analysis</a:t>
            </a:r>
            <a:endParaRPr lang="en-US" altLang="en-US" b="1"/>
          </a:p>
          <a:p>
            <a:pPr marL="457200" lvl="1" indent="0">
              <a:buNone/>
            </a:pPr>
            <a:r>
              <a:rPr lang="en-US" altLang="en-US" sz="2100"/>
              <a:t>Refers to the deep analysis of data so as to discover different patterns and spot anomalies. Before making inferences from data it is essential to examine all your variables. we can infer from above describe function that the dataset has a house where the house and would be interesting to know more about it as we progress.</a:t>
            </a:r>
            <a:endParaRPr lang="en-US" altLang="en-US" sz="2100"/>
          </a:p>
          <a:p>
            <a:pPr marL="457200" lvl="1" indent="0">
              <a:buNone/>
            </a:pPr>
            <a:r>
              <a:rPr lang="en-US" altLang="en-US" sz="2100"/>
              <a:t>Maximum square feet is 16200 where as the minimum is 1650.we can see that the data is distributed.</a:t>
            </a:r>
            <a:endParaRPr lang="en-US" altLang="en-US" sz="21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p:cNvPicPr>
            <a:picLocks noChangeAspect="1"/>
          </p:cNvPicPr>
          <p:nvPr>
            <p:ph idx="1"/>
          </p:nvPr>
        </p:nvPicPr>
        <p:blipFill>
          <a:blip r:embed="rId1"/>
          <a:stretch>
            <a:fillRect/>
          </a:stretch>
        </p:blipFill>
        <p:spPr>
          <a:xfrm>
            <a:off x="514350" y="485140"/>
            <a:ext cx="6724650" cy="5606415"/>
          </a:xfrm>
          <a:prstGeom prst="rect">
            <a:avLst/>
          </a:prstGeom>
        </p:spPr>
      </p:pic>
      <p:sp>
        <p:nvSpPr>
          <p:cNvPr id="9" name="Text Box 8"/>
          <p:cNvSpPr txBox="1"/>
          <p:nvPr/>
        </p:nvSpPr>
        <p:spPr>
          <a:xfrm>
            <a:off x="6902450" y="4119245"/>
            <a:ext cx="4270375" cy="1425575"/>
          </a:xfrm>
          <a:prstGeom prst="rect">
            <a:avLst/>
          </a:prstGeom>
          <a:noFill/>
        </p:spPr>
        <p:txBody>
          <a:bodyPr wrap="square" rtlCol="0">
            <a:noAutofit/>
          </a:bodyPr>
          <a:p>
            <a:pPr lvl="1"/>
            <a:r>
              <a:rPr lang="en-US" altLang="en-US" sz="1400"/>
              <a:t>As we can see from the visualization 3 bedroom house are most commonly sold followed by 2 bedroom. So how is it useful? For a builder having this data , He can make a new building with more 2 and 3 bedroom's to attract more buyers.</a:t>
            </a:r>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7" name="Text Box 6"/>
          <p:cNvSpPr txBox="1"/>
          <p:nvPr/>
        </p:nvSpPr>
        <p:spPr>
          <a:xfrm>
            <a:off x="8773795" y="4845050"/>
            <a:ext cx="4064000" cy="694690"/>
          </a:xfrm>
          <a:prstGeom prst="rect">
            <a:avLst/>
          </a:prstGeom>
          <a:noFill/>
        </p:spPr>
        <p:txBody>
          <a:bodyPr wrap="square" rtlCol="0">
            <a:noAutofit/>
          </a:bodyPr>
          <a:p>
            <a:r>
              <a:rPr lang="en-IN" altLang="en-US" sz="1400"/>
              <a:t>Form above  we can see that house </a:t>
            </a:r>
            <a:endParaRPr lang="en-IN" altLang="en-US" sz="1400"/>
          </a:p>
          <a:p>
            <a:r>
              <a:rPr lang="en-IN" altLang="en-US" sz="1400"/>
              <a:t>which are Pool &amp; garage will get Average </a:t>
            </a:r>
            <a:endParaRPr lang="en-IN" altLang="en-US" sz="1400"/>
          </a:p>
          <a:p>
            <a:r>
              <a:rPr lang="en-IN" altLang="en-US" sz="1400"/>
              <a:t>price </a:t>
            </a:r>
            <a:endParaRPr lang="en-IN" altLang="en-US" sz="1400"/>
          </a:p>
        </p:txBody>
      </p:sp>
      <p:pic>
        <p:nvPicPr>
          <p:cNvPr id="9" name="Content Placeholder 8"/>
          <p:cNvPicPr>
            <a:picLocks noChangeAspect="1"/>
          </p:cNvPicPr>
          <p:nvPr>
            <p:ph idx="1"/>
          </p:nvPr>
        </p:nvPicPr>
        <p:blipFill>
          <a:blip r:embed="rId1"/>
          <a:stretch>
            <a:fillRect/>
          </a:stretch>
        </p:blipFill>
        <p:spPr>
          <a:xfrm>
            <a:off x="290830" y="190500"/>
            <a:ext cx="8415020" cy="59372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nvPr>
        </p:nvPicPr>
        <p:blipFill>
          <a:blip r:embed="rId1"/>
          <a:stretch>
            <a:fillRect/>
          </a:stretch>
        </p:blipFill>
        <p:spPr>
          <a:xfrm>
            <a:off x="609600" y="190500"/>
            <a:ext cx="7599680" cy="5937250"/>
          </a:xfrm>
          <a:prstGeom prst="rect">
            <a:avLst/>
          </a:prstGeom>
        </p:spPr>
      </p:pic>
      <p:sp>
        <p:nvSpPr>
          <p:cNvPr id="5" name="Text Box 4"/>
          <p:cNvSpPr txBox="1"/>
          <p:nvPr/>
        </p:nvSpPr>
        <p:spPr>
          <a:xfrm>
            <a:off x="8128000" y="4885690"/>
            <a:ext cx="4064000" cy="813435"/>
          </a:xfrm>
          <a:prstGeom prst="rect">
            <a:avLst/>
          </a:prstGeom>
          <a:noFill/>
        </p:spPr>
        <p:txBody>
          <a:bodyPr wrap="square" rtlCol="0">
            <a:noAutofit/>
          </a:bodyPr>
          <a:p>
            <a:r>
              <a:rPr lang="en-US" altLang="en-US" sz="1400"/>
              <a:t>The pricing of the first floor square feet is shown in the chart.</a:t>
            </a:r>
            <a:endParaRPr lang="en-US" altLang="en-US" sz="1400"/>
          </a:p>
        </p:txBody>
      </p:sp>
    </p:spTree>
  </p:cSld>
  <p:clrMapOvr>
    <a:masterClrMapping/>
  </p:clrMapOvr>
</p:sld>
</file>

<file path=ppt/theme/theme1.xml><?xml version="1.0" encoding="utf-8"?>
<a:theme xmlns:a="http://schemas.openxmlformats.org/drawingml/2006/main" name="1_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3958</Words>
  <Application>WPS Slides</Application>
  <PresentationFormat>Widescreen</PresentationFormat>
  <Paragraphs>67</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Microsoft YaHei</vt:lpstr>
      <vt:lpstr>Arial Unicode MS</vt:lpstr>
      <vt:lpstr>Calibri</vt:lpstr>
      <vt:lpstr>Lucida Calligraphy</vt:lpstr>
      <vt:lpstr>1_Orange Waves</vt:lpstr>
      <vt:lpstr>PowerPoint 演示文稿</vt:lpstr>
      <vt:lpstr>Abstract</vt:lpstr>
      <vt:lpstr>					Aim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Anuja Verma</cp:lastModifiedBy>
  <cp:revision>26</cp:revision>
  <dcterms:created xsi:type="dcterms:W3CDTF">2025-04-18T22:19:00Z</dcterms:created>
  <dcterms:modified xsi:type="dcterms:W3CDTF">2025-04-19T17:22:23Z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A6D7B6499098465ABD4FC0474F67BDF3_11</vt:lpwstr>
  </property>
  <property fmtid="{D5CDD505-2E9C-101B-9397-08002B2CF9AE}" pid="3" name="KSOProductBuildVer">
    <vt:lpwstr>1033-12.2.0.20782</vt:lpwstr>
  </property>
</Properties>
</file>