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C05390-2232-40B6-B4F7-79DFE710AC6F}">
  <a:tblStyle styleId="{13C05390-2232-40B6-B4F7-79DFE710AC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1cdb632a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1cdb632a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fdbc7a85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fdbc7a85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1cdb632a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1cdb632a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737373"/>
                </a:solidFill>
                <a:latin typeface="Roboto"/>
                <a:ea typeface="Roboto"/>
                <a:cs typeface="Roboto"/>
                <a:sym typeface="Roboto"/>
              </a:rPr>
              <a:t>Median # of Landings: 10.5</a:t>
            </a:r>
            <a:endParaRPr sz="1800">
              <a:solidFill>
                <a:srgbClr val="73737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800">
                <a:solidFill>
                  <a:srgbClr val="737373"/>
                </a:solidFill>
                <a:latin typeface="Roboto"/>
                <a:ea typeface="Roboto"/>
                <a:cs typeface="Roboto"/>
                <a:sym typeface="Roboto"/>
              </a:rPr>
              <a:t>Mean # of Landings: 176.0</a:t>
            </a:r>
            <a:endParaRPr sz="1800">
              <a:solidFill>
                <a:srgbClr val="73737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800">
                <a:solidFill>
                  <a:srgbClr val="737373"/>
                </a:solidFill>
                <a:latin typeface="Roboto"/>
                <a:ea typeface="Roboto"/>
                <a:cs typeface="Roboto"/>
                <a:sym typeface="Roboto"/>
              </a:rPr>
              <a:t>Range of # of Landings: 1.0 to 3323.0</a:t>
            </a:r>
            <a:endParaRPr sz="1800">
              <a:solidFill>
                <a:srgbClr val="73737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800">
                <a:solidFill>
                  <a:srgbClr val="737373"/>
                </a:solidFill>
                <a:latin typeface="Roboto"/>
                <a:ea typeface="Roboto"/>
                <a:cs typeface="Roboto"/>
                <a:sym typeface="Roboto"/>
              </a:rPr>
              <a:t>Range of Years: 1519 to 2013</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1cdb632a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1cdb632a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ffb1c16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ffb1c16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Linear regression that we </a:t>
            </a:r>
            <a:r>
              <a:rPr lang="en"/>
              <a:t>created</a:t>
            </a:r>
            <a:r>
              <a:rPr lang="en"/>
              <a:t> was to see the correlation between the year, or time period of the meteorite, and the mass of the meteorites. </a:t>
            </a:r>
            <a:endParaRPr/>
          </a:p>
          <a:p>
            <a:pPr indent="-298450" lvl="0" marL="457200" rtl="0" algn="l">
              <a:spcBef>
                <a:spcPts val="0"/>
              </a:spcBef>
              <a:spcAft>
                <a:spcPts val="0"/>
              </a:spcAft>
              <a:buSzPts val="1100"/>
              <a:buChar char="-"/>
            </a:pPr>
            <a:r>
              <a:rPr lang="en"/>
              <a:t>In order to make our analysis more specific, I used a vector with our primary ten classifications of meteorites, and then looped through </a:t>
            </a:r>
            <a:r>
              <a:rPr lang="en"/>
              <a:t>them</a:t>
            </a:r>
            <a:r>
              <a:rPr lang="en"/>
              <a:t> in order to get information about each </a:t>
            </a:r>
            <a:r>
              <a:rPr lang="en"/>
              <a:t>classification and the meteorites masses</a:t>
            </a:r>
            <a:r>
              <a:rPr lang="en"/>
              <a:t> for the specific time period. </a:t>
            </a:r>
            <a:endParaRPr/>
          </a:p>
          <a:p>
            <a:pPr indent="-298450" lvl="0" marL="457200" rtl="0" algn="l">
              <a:spcBef>
                <a:spcPts val="0"/>
              </a:spcBef>
              <a:spcAft>
                <a:spcPts val="0"/>
              </a:spcAft>
              <a:buSzPts val="1100"/>
              <a:buChar char="-"/>
            </a:pPr>
            <a:r>
              <a:rPr lang="en"/>
              <a:t>Overall, we did not observe a clear indication of correlation between </a:t>
            </a:r>
            <a:r>
              <a:rPr lang="en"/>
              <a:t>the</a:t>
            </a:r>
            <a:r>
              <a:rPr lang="en"/>
              <a:t> mass and time period. However, as seen in the linear regression images above, there are some time periods in which weak correlations can be observed in particular classifications of meteorites.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285d03c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285d03c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Linear Regression Statistics for each of the four regression models that were presented in the </a:t>
            </a:r>
            <a:r>
              <a:rPr lang="en"/>
              <a:t>previous</a:t>
            </a:r>
            <a:r>
              <a:rPr lang="en"/>
              <a:t> slide. </a:t>
            </a:r>
            <a:endParaRPr/>
          </a:p>
          <a:p>
            <a:pPr indent="-298450" lvl="0" marL="457200" rtl="0" algn="l">
              <a:spcBef>
                <a:spcPts val="0"/>
              </a:spcBef>
              <a:spcAft>
                <a:spcPts val="0"/>
              </a:spcAft>
              <a:buSzPts val="1100"/>
              <a:buChar char="-"/>
            </a:pPr>
            <a:r>
              <a:rPr lang="en"/>
              <a:t>As shown above in the </a:t>
            </a:r>
            <a:r>
              <a:rPr lang="en"/>
              <a:t>statistics</a:t>
            </a:r>
            <a:r>
              <a:rPr lang="en"/>
              <a:t>, the correlation remains weak in most cases of the regressions for our data, as it is not a clear correlation </a:t>
            </a:r>
            <a:r>
              <a:rPr lang="en"/>
              <a:t>between</a:t>
            </a:r>
            <a:r>
              <a:rPr lang="en"/>
              <a:t> the mass and the year or time period of the landing of the meteorites.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de962b2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de962b2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Takeaways</a:t>
            </a:r>
            <a:endParaRPr/>
          </a:p>
          <a:p>
            <a:pPr indent="-298450" lvl="0" marL="457200" rtl="0" algn="l">
              <a:spcBef>
                <a:spcPts val="0"/>
              </a:spcBef>
              <a:spcAft>
                <a:spcPts val="0"/>
              </a:spcAft>
              <a:buSzPts val="1100"/>
              <a:buAutoNum type="arabicPeriod"/>
            </a:pPr>
            <a:r>
              <a:rPr lang="en"/>
              <a:t>Big number of meteorite landings</a:t>
            </a:r>
            <a:endParaRPr/>
          </a:p>
          <a:p>
            <a:pPr indent="-298450" lvl="0" marL="457200" rtl="0" algn="l">
              <a:spcBef>
                <a:spcPts val="0"/>
              </a:spcBef>
              <a:spcAft>
                <a:spcPts val="0"/>
              </a:spcAft>
              <a:buSzPts val="1100"/>
              <a:buAutoNum type="arabicPeriod"/>
            </a:pPr>
            <a:r>
              <a:rPr lang="en"/>
              <a:t>Median mass was low </a:t>
            </a:r>
            <a:r>
              <a:rPr lang="en"/>
              <a:t>	</a:t>
            </a:r>
            <a:endParaRPr/>
          </a:p>
          <a:p>
            <a:pPr indent="-298450" lvl="0" marL="457200" rtl="0" algn="l">
              <a:spcBef>
                <a:spcPts val="0"/>
              </a:spcBef>
              <a:spcAft>
                <a:spcPts val="0"/>
              </a:spcAft>
              <a:buSzPts val="1100"/>
              <a:buAutoNum type="arabicPeriod"/>
            </a:pPr>
            <a:r>
              <a:t/>
            </a:r>
            <a:endParaRPr/>
          </a:p>
          <a:p>
            <a:pPr indent="0" lvl="0" marL="457200" rtl="0" algn="l">
              <a:spcBef>
                <a:spcPts val="0"/>
              </a:spcBef>
              <a:spcAft>
                <a:spcPts val="0"/>
              </a:spcAft>
              <a:buNone/>
            </a:pPr>
            <a:r>
              <a:rPr lang="en"/>
              <a:t>Limitations</a:t>
            </a:r>
            <a:endParaRPr/>
          </a:p>
          <a:p>
            <a:pPr indent="-298450" lvl="0" marL="457200" rtl="0" algn="l">
              <a:spcBef>
                <a:spcPts val="0"/>
              </a:spcBef>
              <a:spcAft>
                <a:spcPts val="0"/>
              </a:spcAft>
              <a:buSzPts val="1100"/>
              <a:buAutoNum type="arabicPeriod"/>
            </a:pPr>
            <a:r>
              <a:rPr lang="en"/>
              <a:t>No info on data collection process </a:t>
            </a:r>
            <a:endParaRPr/>
          </a:p>
          <a:p>
            <a:pPr indent="-298450" lvl="0" marL="457200" rtl="0" algn="l">
              <a:spcBef>
                <a:spcPts val="0"/>
              </a:spcBef>
              <a:spcAft>
                <a:spcPts val="0"/>
              </a:spcAft>
              <a:buSzPts val="1100"/>
              <a:buAutoNum type="arabicPeriod"/>
            </a:pPr>
            <a:r>
              <a:rPr lang="en"/>
              <a:t>Human inhabited bias</a:t>
            </a:r>
            <a:endParaRPr/>
          </a:p>
          <a:p>
            <a:pPr indent="-298450" lvl="0" marL="457200" rtl="0" algn="l">
              <a:spcBef>
                <a:spcPts val="0"/>
              </a:spcBef>
              <a:spcAft>
                <a:spcPts val="0"/>
              </a:spcAft>
              <a:buSzPts val="1100"/>
              <a:buAutoNum type="arabicPeriod"/>
            </a:pPr>
            <a:r>
              <a:rPr lang="en"/>
              <a:t>Older meteorite landings inaccurate</a:t>
            </a:r>
            <a:endParaRPr/>
          </a:p>
          <a:p>
            <a:pPr indent="-298450" lvl="0" marL="457200" rtl="0" algn="l">
              <a:spcBef>
                <a:spcPts val="0"/>
              </a:spcBef>
              <a:spcAft>
                <a:spcPts val="0"/>
              </a:spcAft>
              <a:buSzPts val="1100"/>
              <a:buAutoNum type="arabicPeriod"/>
            </a:pPr>
            <a:r>
              <a:rPr lang="en"/>
              <a:t>Incomplete geolocations</a:t>
            </a:r>
            <a:endParaRPr/>
          </a:p>
          <a:p>
            <a:pPr indent="-298450" lvl="0" marL="457200" rtl="0" algn="l">
              <a:spcBef>
                <a:spcPts val="0"/>
              </a:spcBef>
              <a:spcAft>
                <a:spcPts val="0"/>
              </a:spcAft>
              <a:buSzPts val="1100"/>
              <a:buAutoNum type="arabicPeriod"/>
            </a:pPr>
            <a:r>
              <a:t/>
            </a:r>
            <a:endParaRPr/>
          </a:p>
          <a:p>
            <a:pPr indent="-298450" lvl="0" marL="457200" rtl="0" algn="l">
              <a:spcBef>
                <a:spcPts val="0"/>
              </a:spcBef>
              <a:spcAft>
                <a:spcPts val="0"/>
              </a:spcAft>
              <a:buSzPts val="1100"/>
              <a:buAutoNum type="arabicPeriod"/>
            </a:pPr>
            <a:r>
              <a:rPr lang="en"/>
              <a:t>Future Steps</a:t>
            </a:r>
            <a:endParaRPr/>
          </a:p>
          <a:p>
            <a:pPr indent="-298450" lvl="0" marL="457200" rtl="0" algn="l">
              <a:spcBef>
                <a:spcPts val="0"/>
              </a:spcBef>
              <a:spcAft>
                <a:spcPts val="0"/>
              </a:spcAft>
              <a:buSzPts val="1100"/>
              <a:buAutoNum type="arabicPeriod"/>
            </a:pPr>
            <a:r>
              <a:rPr lang="en"/>
              <a:t>More complete dataset with filled out geolocations</a:t>
            </a:r>
            <a:endParaRPr/>
          </a:p>
          <a:p>
            <a:pPr indent="-298450" lvl="0" marL="457200" rtl="0" algn="l">
              <a:spcBef>
                <a:spcPts val="0"/>
              </a:spcBef>
              <a:spcAft>
                <a:spcPts val="0"/>
              </a:spcAft>
              <a:buSzPts val="1100"/>
              <a:buAutoNum type="arabicPeriod"/>
            </a:pPr>
            <a:r>
              <a:rPr lang="en"/>
              <a:t>Verifying validity of past meteorite landings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b544b51d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b544b51d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1cdb632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1cdb632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fdbc7a85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fdbc7a85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1cdb632a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1cdb632a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fdbc7a85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fdbc7a85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1cdb632a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1cdb632a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mismatch between the sf tool and the data points -&gt; the meteorites in antarctica are not shown on the map</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1cdb632a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1cdb632a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fdbc7a850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fdbc7a850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4125"/>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Meteorite Landings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Lane Mikkelsen, Matteo Alemany, AJ Tennathur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22"/>
          <p:cNvSpPr txBox="1"/>
          <p:nvPr>
            <p:ph idx="4294967295" type="title"/>
          </p:nvPr>
        </p:nvSpPr>
        <p:spPr>
          <a:xfrm>
            <a:off x="98250" y="16350"/>
            <a:ext cx="8826600" cy="60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 </a:t>
            </a:r>
            <a:r>
              <a:rPr lang="en"/>
              <a:t>Visualization</a:t>
            </a:r>
            <a:r>
              <a:rPr lang="en"/>
              <a:t> 1</a:t>
            </a:r>
            <a:endParaRPr/>
          </a:p>
        </p:txBody>
      </p:sp>
      <p:pic>
        <p:nvPicPr>
          <p:cNvPr id="122" name="Google Shape;122;p22"/>
          <p:cNvPicPr preferRelativeResize="0"/>
          <p:nvPr/>
        </p:nvPicPr>
        <p:blipFill>
          <a:blip r:embed="rId3">
            <a:alphaModFix/>
          </a:blip>
          <a:stretch>
            <a:fillRect/>
          </a:stretch>
        </p:blipFill>
        <p:spPr>
          <a:xfrm>
            <a:off x="98250" y="230077"/>
            <a:ext cx="8991601" cy="4683336"/>
          </a:xfrm>
          <a:prstGeom prst="rect">
            <a:avLst/>
          </a:prstGeom>
          <a:noFill/>
          <a:ln>
            <a:noFill/>
          </a:ln>
        </p:spPr>
      </p:pic>
      <p:sp>
        <p:nvSpPr>
          <p:cNvPr id="123" name="Google Shape;123;p22"/>
          <p:cNvSpPr txBox="1"/>
          <p:nvPr/>
        </p:nvSpPr>
        <p:spPr>
          <a:xfrm>
            <a:off x="7772250" y="1846400"/>
            <a:ext cx="138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4125"/>
        </a:solidFill>
      </p:bgPr>
    </p:bg>
    <p:spTree>
      <p:nvGrpSpPr>
        <p:cNvPr id="127" name="Shape 127"/>
        <p:cNvGrpSpPr/>
        <p:nvPr/>
      </p:nvGrpSpPr>
      <p:grpSpPr>
        <a:xfrm>
          <a:off x="0" y="0"/>
          <a:ext cx="0" cy="0"/>
          <a:chOff x="0" y="0"/>
          <a:chExt cx="0" cy="0"/>
        </a:xfrm>
      </p:grpSpPr>
      <p:sp>
        <p:nvSpPr>
          <p:cNvPr id="128" name="Google Shape;128;p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of Meteorite Landings per Year after 1975 by Classification - Descriptive Statistics </a:t>
            </a:r>
            <a:endParaRPr/>
          </a:p>
        </p:txBody>
      </p:sp>
      <p:sp>
        <p:nvSpPr>
          <p:cNvPr id="129" name="Google Shape;129;p23"/>
          <p:cNvSpPr txBox="1"/>
          <p:nvPr/>
        </p:nvSpPr>
        <p:spPr>
          <a:xfrm>
            <a:off x="146300" y="926650"/>
            <a:ext cx="5143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graphicFrame>
        <p:nvGraphicFramePr>
          <p:cNvPr id="130" name="Google Shape;130;p23"/>
          <p:cNvGraphicFramePr/>
          <p:nvPr/>
        </p:nvGraphicFramePr>
        <p:xfrm>
          <a:off x="360025" y="731825"/>
          <a:ext cx="3000000" cy="3000000"/>
        </p:xfrm>
        <a:graphic>
          <a:graphicData uri="http://schemas.openxmlformats.org/drawingml/2006/table">
            <a:tbl>
              <a:tblPr>
                <a:noFill/>
                <a:tableStyleId>{13C05390-2232-40B6-B4F7-79DFE710AC6F}</a:tableStyleId>
              </a:tblPr>
              <a:tblGrid>
                <a:gridCol w="2109975"/>
                <a:gridCol w="2102000"/>
                <a:gridCol w="2102000"/>
                <a:gridCol w="2102000"/>
              </a:tblGrid>
              <a:tr h="383275">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Classification</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Minimum </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Median </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Maximum </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3275">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L4</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2.0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21.0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rPr>
                        <a:t>127.0</a:t>
                      </a:r>
                      <a:endParaRPr>
                        <a:solidFill>
                          <a:srgbClr val="666666"/>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3275">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L6</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rPr>
                        <a:t>10.0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168.5</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rPr>
                        <a:t>930.0</a:t>
                      </a:r>
                      <a:endParaRPr>
                        <a:solidFill>
                          <a:srgbClr val="666666"/>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3275">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L5</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1.0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53.0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rPr>
                        <a:t>780.0</a:t>
                      </a:r>
                      <a:endParaRPr>
                        <a:solidFill>
                          <a:srgbClr val="666666"/>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3275">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LL6</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1.0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20.0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rPr>
                        <a:t>266.0</a:t>
                      </a:r>
                      <a:endParaRPr>
                        <a:solidFill>
                          <a:srgbClr val="666666"/>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3275">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H5</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6.0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118.0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rPr>
                        <a:t>569.0</a:t>
                      </a:r>
                      <a:endParaRPr>
                        <a:solidFill>
                          <a:srgbClr val="666666"/>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3275">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H6</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6.0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88.0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rPr>
                        <a:t>347.0</a:t>
                      </a:r>
                      <a:endParaRPr>
                        <a:solidFill>
                          <a:srgbClr val="666666"/>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3275">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H4</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2.0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39.0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rPr>
                        <a:t>709.0</a:t>
                      </a:r>
                      <a:endParaRPr>
                        <a:solidFill>
                          <a:srgbClr val="666666"/>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3275">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LL5</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1.0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6.0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rPr>
                        <a:t>813.0</a:t>
                      </a:r>
                      <a:endParaRPr>
                        <a:solidFill>
                          <a:srgbClr val="666666"/>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3275">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CM2</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1.0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9.0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rPr>
                        <a:t>39.0</a:t>
                      </a:r>
                      <a:endParaRPr>
                        <a:solidFill>
                          <a:srgbClr val="666666"/>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3275">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H4/5</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1.0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3.0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rPr>
                        <a:t>240.0</a:t>
                      </a:r>
                      <a:endParaRPr>
                        <a:solidFill>
                          <a:srgbClr val="666666"/>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4125"/>
        </a:solidFill>
      </p:bgPr>
    </p:bg>
    <p:spTree>
      <p:nvGrpSpPr>
        <p:cNvPr id="134" name="Shape 134"/>
        <p:cNvGrpSpPr/>
        <p:nvPr/>
      </p:nvGrpSpPr>
      <p:grpSpPr>
        <a:xfrm>
          <a:off x="0" y="0"/>
          <a:ext cx="0" cy="0"/>
          <a:chOff x="0" y="0"/>
          <a:chExt cx="0" cy="0"/>
        </a:xfrm>
      </p:grpSpPr>
      <p:sp>
        <p:nvSpPr>
          <p:cNvPr id="135" name="Google Shape;135;p2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Number of Meteorite Landings by Year</a:t>
            </a:r>
            <a:endParaRPr/>
          </a:p>
        </p:txBody>
      </p:sp>
      <p:pic>
        <p:nvPicPr>
          <p:cNvPr id="136" name="Google Shape;136;p24"/>
          <p:cNvPicPr preferRelativeResize="0"/>
          <p:nvPr/>
        </p:nvPicPr>
        <p:blipFill>
          <a:blip r:embed="rId3">
            <a:alphaModFix/>
          </a:blip>
          <a:stretch>
            <a:fillRect/>
          </a:stretch>
        </p:blipFill>
        <p:spPr>
          <a:xfrm>
            <a:off x="152400" y="771450"/>
            <a:ext cx="8393647" cy="4219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4125"/>
        </a:solidFill>
      </p:bgPr>
    </p:bg>
    <p:spTree>
      <p:nvGrpSpPr>
        <p:cNvPr id="140" name="Shape 140"/>
        <p:cNvGrpSpPr/>
        <p:nvPr/>
      </p:nvGrpSpPr>
      <p:grpSpPr>
        <a:xfrm>
          <a:off x="0" y="0"/>
          <a:ext cx="0" cy="0"/>
          <a:chOff x="0" y="0"/>
          <a:chExt cx="0" cy="0"/>
        </a:xfrm>
      </p:grpSpPr>
      <p:sp>
        <p:nvSpPr>
          <p:cNvPr id="141" name="Google Shape;141;p2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Number of Meteorite Landings by Year - Descriptive Statistics</a:t>
            </a:r>
            <a:endParaRPr/>
          </a:p>
        </p:txBody>
      </p:sp>
      <p:sp>
        <p:nvSpPr>
          <p:cNvPr id="142" name="Google Shape;142;p25"/>
          <p:cNvSpPr txBox="1"/>
          <p:nvPr/>
        </p:nvSpPr>
        <p:spPr>
          <a:xfrm>
            <a:off x="232525" y="886475"/>
            <a:ext cx="67563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Number of Meteorite Landings per Year</a:t>
            </a:r>
            <a:endParaRPr sz="1800">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Median # of Landings: 10.5</a:t>
            </a:r>
            <a:endParaRPr sz="1800">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Mean # of Landings: 176.0</a:t>
            </a:r>
            <a:endParaRPr sz="1800">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Range of # of Landings: 1.0 to 3323.0</a:t>
            </a:r>
            <a:endParaRPr sz="1800">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Range of Years: 1519 to 2013</a:t>
            </a:r>
            <a:endParaRPr sz="1100"/>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4125"/>
        </a:solidFill>
      </p:bgPr>
    </p:bg>
    <p:spTree>
      <p:nvGrpSpPr>
        <p:cNvPr id="146" name="Shape 146"/>
        <p:cNvGrpSpPr/>
        <p:nvPr/>
      </p:nvGrpSpPr>
      <p:grpSpPr>
        <a:xfrm>
          <a:off x="0" y="0"/>
          <a:ext cx="0" cy="0"/>
          <a:chOff x="0" y="0"/>
          <a:chExt cx="0" cy="0"/>
        </a:xfrm>
      </p:grpSpPr>
      <p:sp>
        <p:nvSpPr>
          <p:cNvPr id="147" name="Google Shape;147;p2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Linear Regression - Mass vs Year by Classification (Recclass)</a:t>
            </a:r>
            <a:endParaRPr/>
          </a:p>
        </p:txBody>
      </p:sp>
      <p:pic>
        <p:nvPicPr>
          <p:cNvPr id="148" name="Google Shape;148;p26"/>
          <p:cNvPicPr preferRelativeResize="0"/>
          <p:nvPr/>
        </p:nvPicPr>
        <p:blipFill>
          <a:blip r:embed="rId3">
            <a:alphaModFix/>
          </a:blip>
          <a:stretch>
            <a:fillRect/>
          </a:stretch>
        </p:blipFill>
        <p:spPr>
          <a:xfrm>
            <a:off x="948425" y="751038"/>
            <a:ext cx="3150026" cy="2171775"/>
          </a:xfrm>
          <a:prstGeom prst="rect">
            <a:avLst/>
          </a:prstGeom>
          <a:noFill/>
          <a:ln>
            <a:noFill/>
          </a:ln>
        </p:spPr>
      </p:pic>
      <p:pic>
        <p:nvPicPr>
          <p:cNvPr id="149" name="Google Shape;149;p26"/>
          <p:cNvPicPr preferRelativeResize="0"/>
          <p:nvPr/>
        </p:nvPicPr>
        <p:blipFill>
          <a:blip r:embed="rId4">
            <a:alphaModFix/>
          </a:blip>
          <a:stretch>
            <a:fillRect/>
          </a:stretch>
        </p:blipFill>
        <p:spPr>
          <a:xfrm>
            <a:off x="4965201" y="812275"/>
            <a:ext cx="3391158" cy="2171776"/>
          </a:xfrm>
          <a:prstGeom prst="rect">
            <a:avLst/>
          </a:prstGeom>
          <a:noFill/>
          <a:ln>
            <a:noFill/>
          </a:ln>
        </p:spPr>
      </p:pic>
      <p:pic>
        <p:nvPicPr>
          <p:cNvPr id="150" name="Google Shape;150;p26"/>
          <p:cNvPicPr preferRelativeResize="0"/>
          <p:nvPr/>
        </p:nvPicPr>
        <p:blipFill>
          <a:blip r:embed="rId5">
            <a:alphaModFix/>
          </a:blip>
          <a:stretch>
            <a:fillRect/>
          </a:stretch>
        </p:blipFill>
        <p:spPr>
          <a:xfrm>
            <a:off x="948425" y="3054825"/>
            <a:ext cx="3150024" cy="2045668"/>
          </a:xfrm>
          <a:prstGeom prst="rect">
            <a:avLst/>
          </a:prstGeom>
          <a:noFill/>
          <a:ln>
            <a:noFill/>
          </a:ln>
        </p:spPr>
      </p:pic>
      <p:pic>
        <p:nvPicPr>
          <p:cNvPr id="151" name="Google Shape;151;p26"/>
          <p:cNvPicPr preferRelativeResize="0"/>
          <p:nvPr/>
        </p:nvPicPr>
        <p:blipFill>
          <a:blip r:embed="rId6">
            <a:alphaModFix/>
          </a:blip>
          <a:stretch>
            <a:fillRect/>
          </a:stretch>
        </p:blipFill>
        <p:spPr>
          <a:xfrm>
            <a:off x="5032775" y="3054800"/>
            <a:ext cx="3323577" cy="18954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4125"/>
        </a:solidFill>
      </p:bgPr>
    </p:bg>
    <p:spTree>
      <p:nvGrpSpPr>
        <p:cNvPr id="155" name="Shape 155"/>
        <p:cNvGrpSpPr/>
        <p:nvPr/>
      </p:nvGrpSpPr>
      <p:grpSpPr>
        <a:xfrm>
          <a:off x="0" y="0"/>
          <a:ext cx="0" cy="0"/>
          <a:chOff x="0" y="0"/>
          <a:chExt cx="0" cy="0"/>
        </a:xfrm>
      </p:grpSpPr>
      <p:sp>
        <p:nvSpPr>
          <p:cNvPr id="156" name="Google Shape;156;p2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Mass vs Year by Classification - Descriptive Statistics </a:t>
            </a:r>
            <a:endParaRPr/>
          </a:p>
        </p:txBody>
      </p:sp>
      <p:sp>
        <p:nvSpPr>
          <p:cNvPr id="157" name="Google Shape;157;p27"/>
          <p:cNvSpPr txBox="1"/>
          <p:nvPr/>
        </p:nvSpPr>
        <p:spPr>
          <a:xfrm>
            <a:off x="0" y="670575"/>
            <a:ext cx="185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1950-1990 Class LL5:</a:t>
            </a:r>
            <a:endParaRPr sz="1800">
              <a:solidFill>
                <a:schemeClr val="lt2"/>
              </a:solidFill>
              <a:latin typeface="Roboto"/>
              <a:ea typeface="Roboto"/>
              <a:cs typeface="Roboto"/>
              <a:sym typeface="Roboto"/>
            </a:endParaRPr>
          </a:p>
        </p:txBody>
      </p:sp>
      <p:sp>
        <p:nvSpPr>
          <p:cNvPr id="158" name="Google Shape;158;p27"/>
          <p:cNvSpPr txBox="1"/>
          <p:nvPr/>
        </p:nvSpPr>
        <p:spPr>
          <a:xfrm>
            <a:off x="165325" y="2727250"/>
            <a:ext cx="1796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1990-1950 Class CM2:</a:t>
            </a:r>
            <a:endParaRPr sz="1200">
              <a:solidFill>
                <a:schemeClr val="lt2"/>
              </a:solidFill>
              <a:latin typeface="Roboto"/>
              <a:ea typeface="Roboto"/>
              <a:cs typeface="Roboto"/>
              <a:sym typeface="Roboto"/>
            </a:endParaRPr>
          </a:p>
        </p:txBody>
      </p:sp>
      <p:pic>
        <p:nvPicPr>
          <p:cNvPr id="159" name="Google Shape;159;p27"/>
          <p:cNvPicPr preferRelativeResize="0"/>
          <p:nvPr/>
        </p:nvPicPr>
        <p:blipFill>
          <a:blip r:embed="rId3">
            <a:alphaModFix/>
          </a:blip>
          <a:stretch>
            <a:fillRect/>
          </a:stretch>
        </p:blipFill>
        <p:spPr>
          <a:xfrm>
            <a:off x="219050" y="3096550"/>
            <a:ext cx="3395901" cy="1945850"/>
          </a:xfrm>
          <a:prstGeom prst="rect">
            <a:avLst/>
          </a:prstGeom>
          <a:noFill/>
          <a:ln>
            <a:noFill/>
          </a:ln>
        </p:spPr>
      </p:pic>
      <p:sp>
        <p:nvSpPr>
          <p:cNvPr id="160" name="Google Shape;160;p27"/>
          <p:cNvSpPr txBox="1"/>
          <p:nvPr/>
        </p:nvSpPr>
        <p:spPr>
          <a:xfrm>
            <a:off x="4114800" y="716775"/>
            <a:ext cx="1612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1900-1950 Class H4:</a:t>
            </a:r>
            <a:endParaRPr sz="1200">
              <a:solidFill>
                <a:schemeClr val="lt2"/>
              </a:solidFill>
              <a:latin typeface="Roboto"/>
              <a:ea typeface="Roboto"/>
              <a:cs typeface="Roboto"/>
              <a:sym typeface="Roboto"/>
            </a:endParaRPr>
          </a:p>
        </p:txBody>
      </p:sp>
      <p:sp>
        <p:nvSpPr>
          <p:cNvPr id="161" name="Google Shape;161;p27"/>
          <p:cNvSpPr txBox="1"/>
          <p:nvPr/>
        </p:nvSpPr>
        <p:spPr>
          <a:xfrm>
            <a:off x="4247450" y="2727250"/>
            <a:ext cx="1612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1700-1850 Class H6:</a:t>
            </a:r>
            <a:endParaRPr sz="1200">
              <a:solidFill>
                <a:schemeClr val="lt2"/>
              </a:solidFill>
              <a:latin typeface="Roboto"/>
              <a:ea typeface="Roboto"/>
              <a:cs typeface="Roboto"/>
              <a:sym typeface="Roboto"/>
            </a:endParaRPr>
          </a:p>
        </p:txBody>
      </p:sp>
      <p:pic>
        <p:nvPicPr>
          <p:cNvPr id="162" name="Google Shape;162;p27"/>
          <p:cNvPicPr preferRelativeResize="0"/>
          <p:nvPr/>
        </p:nvPicPr>
        <p:blipFill>
          <a:blip r:embed="rId4">
            <a:alphaModFix/>
          </a:blip>
          <a:stretch>
            <a:fillRect/>
          </a:stretch>
        </p:blipFill>
        <p:spPr>
          <a:xfrm>
            <a:off x="4431175" y="3096550"/>
            <a:ext cx="3449626" cy="2029760"/>
          </a:xfrm>
          <a:prstGeom prst="rect">
            <a:avLst/>
          </a:prstGeom>
          <a:noFill/>
          <a:ln>
            <a:noFill/>
          </a:ln>
        </p:spPr>
      </p:pic>
      <p:pic>
        <p:nvPicPr>
          <p:cNvPr id="163" name="Google Shape;163;p27"/>
          <p:cNvPicPr preferRelativeResize="0"/>
          <p:nvPr/>
        </p:nvPicPr>
        <p:blipFill>
          <a:blip r:embed="rId5">
            <a:alphaModFix/>
          </a:blip>
          <a:stretch>
            <a:fillRect/>
          </a:stretch>
        </p:blipFill>
        <p:spPr>
          <a:xfrm>
            <a:off x="165325" y="994025"/>
            <a:ext cx="2919132" cy="1733224"/>
          </a:xfrm>
          <a:prstGeom prst="rect">
            <a:avLst/>
          </a:prstGeom>
          <a:noFill/>
          <a:ln>
            <a:noFill/>
          </a:ln>
        </p:spPr>
      </p:pic>
      <p:pic>
        <p:nvPicPr>
          <p:cNvPr id="164" name="Google Shape;164;p27"/>
          <p:cNvPicPr preferRelativeResize="0"/>
          <p:nvPr/>
        </p:nvPicPr>
        <p:blipFill>
          <a:blip r:embed="rId6">
            <a:alphaModFix/>
          </a:blip>
          <a:stretch>
            <a:fillRect/>
          </a:stretch>
        </p:blipFill>
        <p:spPr>
          <a:xfrm>
            <a:off x="4431175" y="1039863"/>
            <a:ext cx="3111899" cy="17933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4125"/>
        </a:solidFill>
      </p:bgPr>
    </p:bg>
    <p:spTree>
      <p:nvGrpSpPr>
        <p:cNvPr id="168" name="Shape 168"/>
        <p:cNvGrpSpPr/>
        <p:nvPr/>
      </p:nvGrpSpPr>
      <p:grpSpPr>
        <a:xfrm>
          <a:off x="0" y="0"/>
          <a:ext cx="0" cy="0"/>
          <a:chOff x="0" y="0"/>
          <a:chExt cx="0" cy="0"/>
        </a:xfrm>
      </p:grpSpPr>
      <p:sp>
        <p:nvSpPr>
          <p:cNvPr id="169" name="Google Shape;169;p2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170" name="Google Shape;170;p28"/>
          <p:cNvSpPr txBox="1"/>
          <p:nvPr/>
        </p:nvSpPr>
        <p:spPr>
          <a:xfrm>
            <a:off x="160475" y="726000"/>
            <a:ext cx="8869500" cy="44175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lang="en" sz="1100">
                <a:latin typeface="Roboto"/>
                <a:ea typeface="Roboto"/>
                <a:cs typeface="Roboto"/>
                <a:sym typeface="Roboto"/>
              </a:rPr>
              <a:t>What were the main takeaways of the analysis?</a:t>
            </a:r>
            <a:endParaRPr b="1" sz="1100">
              <a:latin typeface="Roboto"/>
              <a:ea typeface="Roboto"/>
              <a:cs typeface="Roboto"/>
              <a:sym typeface="Roboto"/>
            </a:endParaRPr>
          </a:p>
          <a:p>
            <a:pPr indent="457200" lvl="0" marL="0" marR="0" rtl="0" algn="l">
              <a:spcBef>
                <a:spcPts val="0"/>
              </a:spcBef>
              <a:spcAft>
                <a:spcPts val="0"/>
              </a:spcAft>
              <a:buNone/>
            </a:pPr>
            <a:r>
              <a:rPr lang="en" sz="1100">
                <a:latin typeface="Roboto"/>
                <a:ea typeface="Roboto"/>
                <a:cs typeface="Roboto"/>
                <a:sym typeface="Roboto"/>
              </a:rPr>
              <a:t>One main takeaway from our analysis is that there have been an enormous number of meteorite landings. We had to narrow down our </a:t>
            </a:r>
            <a:endParaRPr sz="1100">
              <a:latin typeface="Roboto"/>
              <a:ea typeface="Roboto"/>
              <a:cs typeface="Roboto"/>
              <a:sym typeface="Roboto"/>
            </a:endParaRPr>
          </a:p>
          <a:p>
            <a:pPr indent="0" lvl="0" marL="0" marR="0" rtl="0" algn="l">
              <a:spcBef>
                <a:spcPts val="0"/>
              </a:spcBef>
              <a:spcAft>
                <a:spcPts val="0"/>
              </a:spcAft>
              <a:buNone/>
            </a:pPr>
            <a:r>
              <a:rPr lang="en" sz="1100">
                <a:latin typeface="Roboto"/>
                <a:ea typeface="Roboto"/>
                <a:cs typeface="Roboto"/>
                <a:sym typeface="Roboto"/>
              </a:rPr>
              <a:t>dataset through a lot of filtering down, through narrowing down the classification, time period, and location. </a:t>
            </a:r>
            <a:endParaRPr sz="1100">
              <a:latin typeface="Roboto"/>
              <a:ea typeface="Roboto"/>
              <a:cs typeface="Roboto"/>
              <a:sym typeface="Roboto"/>
            </a:endParaRPr>
          </a:p>
          <a:p>
            <a:pPr indent="457200" lvl="0" marL="0" marR="0" rtl="0" algn="l">
              <a:spcBef>
                <a:spcPts val="0"/>
              </a:spcBef>
              <a:spcAft>
                <a:spcPts val="0"/>
              </a:spcAft>
              <a:buNone/>
            </a:pPr>
            <a:r>
              <a:rPr lang="en" sz="1100">
                <a:latin typeface="Roboto"/>
                <a:ea typeface="Roboto"/>
                <a:cs typeface="Roboto"/>
                <a:sym typeface="Roboto"/>
              </a:rPr>
              <a:t>Another interesting takeaway was how the median mass of the meteorite was surprisingly low, when we anticipated that we would </a:t>
            </a:r>
            <a:endParaRPr sz="1100">
              <a:latin typeface="Roboto"/>
              <a:ea typeface="Roboto"/>
              <a:cs typeface="Roboto"/>
              <a:sym typeface="Roboto"/>
            </a:endParaRPr>
          </a:p>
          <a:p>
            <a:pPr indent="0" lvl="0" marL="0" marR="0" rtl="0" algn="l">
              <a:spcBef>
                <a:spcPts val="0"/>
              </a:spcBef>
              <a:spcAft>
                <a:spcPts val="0"/>
              </a:spcAft>
              <a:buNone/>
            </a:pPr>
            <a:r>
              <a:rPr lang="en" sz="1100">
                <a:latin typeface="Roboto"/>
                <a:ea typeface="Roboto"/>
                <a:cs typeface="Roboto"/>
                <a:sym typeface="Roboto"/>
              </a:rPr>
              <a:t>be dealing with very large masses. This indicates they included meteorites of all sizes, not just the enormous ones people imagine when </a:t>
            </a:r>
            <a:endParaRPr sz="1100">
              <a:latin typeface="Roboto"/>
              <a:ea typeface="Roboto"/>
              <a:cs typeface="Roboto"/>
              <a:sym typeface="Roboto"/>
            </a:endParaRPr>
          </a:p>
          <a:p>
            <a:pPr indent="0" lvl="0" marL="0" marR="0" rtl="0" algn="l">
              <a:spcBef>
                <a:spcPts val="0"/>
              </a:spcBef>
              <a:spcAft>
                <a:spcPts val="0"/>
              </a:spcAft>
              <a:buNone/>
            </a:pPr>
            <a:r>
              <a:rPr lang="en" sz="1100">
                <a:latin typeface="Roboto"/>
                <a:ea typeface="Roboto"/>
                <a:cs typeface="Roboto"/>
                <a:sym typeface="Roboto"/>
              </a:rPr>
              <a:t>thinking about meteorites.</a:t>
            </a:r>
            <a:endParaRPr sz="1100">
              <a:latin typeface="Roboto"/>
              <a:ea typeface="Roboto"/>
              <a:cs typeface="Roboto"/>
              <a:sym typeface="Roboto"/>
            </a:endParaRPr>
          </a:p>
          <a:p>
            <a:pPr indent="0" lvl="0" marL="0" marR="0" rtl="0" algn="l">
              <a:spcBef>
                <a:spcPts val="0"/>
              </a:spcBef>
              <a:spcAft>
                <a:spcPts val="0"/>
              </a:spcAft>
              <a:buNone/>
            </a:pPr>
            <a:r>
              <a:t/>
            </a:r>
            <a:endParaRPr sz="1100">
              <a:latin typeface="Roboto"/>
              <a:ea typeface="Roboto"/>
              <a:cs typeface="Roboto"/>
              <a:sym typeface="Roboto"/>
            </a:endParaRPr>
          </a:p>
          <a:p>
            <a:pPr indent="0" lvl="0" marL="0" marR="0" rtl="0" algn="l">
              <a:spcBef>
                <a:spcPts val="0"/>
              </a:spcBef>
              <a:spcAft>
                <a:spcPts val="0"/>
              </a:spcAft>
              <a:buNone/>
            </a:pPr>
            <a:r>
              <a:rPr b="1" lang="en" sz="1100">
                <a:latin typeface="Roboto"/>
                <a:ea typeface="Roboto"/>
                <a:cs typeface="Roboto"/>
                <a:sym typeface="Roboto"/>
              </a:rPr>
              <a:t>What are the limitations of the analysis (including the data collection scheme)?</a:t>
            </a:r>
            <a:endParaRPr b="1" sz="1100">
              <a:latin typeface="Roboto"/>
              <a:ea typeface="Roboto"/>
              <a:cs typeface="Roboto"/>
              <a:sym typeface="Roboto"/>
            </a:endParaRPr>
          </a:p>
          <a:p>
            <a:pPr indent="457200" lvl="0" marL="0" marR="0" rtl="0" algn="l">
              <a:spcBef>
                <a:spcPts val="0"/>
              </a:spcBef>
              <a:spcAft>
                <a:spcPts val="0"/>
              </a:spcAft>
              <a:buNone/>
            </a:pPr>
            <a:r>
              <a:rPr lang="en" sz="1100">
                <a:latin typeface="Roboto"/>
                <a:ea typeface="Roboto"/>
                <a:cs typeface="Roboto"/>
                <a:sym typeface="Roboto"/>
              </a:rPr>
              <a:t>One limitation is that there was no information about the data collection process on data.gov, NASA, or Kaggle. The lack of this </a:t>
            </a:r>
            <a:endParaRPr sz="1100">
              <a:latin typeface="Roboto"/>
              <a:ea typeface="Roboto"/>
              <a:cs typeface="Roboto"/>
              <a:sym typeface="Roboto"/>
            </a:endParaRPr>
          </a:p>
          <a:p>
            <a:pPr indent="0" lvl="0" marL="0" marR="0" rtl="0" algn="l">
              <a:spcBef>
                <a:spcPts val="0"/>
              </a:spcBef>
              <a:spcAft>
                <a:spcPts val="0"/>
              </a:spcAft>
              <a:buNone/>
            </a:pPr>
            <a:r>
              <a:rPr lang="en" sz="1100">
                <a:latin typeface="Roboto"/>
                <a:ea typeface="Roboto"/>
                <a:cs typeface="Roboto"/>
                <a:sym typeface="Roboto"/>
              </a:rPr>
              <a:t>information may prevent us from accounting for potential bias in our analysis </a:t>
            </a:r>
            <a:endParaRPr sz="1100">
              <a:latin typeface="Roboto"/>
              <a:ea typeface="Roboto"/>
              <a:cs typeface="Roboto"/>
              <a:sym typeface="Roboto"/>
            </a:endParaRPr>
          </a:p>
          <a:p>
            <a:pPr indent="457200" lvl="0" marL="0" marR="0" rtl="0" algn="l">
              <a:spcBef>
                <a:spcPts val="0"/>
              </a:spcBef>
              <a:spcAft>
                <a:spcPts val="0"/>
              </a:spcAft>
              <a:buNone/>
            </a:pPr>
            <a:r>
              <a:rPr lang="en" sz="1100">
                <a:latin typeface="Roboto"/>
                <a:ea typeface="Roboto"/>
                <a:cs typeface="Roboto"/>
                <a:sym typeface="Roboto"/>
              </a:rPr>
              <a:t>Another limitation of the data analysis is that in our World Map, most of the meteorite landing locations are in areas that are</a:t>
            </a:r>
            <a:endParaRPr sz="1100">
              <a:latin typeface="Roboto"/>
              <a:ea typeface="Roboto"/>
              <a:cs typeface="Roboto"/>
              <a:sym typeface="Roboto"/>
            </a:endParaRPr>
          </a:p>
          <a:p>
            <a:pPr indent="0" lvl="0" marL="0" marR="0" rtl="0" algn="l">
              <a:spcBef>
                <a:spcPts val="0"/>
              </a:spcBef>
              <a:spcAft>
                <a:spcPts val="0"/>
              </a:spcAft>
              <a:buNone/>
            </a:pPr>
            <a:r>
              <a:rPr lang="en" sz="1100">
                <a:latin typeface="Roboto"/>
                <a:ea typeface="Roboto"/>
                <a:cs typeface="Roboto"/>
                <a:sym typeface="Roboto"/>
              </a:rPr>
              <a:t>inhabited by humans. This is both due to the mismatch between SF and our dataset and presumably because meteorites are more likely to be </a:t>
            </a:r>
            <a:endParaRPr sz="1100">
              <a:latin typeface="Roboto"/>
              <a:ea typeface="Roboto"/>
              <a:cs typeface="Roboto"/>
              <a:sym typeface="Roboto"/>
            </a:endParaRPr>
          </a:p>
          <a:p>
            <a:pPr indent="0" lvl="0" marL="0" marR="0" rtl="0" algn="l">
              <a:spcBef>
                <a:spcPts val="0"/>
              </a:spcBef>
              <a:spcAft>
                <a:spcPts val="0"/>
              </a:spcAft>
              <a:buNone/>
            </a:pPr>
            <a:r>
              <a:rPr lang="en" sz="1100">
                <a:latin typeface="Roboto"/>
                <a:ea typeface="Roboto"/>
                <a:cs typeface="Roboto"/>
                <a:sym typeface="Roboto"/>
              </a:rPr>
              <a:t>found and observed in places with more people. Therefore, the locations of the landings may be skewed in a way that suggests meteorites are </a:t>
            </a:r>
            <a:endParaRPr sz="1100">
              <a:latin typeface="Roboto"/>
              <a:ea typeface="Roboto"/>
              <a:cs typeface="Roboto"/>
              <a:sym typeface="Roboto"/>
            </a:endParaRPr>
          </a:p>
          <a:p>
            <a:pPr indent="0" lvl="0" marL="0" marR="0" rtl="0" algn="l">
              <a:spcBef>
                <a:spcPts val="0"/>
              </a:spcBef>
              <a:spcAft>
                <a:spcPts val="0"/>
              </a:spcAft>
              <a:buNone/>
            </a:pPr>
            <a:r>
              <a:rPr lang="en" sz="1100">
                <a:latin typeface="Roboto"/>
                <a:ea typeface="Roboto"/>
                <a:cs typeface="Roboto"/>
                <a:sym typeface="Roboto"/>
              </a:rPr>
              <a:t>more likely to fall in inhabited areas.</a:t>
            </a:r>
            <a:endParaRPr sz="1100">
              <a:latin typeface="Roboto"/>
              <a:ea typeface="Roboto"/>
              <a:cs typeface="Roboto"/>
              <a:sym typeface="Roboto"/>
            </a:endParaRPr>
          </a:p>
          <a:p>
            <a:pPr indent="457200" lvl="0" marL="0" marR="0" rtl="0" algn="l">
              <a:spcBef>
                <a:spcPts val="0"/>
              </a:spcBef>
              <a:spcAft>
                <a:spcPts val="0"/>
              </a:spcAft>
              <a:buNone/>
            </a:pPr>
            <a:r>
              <a:rPr lang="en" sz="1100">
                <a:latin typeface="Roboto"/>
                <a:ea typeface="Roboto"/>
                <a:cs typeface="Roboto"/>
                <a:sym typeface="Roboto"/>
              </a:rPr>
              <a:t>Another limitation is that older meteorite recordings may not be as accurate as more recent ones. More meteorite landings were </a:t>
            </a:r>
            <a:endParaRPr sz="1100">
              <a:latin typeface="Roboto"/>
              <a:ea typeface="Roboto"/>
              <a:cs typeface="Roboto"/>
              <a:sym typeface="Roboto"/>
            </a:endParaRPr>
          </a:p>
          <a:p>
            <a:pPr indent="0" lvl="0" marL="0" marR="0" rtl="0" algn="l">
              <a:spcBef>
                <a:spcPts val="0"/>
              </a:spcBef>
              <a:spcAft>
                <a:spcPts val="0"/>
              </a:spcAft>
              <a:buNone/>
            </a:pPr>
            <a:r>
              <a:rPr lang="en" sz="1100">
                <a:latin typeface="Roboto"/>
                <a:ea typeface="Roboto"/>
                <a:cs typeface="Roboto"/>
                <a:sym typeface="Roboto"/>
              </a:rPr>
              <a:t>recorded in specific time periods compared to others, which may have been due to greater technology. </a:t>
            </a:r>
            <a:endParaRPr sz="1100">
              <a:latin typeface="Roboto"/>
              <a:ea typeface="Roboto"/>
              <a:cs typeface="Roboto"/>
              <a:sym typeface="Roboto"/>
            </a:endParaRPr>
          </a:p>
          <a:p>
            <a:pPr indent="0" lvl="0" marL="0" marR="0" rtl="0" algn="l">
              <a:spcBef>
                <a:spcPts val="0"/>
              </a:spcBef>
              <a:spcAft>
                <a:spcPts val="0"/>
              </a:spcAft>
              <a:buNone/>
            </a:pPr>
            <a:r>
              <a:rPr lang="en" sz="1100">
                <a:latin typeface="Roboto"/>
                <a:ea typeface="Roboto"/>
                <a:cs typeface="Roboto"/>
                <a:sym typeface="Roboto"/>
              </a:rPr>
              <a:t>	Finally, there were many incomplete or missing geolocations. In order to create the map we had to remove these data points, making it </a:t>
            </a:r>
            <a:endParaRPr sz="1100">
              <a:latin typeface="Roboto"/>
              <a:ea typeface="Roboto"/>
              <a:cs typeface="Roboto"/>
              <a:sym typeface="Roboto"/>
            </a:endParaRPr>
          </a:p>
          <a:p>
            <a:pPr indent="0" lvl="0" marL="0" marR="0" rtl="0" algn="l">
              <a:spcBef>
                <a:spcPts val="0"/>
              </a:spcBef>
              <a:spcAft>
                <a:spcPts val="0"/>
              </a:spcAft>
              <a:buNone/>
            </a:pPr>
            <a:r>
              <a:rPr lang="en" sz="1100">
                <a:latin typeface="Roboto"/>
                <a:ea typeface="Roboto"/>
                <a:cs typeface="Roboto"/>
                <a:sym typeface="Roboto"/>
              </a:rPr>
              <a:t>impossible to depict all of the meteorite landings that were included in the dataset. </a:t>
            </a:r>
            <a:endParaRPr sz="1100">
              <a:latin typeface="Roboto"/>
              <a:ea typeface="Roboto"/>
              <a:cs typeface="Roboto"/>
              <a:sym typeface="Roboto"/>
            </a:endParaRPr>
          </a:p>
          <a:p>
            <a:pPr indent="0" lvl="0" marL="0" marR="0" rtl="0" algn="l">
              <a:spcBef>
                <a:spcPts val="0"/>
              </a:spcBef>
              <a:spcAft>
                <a:spcPts val="0"/>
              </a:spcAft>
              <a:buNone/>
            </a:pPr>
            <a:r>
              <a:t/>
            </a:r>
            <a:endParaRPr sz="1100">
              <a:latin typeface="Roboto"/>
              <a:ea typeface="Roboto"/>
              <a:cs typeface="Roboto"/>
              <a:sym typeface="Roboto"/>
            </a:endParaRPr>
          </a:p>
          <a:p>
            <a:pPr indent="0" lvl="0" marL="0" marR="0" rtl="0" algn="l">
              <a:spcBef>
                <a:spcPts val="0"/>
              </a:spcBef>
              <a:spcAft>
                <a:spcPts val="0"/>
              </a:spcAft>
              <a:buNone/>
            </a:pPr>
            <a:r>
              <a:rPr b="1" lang="en" sz="1100">
                <a:latin typeface="Roboto"/>
                <a:ea typeface="Roboto"/>
                <a:cs typeface="Roboto"/>
                <a:sym typeface="Roboto"/>
              </a:rPr>
              <a:t>Future steps/analyses of interest?</a:t>
            </a:r>
            <a:endParaRPr b="1" sz="1100">
              <a:latin typeface="Roboto"/>
              <a:ea typeface="Roboto"/>
              <a:cs typeface="Roboto"/>
              <a:sym typeface="Roboto"/>
            </a:endParaRPr>
          </a:p>
          <a:p>
            <a:pPr indent="457200" lvl="0" marL="0" rtl="0" algn="l">
              <a:spcBef>
                <a:spcPts val="0"/>
              </a:spcBef>
              <a:spcAft>
                <a:spcPts val="0"/>
              </a:spcAft>
              <a:buNone/>
            </a:pPr>
            <a:r>
              <a:rPr lang="en" sz="1100">
                <a:latin typeface="Roboto"/>
                <a:ea typeface="Roboto"/>
                <a:cs typeface="Roboto"/>
                <a:sym typeface="Roboto"/>
              </a:rPr>
              <a:t>It would be interesting to develop a more complete meteorite dataset. We would like to have the geolocation of all meteorites to depict a complete map.</a:t>
            </a:r>
            <a:endParaRPr sz="1100">
              <a:latin typeface="Roboto"/>
              <a:ea typeface="Roboto"/>
              <a:cs typeface="Roboto"/>
              <a:sym typeface="Roboto"/>
            </a:endParaRPr>
          </a:p>
          <a:p>
            <a:pPr indent="457200" lvl="0" marL="0" rtl="0" algn="l">
              <a:spcBef>
                <a:spcPts val="0"/>
              </a:spcBef>
              <a:spcAft>
                <a:spcPts val="0"/>
              </a:spcAft>
              <a:buNone/>
            </a:pPr>
            <a:r>
              <a:rPr lang="en" sz="1100">
                <a:latin typeface="Roboto"/>
                <a:ea typeface="Roboto"/>
                <a:cs typeface="Roboto"/>
                <a:sym typeface="Roboto"/>
              </a:rPr>
              <a:t>Another analyses of interest would be verifying the validity of past meteorite landings. While there have been many recordings of meteorite landings in the past, we know that many of these may not be accurate, particularly the specific recclass types, mass, and geographic location. </a:t>
            </a:r>
            <a:endParaRPr sz="1800">
              <a:solidFill>
                <a:schemeClr val="l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4125"/>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Background Information</a:t>
            </a:r>
            <a:endParaRPr/>
          </a:p>
        </p:txBody>
      </p:sp>
      <p:sp>
        <p:nvSpPr>
          <p:cNvPr id="74" name="Google Shape;74;p14"/>
          <p:cNvSpPr txBox="1"/>
          <p:nvPr>
            <p:ph idx="1" type="body"/>
          </p:nvPr>
        </p:nvSpPr>
        <p:spPr>
          <a:xfrm>
            <a:off x="471900" y="1919075"/>
            <a:ext cx="8484600" cy="27102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a:t>Data is collected by Javier de la Torre of The Meteoritical Society and published by NASA Public Data.</a:t>
            </a:r>
            <a:endParaRPr/>
          </a:p>
          <a:p>
            <a:pPr indent="-342900" lvl="0" marL="457200" rtl="0" algn="l">
              <a:spcBef>
                <a:spcPts val="1200"/>
              </a:spcBef>
              <a:spcAft>
                <a:spcPts val="0"/>
              </a:spcAft>
              <a:buSzPts val="1800"/>
              <a:buChar char="-"/>
            </a:pPr>
            <a:r>
              <a:rPr lang="en"/>
              <a:t>The goal of the study was to create a comprehensive list of all known meteorite landings on Earth. </a:t>
            </a:r>
            <a:endParaRPr/>
          </a:p>
          <a:p>
            <a:pPr indent="-342900" lvl="0" marL="457200" rtl="0" algn="l">
              <a:spcBef>
                <a:spcPts val="1000"/>
              </a:spcBef>
              <a:spcAft>
                <a:spcPts val="1200"/>
              </a:spcAft>
              <a:buSzPts val="1800"/>
              <a:buChar char="-"/>
            </a:pPr>
            <a:r>
              <a:rPr lang="en"/>
              <a:t>Meteorites are fragments of interplanetary material that enter Earth’s Atmosphere, heating up due to friction and creating glowing trails.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4125"/>
        </a:solidFill>
      </p:bgPr>
    </p:bg>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and Methodology </a:t>
            </a:r>
            <a:endParaRPr/>
          </a:p>
        </p:txBody>
      </p:sp>
      <p:sp>
        <p:nvSpPr>
          <p:cNvPr id="80" name="Google Shape;80;p15"/>
          <p:cNvSpPr txBox="1"/>
          <p:nvPr>
            <p:ph idx="1" type="body"/>
          </p:nvPr>
        </p:nvSpPr>
        <p:spPr>
          <a:xfrm>
            <a:off x="471900" y="1919075"/>
            <a:ext cx="8454000" cy="3135300"/>
          </a:xfrm>
          <a:prstGeom prst="rect">
            <a:avLst/>
          </a:prstGeom>
        </p:spPr>
        <p:txBody>
          <a:bodyPr anchorCtr="0" anchor="t" bIns="91425" lIns="91425" spcFirstLastPara="1" rIns="91425" wrap="square" tIns="91425">
            <a:normAutofit lnSpcReduction="10000"/>
          </a:bodyPr>
          <a:lstStyle/>
          <a:p>
            <a:pPr indent="-342900" lvl="0" marL="457200" rtl="0" algn="l">
              <a:spcBef>
                <a:spcPts val="1000"/>
              </a:spcBef>
              <a:spcAft>
                <a:spcPts val="0"/>
              </a:spcAft>
              <a:buSzPts val="1800"/>
              <a:buChar char="-"/>
            </a:pPr>
            <a:r>
              <a:rPr lang="en"/>
              <a:t>The data was gathered via an observational study</a:t>
            </a:r>
            <a:endParaRPr/>
          </a:p>
          <a:p>
            <a:pPr indent="-342900" lvl="0" marL="457200" rtl="0" algn="l">
              <a:spcBef>
                <a:spcPts val="1200"/>
              </a:spcBef>
              <a:spcAft>
                <a:spcPts val="0"/>
              </a:spcAft>
              <a:buSzPts val="1800"/>
              <a:buChar char="-"/>
            </a:pPr>
            <a:r>
              <a:rPr lang="en"/>
              <a:t>The observational units are individual meteorites.</a:t>
            </a:r>
            <a:endParaRPr/>
          </a:p>
          <a:p>
            <a:pPr indent="-342900" lvl="0" marL="457200" rtl="0" algn="l">
              <a:spcBef>
                <a:spcPts val="1000"/>
              </a:spcBef>
              <a:spcAft>
                <a:spcPts val="0"/>
              </a:spcAft>
              <a:buSzPts val="1800"/>
              <a:buChar char="-"/>
            </a:pPr>
            <a:r>
              <a:rPr lang="en"/>
              <a:t>The sampling scheme is a census in order to make the dataset comprehensive.</a:t>
            </a:r>
            <a:endParaRPr/>
          </a:p>
          <a:p>
            <a:pPr indent="-342900" lvl="0" marL="457200" rtl="0" algn="l">
              <a:spcBef>
                <a:spcPts val="1200"/>
              </a:spcBef>
              <a:spcAft>
                <a:spcPts val="0"/>
              </a:spcAft>
              <a:buSzPts val="1800"/>
              <a:buChar char="-"/>
            </a:pPr>
            <a:r>
              <a:rPr lang="en"/>
              <a:t>The sample size is 45,716. We have filtered the data to remove inaccuracies and make our visualizations more comprehensible.</a:t>
            </a:r>
            <a:endParaRPr/>
          </a:p>
          <a:p>
            <a:pPr indent="-342900" lvl="0" marL="457200" rtl="0" algn="l">
              <a:spcBef>
                <a:spcPts val="1200"/>
              </a:spcBef>
              <a:spcAft>
                <a:spcPts val="1200"/>
              </a:spcAft>
              <a:buSzPts val="1800"/>
              <a:buChar char="-"/>
            </a:pPr>
            <a:r>
              <a:rPr lang="en"/>
              <a:t>Due to the nature of the study, there are no response variables, covariates, or controls.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4125"/>
        </a:solidFill>
      </p:bgPr>
    </p:bg>
    <p:spTree>
      <p:nvGrpSpPr>
        <p:cNvPr id="84" name="Shape 84"/>
        <p:cNvGrpSpPr/>
        <p:nvPr/>
      </p:nvGrpSpPr>
      <p:grpSpPr>
        <a:xfrm>
          <a:off x="0" y="0"/>
          <a:ext cx="0" cy="0"/>
          <a:chOff x="0" y="0"/>
          <a:chExt cx="0" cy="0"/>
        </a:xfrm>
      </p:grpSpPr>
      <p:pic>
        <p:nvPicPr>
          <p:cNvPr id="85" name="Google Shape;85;p16"/>
          <p:cNvPicPr preferRelativeResize="0"/>
          <p:nvPr/>
        </p:nvPicPr>
        <p:blipFill>
          <a:blip r:embed="rId3">
            <a:alphaModFix/>
          </a:blip>
          <a:stretch>
            <a:fillRect/>
          </a:stretch>
        </p:blipFill>
        <p:spPr>
          <a:xfrm>
            <a:off x="1804438" y="0"/>
            <a:ext cx="5535113"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4125"/>
        </a:soli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Variables</a:t>
            </a:r>
            <a:r>
              <a:rPr lang="en"/>
              <a:t> </a:t>
            </a:r>
            <a:endParaRPr/>
          </a:p>
        </p:txBody>
      </p:sp>
      <p:sp>
        <p:nvSpPr>
          <p:cNvPr id="91" name="Google Shape;91;p17"/>
          <p:cNvSpPr txBox="1"/>
          <p:nvPr/>
        </p:nvSpPr>
        <p:spPr>
          <a:xfrm>
            <a:off x="0" y="682150"/>
            <a:ext cx="9144000" cy="48639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lt2"/>
              </a:buClr>
              <a:buSzPts val="1500"/>
              <a:buFont typeface="Roboto"/>
              <a:buChar char="-"/>
            </a:pPr>
            <a:r>
              <a:rPr b="1" lang="en" sz="1500">
                <a:solidFill>
                  <a:schemeClr val="lt2"/>
                </a:solidFill>
                <a:latin typeface="Roboto"/>
                <a:ea typeface="Roboto"/>
                <a:cs typeface="Roboto"/>
                <a:sym typeface="Roboto"/>
              </a:rPr>
              <a:t>name: </a:t>
            </a:r>
            <a:r>
              <a:rPr lang="en" sz="1500">
                <a:solidFill>
                  <a:schemeClr val="lt2"/>
                </a:solidFill>
                <a:latin typeface="Roboto"/>
                <a:ea typeface="Roboto"/>
                <a:cs typeface="Roboto"/>
                <a:sym typeface="Roboto"/>
              </a:rPr>
              <a:t>the name of the meteorite (typically a location, often modified with a number, year, composition, etc)</a:t>
            </a:r>
            <a:endParaRPr sz="1500">
              <a:solidFill>
                <a:schemeClr val="lt2"/>
              </a:solidFill>
              <a:latin typeface="Roboto"/>
              <a:ea typeface="Roboto"/>
              <a:cs typeface="Roboto"/>
              <a:sym typeface="Roboto"/>
            </a:endParaRPr>
          </a:p>
          <a:p>
            <a:pPr indent="-323850" lvl="0" marL="457200" rtl="0" algn="l">
              <a:lnSpc>
                <a:spcPct val="115000"/>
              </a:lnSpc>
              <a:spcBef>
                <a:spcPts val="0"/>
              </a:spcBef>
              <a:spcAft>
                <a:spcPts val="0"/>
              </a:spcAft>
              <a:buClr>
                <a:schemeClr val="lt2"/>
              </a:buClr>
              <a:buSzPts val="1500"/>
              <a:buFont typeface="Roboto"/>
              <a:buChar char="-"/>
            </a:pPr>
            <a:r>
              <a:rPr b="1" lang="en" sz="1500">
                <a:solidFill>
                  <a:schemeClr val="lt2"/>
                </a:solidFill>
                <a:latin typeface="Roboto"/>
                <a:ea typeface="Roboto"/>
                <a:cs typeface="Roboto"/>
                <a:sym typeface="Roboto"/>
              </a:rPr>
              <a:t>id</a:t>
            </a:r>
            <a:r>
              <a:rPr lang="en" sz="1500">
                <a:solidFill>
                  <a:schemeClr val="lt2"/>
                </a:solidFill>
                <a:latin typeface="Roboto"/>
                <a:ea typeface="Roboto"/>
                <a:cs typeface="Roboto"/>
                <a:sym typeface="Roboto"/>
              </a:rPr>
              <a:t>: a unique identifier for the meteorite</a:t>
            </a:r>
            <a:endParaRPr sz="1500">
              <a:solidFill>
                <a:schemeClr val="lt2"/>
              </a:solidFill>
              <a:latin typeface="Roboto"/>
              <a:ea typeface="Roboto"/>
              <a:cs typeface="Roboto"/>
              <a:sym typeface="Roboto"/>
            </a:endParaRPr>
          </a:p>
          <a:p>
            <a:pPr indent="-323850" lvl="0" marL="457200" rtl="0" algn="l">
              <a:lnSpc>
                <a:spcPct val="115000"/>
              </a:lnSpc>
              <a:spcBef>
                <a:spcPts val="0"/>
              </a:spcBef>
              <a:spcAft>
                <a:spcPts val="0"/>
              </a:spcAft>
              <a:buClr>
                <a:schemeClr val="lt2"/>
              </a:buClr>
              <a:buSzPts val="1500"/>
              <a:buFont typeface="Roboto"/>
              <a:buChar char="-"/>
            </a:pPr>
            <a:r>
              <a:rPr b="1" lang="en" sz="1500">
                <a:solidFill>
                  <a:schemeClr val="lt2"/>
                </a:solidFill>
                <a:latin typeface="Roboto"/>
                <a:ea typeface="Roboto"/>
                <a:cs typeface="Roboto"/>
                <a:sym typeface="Roboto"/>
              </a:rPr>
              <a:t>nametype</a:t>
            </a:r>
            <a:r>
              <a:rPr lang="en" sz="1500">
                <a:solidFill>
                  <a:schemeClr val="lt2"/>
                </a:solidFill>
                <a:latin typeface="Roboto"/>
                <a:ea typeface="Roboto"/>
                <a:cs typeface="Roboto"/>
                <a:sym typeface="Roboto"/>
              </a:rPr>
              <a:t>: one of:</a:t>
            </a:r>
            <a:endParaRPr sz="1500">
              <a:solidFill>
                <a:schemeClr val="lt2"/>
              </a:solidFill>
              <a:latin typeface="Roboto"/>
              <a:ea typeface="Roboto"/>
              <a:cs typeface="Roboto"/>
              <a:sym typeface="Roboto"/>
            </a:endParaRPr>
          </a:p>
          <a:p>
            <a:pPr indent="-323850" lvl="1" marL="914400" rtl="0" algn="l">
              <a:lnSpc>
                <a:spcPct val="115000"/>
              </a:lnSpc>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valid: a typical meteorite</a:t>
            </a:r>
            <a:endParaRPr sz="1500">
              <a:solidFill>
                <a:schemeClr val="lt2"/>
              </a:solidFill>
              <a:latin typeface="Roboto"/>
              <a:ea typeface="Roboto"/>
              <a:cs typeface="Roboto"/>
              <a:sym typeface="Roboto"/>
            </a:endParaRPr>
          </a:p>
          <a:p>
            <a:pPr indent="-323850" lvl="1" marL="914400" rtl="0" algn="l">
              <a:lnSpc>
                <a:spcPct val="115000"/>
              </a:lnSpc>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relict: a meteorite that has been highly degraded by weather on Earth</a:t>
            </a:r>
            <a:endParaRPr sz="1500">
              <a:solidFill>
                <a:schemeClr val="lt2"/>
              </a:solidFill>
              <a:latin typeface="Roboto"/>
              <a:ea typeface="Roboto"/>
              <a:cs typeface="Roboto"/>
              <a:sym typeface="Roboto"/>
            </a:endParaRPr>
          </a:p>
          <a:p>
            <a:pPr indent="-323850" lvl="0" marL="457200" rtl="0" algn="l">
              <a:lnSpc>
                <a:spcPct val="115000"/>
              </a:lnSpc>
              <a:spcBef>
                <a:spcPts val="0"/>
              </a:spcBef>
              <a:spcAft>
                <a:spcPts val="0"/>
              </a:spcAft>
              <a:buClr>
                <a:schemeClr val="lt2"/>
              </a:buClr>
              <a:buSzPts val="1500"/>
              <a:buFont typeface="Roboto"/>
              <a:buChar char="-"/>
            </a:pPr>
            <a:r>
              <a:rPr b="1" lang="en" sz="1500">
                <a:solidFill>
                  <a:schemeClr val="lt2"/>
                </a:solidFill>
                <a:latin typeface="Roboto"/>
                <a:ea typeface="Roboto"/>
                <a:cs typeface="Roboto"/>
                <a:sym typeface="Roboto"/>
              </a:rPr>
              <a:t>recclass (Classification)</a:t>
            </a:r>
            <a:r>
              <a:rPr lang="en" sz="1500">
                <a:solidFill>
                  <a:schemeClr val="lt2"/>
                </a:solidFill>
                <a:latin typeface="Roboto"/>
                <a:ea typeface="Roboto"/>
                <a:cs typeface="Roboto"/>
                <a:sym typeface="Roboto"/>
              </a:rPr>
              <a:t>: the class of the meteorite; Meteorites are classified according to a variety of characteristics, especially mineralogical, petrological, chemical, and isotopic properties.</a:t>
            </a:r>
            <a:endParaRPr sz="1500">
              <a:solidFill>
                <a:schemeClr val="lt2"/>
              </a:solidFill>
              <a:latin typeface="Roboto"/>
              <a:ea typeface="Roboto"/>
              <a:cs typeface="Roboto"/>
              <a:sym typeface="Roboto"/>
            </a:endParaRPr>
          </a:p>
          <a:p>
            <a:pPr indent="-323850" lvl="0" marL="457200" rtl="0" algn="l">
              <a:lnSpc>
                <a:spcPct val="115000"/>
              </a:lnSpc>
              <a:spcBef>
                <a:spcPts val="0"/>
              </a:spcBef>
              <a:spcAft>
                <a:spcPts val="0"/>
              </a:spcAft>
              <a:buClr>
                <a:schemeClr val="lt2"/>
              </a:buClr>
              <a:buSzPts val="1500"/>
              <a:buFont typeface="Roboto"/>
              <a:buChar char="-"/>
            </a:pPr>
            <a:r>
              <a:rPr b="1" lang="en" sz="1500">
                <a:solidFill>
                  <a:schemeClr val="lt2"/>
                </a:solidFill>
                <a:latin typeface="Roboto"/>
                <a:ea typeface="Roboto"/>
                <a:cs typeface="Roboto"/>
                <a:sym typeface="Roboto"/>
              </a:rPr>
              <a:t>mass</a:t>
            </a:r>
            <a:r>
              <a:rPr lang="en" sz="1500">
                <a:solidFill>
                  <a:schemeClr val="lt2"/>
                </a:solidFill>
                <a:latin typeface="Roboto"/>
                <a:ea typeface="Roboto"/>
                <a:cs typeface="Roboto"/>
                <a:sym typeface="Roboto"/>
              </a:rPr>
              <a:t>: the mass of the meteorite, in grams</a:t>
            </a:r>
            <a:endParaRPr sz="1500">
              <a:solidFill>
                <a:schemeClr val="lt2"/>
              </a:solidFill>
              <a:latin typeface="Roboto"/>
              <a:ea typeface="Roboto"/>
              <a:cs typeface="Roboto"/>
              <a:sym typeface="Roboto"/>
            </a:endParaRPr>
          </a:p>
          <a:p>
            <a:pPr indent="-323850" lvl="0" marL="457200" rtl="0" algn="l">
              <a:lnSpc>
                <a:spcPct val="115000"/>
              </a:lnSpc>
              <a:spcBef>
                <a:spcPts val="0"/>
              </a:spcBef>
              <a:spcAft>
                <a:spcPts val="0"/>
              </a:spcAft>
              <a:buClr>
                <a:schemeClr val="lt2"/>
              </a:buClr>
              <a:buSzPts val="1500"/>
              <a:buFont typeface="Roboto"/>
              <a:buChar char="-"/>
            </a:pPr>
            <a:r>
              <a:rPr b="1" lang="en" sz="1500">
                <a:solidFill>
                  <a:schemeClr val="lt2"/>
                </a:solidFill>
                <a:latin typeface="Roboto"/>
                <a:ea typeface="Roboto"/>
                <a:cs typeface="Roboto"/>
                <a:sym typeface="Roboto"/>
              </a:rPr>
              <a:t>fall</a:t>
            </a:r>
            <a:r>
              <a:rPr lang="en" sz="1500">
                <a:solidFill>
                  <a:schemeClr val="lt2"/>
                </a:solidFill>
                <a:latin typeface="Roboto"/>
                <a:ea typeface="Roboto"/>
                <a:cs typeface="Roboto"/>
                <a:sym typeface="Roboto"/>
              </a:rPr>
              <a:t>: whether the meteorite was seen falling, or was discovered after its impact; one of:</a:t>
            </a:r>
            <a:endParaRPr sz="1500">
              <a:solidFill>
                <a:schemeClr val="lt2"/>
              </a:solidFill>
              <a:latin typeface="Roboto"/>
              <a:ea typeface="Roboto"/>
              <a:cs typeface="Roboto"/>
              <a:sym typeface="Roboto"/>
            </a:endParaRPr>
          </a:p>
          <a:p>
            <a:pPr indent="-323850" lvl="1" marL="914400" rtl="0" algn="l">
              <a:lnSpc>
                <a:spcPct val="115000"/>
              </a:lnSpc>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Fell: the meteorite's fall was observed</a:t>
            </a:r>
            <a:endParaRPr sz="1500">
              <a:solidFill>
                <a:schemeClr val="lt2"/>
              </a:solidFill>
              <a:latin typeface="Roboto"/>
              <a:ea typeface="Roboto"/>
              <a:cs typeface="Roboto"/>
              <a:sym typeface="Roboto"/>
            </a:endParaRPr>
          </a:p>
          <a:p>
            <a:pPr indent="-323850" lvl="1" marL="914400" rtl="0" algn="l">
              <a:lnSpc>
                <a:spcPct val="115000"/>
              </a:lnSpc>
              <a:spcBef>
                <a:spcPts val="0"/>
              </a:spcBef>
              <a:spcAft>
                <a:spcPts val="0"/>
              </a:spcAft>
              <a:buClr>
                <a:schemeClr val="lt2"/>
              </a:buClr>
              <a:buSzPts val="1500"/>
              <a:buFont typeface="Roboto"/>
              <a:buChar char="-"/>
            </a:pPr>
            <a:r>
              <a:rPr lang="en" sz="1500">
                <a:solidFill>
                  <a:schemeClr val="lt2"/>
                </a:solidFill>
                <a:latin typeface="Roboto"/>
                <a:ea typeface="Roboto"/>
                <a:cs typeface="Roboto"/>
                <a:sym typeface="Roboto"/>
              </a:rPr>
              <a:t>Found: the meteorite's fall was not observed</a:t>
            </a:r>
            <a:endParaRPr sz="1500">
              <a:solidFill>
                <a:schemeClr val="lt2"/>
              </a:solidFill>
              <a:latin typeface="Roboto"/>
              <a:ea typeface="Roboto"/>
              <a:cs typeface="Roboto"/>
              <a:sym typeface="Roboto"/>
            </a:endParaRPr>
          </a:p>
          <a:p>
            <a:pPr indent="-323850" lvl="0" marL="457200" rtl="0" algn="l">
              <a:lnSpc>
                <a:spcPct val="115000"/>
              </a:lnSpc>
              <a:spcBef>
                <a:spcPts val="0"/>
              </a:spcBef>
              <a:spcAft>
                <a:spcPts val="0"/>
              </a:spcAft>
              <a:buClr>
                <a:schemeClr val="lt2"/>
              </a:buClr>
              <a:buSzPts val="1500"/>
              <a:buFont typeface="Roboto"/>
              <a:buChar char="-"/>
            </a:pPr>
            <a:r>
              <a:rPr b="1" lang="en" sz="1500">
                <a:solidFill>
                  <a:schemeClr val="lt2"/>
                </a:solidFill>
                <a:latin typeface="Roboto"/>
                <a:ea typeface="Roboto"/>
                <a:cs typeface="Roboto"/>
                <a:sym typeface="Roboto"/>
              </a:rPr>
              <a:t>year</a:t>
            </a:r>
            <a:r>
              <a:rPr lang="en" sz="1500">
                <a:solidFill>
                  <a:schemeClr val="lt2"/>
                </a:solidFill>
                <a:latin typeface="Roboto"/>
                <a:ea typeface="Roboto"/>
                <a:cs typeface="Roboto"/>
                <a:sym typeface="Roboto"/>
              </a:rPr>
              <a:t>: the year the meteorite fell, or the year it was found (depending on the value of fell)</a:t>
            </a:r>
            <a:endParaRPr sz="1500">
              <a:solidFill>
                <a:schemeClr val="lt2"/>
              </a:solidFill>
              <a:latin typeface="Roboto"/>
              <a:ea typeface="Roboto"/>
              <a:cs typeface="Roboto"/>
              <a:sym typeface="Roboto"/>
            </a:endParaRPr>
          </a:p>
          <a:p>
            <a:pPr indent="-323850" lvl="0" marL="457200" rtl="0" algn="l">
              <a:lnSpc>
                <a:spcPct val="115000"/>
              </a:lnSpc>
              <a:spcBef>
                <a:spcPts val="0"/>
              </a:spcBef>
              <a:spcAft>
                <a:spcPts val="0"/>
              </a:spcAft>
              <a:buClr>
                <a:schemeClr val="lt2"/>
              </a:buClr>
              <a:buSzPts val="1500"/>
              <a:buFont typeface="Roboto"/>
              <a:buChar char="-"/>
            </a:pPr>
            <a:r>
              <a:rPr b="1" lang="en" sz="1500">
                <a:solidFill>
                  <a:schemeClr val="lt2"/>
                </a:solidFill>
                <a:latin typeface="Roboto"/>
                <a:ea typeface="Roboto"/>
                <a:cs typeface="Roboto"/>
                <a:sym typeface="Roboto"/>
              </a:rPr>
              <a:t>reclat</a:t>
            </a:r>
            <a:r>
              <a:rPr lang="en" sz="1500">
                <a:solidFill>
                  <a:schemeClr val="lt2"/>
                </a:solidFill>
                <a:latin typeface="Roboto"/>
                <a:ea typeface="Roboto"/>
                <a:cs typeface="Roboto"/>
                <a:sym typeface="Roboto"/>
              </a:rPr>
              <a:t>: the latitude of the meteorite's landing</a:t>
            </a:r>
            <a:endParaRPr sz="1500">
              <a:solidFill>
                <a:schemeClr val="lt2"/>
              </a:solidFill>
              <a:latin typeface="Roboto"/>
              <a:ea typeface="Roboto"/>
              <a:cs typeface="Roboto"/>
              <a:sym typeface="Roboto"/>
            </a:endParaRPr>
          </a:p>
          <a:p>
            <a:pPr indent="-323850" lvl="0" marL="457200" rtl="0" algn="l">
              <a:lnSpc>
                <a:spcPct val="115000"/>
              </a:lnSpc>
              <a:spcBef>
                <a:spcPts val="0"/>
              </a:spcBef>
              <a:spcAft>
                <a:spcPts val="0"/>
              </a:spcAft>
              <a:buClr>
                <a:schemeClr val="lt2"/>
              </a:buClr>
              <a:buSzPts val="1500"/>
              <a:buFont typeface="Roboto"/>
              <a:buChar char="-"/>
            </a:pPr>
            <a:r>
              <a:rPr b="1" lang="en" sz="1500">
                <a:solidFill>
                  <a:schemeClr val="lt2"/>
                </a:solidFill>
                <a:latin typeface="Roboto"/>
                <a:ea typeface="Roboto"/>
                <a:cs typeface="Roboto"/>
                <a:sym typeface="Roboto"/>
              </a:rPr>
              <a:t>reclong</a:t>
            </a:r>
            <a:r>
              <a:rPr lang="en" sz="1500">
                <a:solidFill>
                  <a:schemeClr val="lt2"/>
                </a:solidFill>
                <a:latin typeface="Roboto"/>
                <a:ea typeface="Roboto"/>
                <a:cs typeface="Roboto"/>
                <a:sym typeface="Roboto"/>
              </a:rPr>
              <a:t>: the longitude of the meteorite's landing</a:t>
            </a:r>
            <a:endParaRPr sz="1500">
              <a:solidFill>
                <a:schemeClr val="lt2"/>
              </a:solidFill>
              <a:latin typeface="Roboto"/>
              <a:ea typeface="Roboto"/>
              <a:cs typeface="Roboto"/>
              <a:sym typeface="Roboto"/>
            </a:endParaRPr>
          </a:p>
          <a:p>
            <a:pPr indent="-323850" lvl="0" marL="457200" rtl="0" algn="l">
              <a:lnSpc>
                <a:spcPct val="115000"/>
              </a:lnSpc>
              <a:spcBef>
                <a:spcPts val="0"/>
              </a:spcBef>
              <a:spcAft>
                <a:spcPts val="0"/>
              </a:spcAft>
              <a:buClr>
                <a:schemeClr val="lt2"/>
              </a:buClr>
              <a:buSzPts val="1500"/>
              <a:buFont typeface="Roboto"/>
              <a:buChar char="-"/>
            </a:pPr>
            <a:r>
              <a:rPr b="1" lang="en" sz="1500">
                <a:solidFill>
                  <a:schemeClr val="lt2"/>
                </a:solidFill>
                <a:latin typeface="Roboto"/>
                <a:ea typeface="Roboto"/>
                <a:cs typeface="Roboto"/>
                <a:sym typeface="Roboto"/>
              </a:rPr>
              <a:t>GeoLocation</a:t>
            </a:r>
            <a:r>
              <a:rPr lang="en" sz="1500">
                <a:solidFill>
                  <a:schemeClr val="lt2"/>
                </a:solidFill>
                <a:latin typeface="Roboto"/>
                <a:ea typeface="Roboto"/>
                <a:cs typeface="Roboto"/>
                <a:sym typeface="Roboto"/>
              </a:rPr>
              <a:t>: a parentheses-enclose, comma-separated tuple that combines reclat and reclong</a:t>
            </a:r>
            <a:endParaRPr sz="1500">
              <a:solidFill>
                <a:schemeClr val="lt2"/>
              </a:solidFill>
              <a:latin typeface="Roboto"/>
              <a:ea typeface="Roboto"/>
              <a:cs typeface="Roboto"/>
              <a:sym typeface="Roboto"/>
            </a:endParaRPr>
          </a:p>
          <a:p>
            <a:pPr indent="0" lvl="0" marL="0" rtl="0" algn="l">
              <a:spcBef>
                <a:spcPts val="120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97" name="Google Shape;97;p18"/>
          <p:cNvPicPr preferRelativeResize="0"/>
          <p:nvPr/>
        </p:nvPicPr>
        <p:blipFill rotWithShape="1">
          <a:blip r:embed="rId3">
            <a:alphaModFix/>
          </a:blip>
          <a:srcRect b="8550" l="0" r="0" t="8025"/>
          <a:stretch/>
        </p:blipFill>
        <p:spPr>
          <a:xfrm>
            <a:off x="0" y="249450"/>
            <a:ext cx="9144003" cy="46446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4125"/>
        </a:solidFill>
      </p:bgPr>
    </p:bg>
    <p:spTree>
      <p:nvGrpSpPr>
        <p:cNvPr id="101" name="Shape 101"/>
        <p:cNvGrpSpPr/>
        <p:nvPr/>
      </p:nvGrpSpPr>
      <p:grpSpPr>
        <a:xfrm>
          <a:off x="0" y="0"/>
          <a:ext cx="0" cy="0"/>
          <a:chOff x="0" y="0"/>
          <a:chExt cx="0" cy="0"/>
        </a:xfrm>
      </p:grpSpPr>
      <p:sp>
        <p:nvSpPr>
          <p:cNvPr id="102" name="Google Shape;102;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Global Meteorite Distribution by Classification - Descriptive Statistics</a:t>
            </a:r>
            <a:endParaRPr/>
          </a:p>
        </p:txBody>
      </p:sp>
      <p:pic>
        <p:nvPicPr>
          <p:cNvPr id="103" name="Google Shape;103;p19"/>
          <p:cNvPicPr preferRelativeResize="0"/>
          <p:nvPr/>
        </p:nvPicPr>
        <p:blipFill rotWithShape="1">
          <a:blip r:embed="rId3">
            <a:alphaModFix/>
          </a:blip>
          <a:srcRect b="33425" l="0" r="0" t="27621"/>
          <a:stretch/>
        </p:blipFill>
        <p:spPr>
          <a:xfrm>
            <a:off x="2551325" y="1376875"/>
            <a:ext cx="6592671" cy="2568049"/>
          </a:xfrm>
          <a:prstGeom prst="rect">
            <a:avLst/>
          </a:prstGeom>
          <a:noFill/>
          <a:ln>
            <a:noFill/>
          </a:ln>
        </p:spPr>
      </p:pic>
      <p:graphicFrame>
        <p:nvGraphicFramePr>
          <p:cNvPr id="104" name="Google Shape;104;p19"/>
          <p:cNvGraphicFramePr/>
          <p:nvPr/>
        </p:nvGraphicFramePr>
        <p:xfrm>
          <a:off x="98250" y="876913"/>
          <a:ext cx="3000000" cy="3000000"/>
        </p:xfrm>
        <a:graphic>
          <a:graphicData uri="http://schemas.openxmlformats.org/drawingml/2006/table">
            <a:tbl>
              <a:tblPr>
                <a:noFill/>
                <a:tableStyleId>{13C05390-2232-40B6-B4F7-79DFE710AC6F}</a:tableStyleId>
              </a:tblPr>
              <a:tblGrid>
                <a:gridCol w="1299750"/>
                <a:gridCol w="1299750"/>
              </a:tblGrid>
              <a:tr h="349400">
                <a:tc>
                  <a:txBody>
                    <a:bodyPr/>
                    <a:lstStyle/>
                    <a:p>
                      <a:pPr indent="0" lvl="0" marL="0" rtl="0" algn="l">
                        <a:spcBef>
                          <a:spcPts val="0"/>
                        </a:spcBef>
                        <a:spcAft>
                          <a:spcPts val="0"/>
                        </a:spcAft>
                        <a:buNone/>
                      </a:pPr>
                      <a:r>
                        <a:rPr lang="en" sz="1000">
                          <a:solidFill>
                            <a:srgbClr val="666666"/>
                          </a:solidFill>
                          <a:latin typeface="Roboto"/>
                          <a:ea typeface="Roboto"/>
                          <a:cs typeface="Roboto"/>
                          <a:sym typeface="Roboto"/>
                        </a:rPr>
                        <a:t>Region </a:t>
                      </a:r>
                      <a:endParaRPr sz="1000">
                        <a:solidFill>
                          <a:srgbClr val="666666"/>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rgbClr val="666666"/>
                          </a:solidFill>
                          <a:latin typeface="Roboto"/>
                          <a:ea typeface="Roboto"/>
                          <a:cs typeface="Roboto"/>
                          <a:sym typeface="Roboto"/>
                        </a:rPr>
                        <a:t>Meteorite Count</a:t>
                      </a:r>
                      <a:endParaRPr sz="1000">
                        <a:solidFill>
                          <a:srgbClr val="666666"/>
                        </a:solidFill>
                        <a:latin typeface="Roboto"/>
                        <a:ea typeface="Roboto"/>
                        <a:cs typeface="Roboto"/>
                        <a:sym typeface="Roboto"/>
                      </a:endParaRPr>
                    </a:p>
                  </a:txBody>
                  <a:tcPr marT="91425" marB="91425" marR="91425" marL="91425"/>
                </a:tc>
              </a:tr>
              <a:tr h="349400">
                <a:tc>
                  <a:txBody>
                    <a:bodyPr/>
                    <a:lstStyle/>
                    <a:p>
                      <a:pPr indent="0" lvl="0" marL="0" rtl="0" algn="l">
                        <a:spcBef>
                          <a:spcPts val="0"/>
                        </a:spcBef>
                        <a:spcAft>
                          <a:spcPts val="0"/>
                        </a:spcAft>
                        <a:buNone/>
                      </a:pPr>
                      <a:r>
                        <a:rPr lang="en" sz="1000">
                          <a:solidFill>
                            <a:srgbClr val="666666"/>
                          </a:solidFill>
                          <a:latin typeface="Roboto"/>
                          <a:ea typeface="Roboto"/>
                          <a:cs typeface="Roboto"/>
                          <a:sym typeface="Roboto"/>
                        </a:rPr>
                        <a:t>Antarctica</a:t>
                      </a:r>
                      <a:endParaRPr sz="1000">
                        <a:solidFill>
                          <a:srgbClr val="666666"/>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rgbClr val="666666"/>
                          </a:solidFill>
                          <a:latin typeface="Roboto"/>
                          <a:ea typeface="Roboto"/>
                          <a:cs typeface="Roboto"/>
                          <a:sym typeface="Roboto"/>
                        </a:rPr>
                        <a:t>17381</a:t>
                      </a:r>
                      <a:endParaRPr sz="1000">
                        <a:solidFill>
                          <a:srgbClr val="666666"/>
                        </a:solidFill>
                        <a:latin typeface="Roboto"/>
                        <a:ea typeface="Roboto"/>
                        <a:cs typeface="Roboto"/>
                        <a:sym typeface="Roboto"/>
                      </a:endParaRPr>
                    </a:p>
                  </a:txBody>
                  <a:tcPr marT="91425" marB="91425" marR="91425" marL="91425"/>
                </a:tc>
              </a:tr>
              <a:tr h="349400">
                <a:tc>
                  <a:txBody>
                    <a:bodyPr/>
                    <a:lstStyle/>
                    <a:p>
                      <a:pPr indent="0" lvl="0" marL="0" rtl="0" algn="l">
                        <a:spcBef>
                          <a:spcPts val="0"/>
                        </a:spcBef>
                        <a:spcAft>
                          <a:spcPts val="0"/>
                        </a:spcAft>
                        <a:buNone/>
                      </a:pPr>
                      <a:r>
                        <a:rPr lang="en" sz="1000">
                          <a:solidFill>
                            <a:srgbClr val="666666"/>
                          </a:solidFill>
                          <a:latin typeface="Roboto"/>
                          <a:ea typeface="Roboto"/>
                          <a:cs typeface="Roboto"/>
                          <a:sym typeface="Roboto"/>
                        </a:rPr>
                        <a:t>East Asia and Pacific</a:t>
                      </a:r>
                      <a:endParaRPr sz="1000">
                        <a:solidFill>
                          <a:srgbClr val="666666"/>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rgbClr val="666666"/>
                          </a:solidFill>
                          <a:latin typeface="Roboto"/>
                          <a:ea typeface="Roboto"/>
                          <a:cs typeface="Roboto"/>
                          <a:sym typeface="Roboto"/>
                        </a:rPr>
                        <a:t>496</a:t>
                      </a:r>
                      <a:endParaRPr sz="1000">
                        <a:solidFill>
                          <a:srgbClr val="666666"/>
                        </a:solidFill>
                        <a:latin typeface="Roboto"/>
                        <a:ea typeface="Roboto"/>
                        <a:cs typeface="Roboto"/>
                        <a:sym typeface="Roboto"/>
                      </a:endParaRPr>
                    </a:p>
                  </a:txBody>
                  <a:tcPr marT="91425" marB="91425" marR="91425" marL="91425"/>
                </a:tc>
              </a:tr>
              <a:tr h="493825">
                <a:tc>
                  <a:txBody>
                    <a:bodyPr/>
                    <a:lstStyle/>
                    <a:p>
                      <a:pPr indent="0" lvl="0" marL="0" rtl="0" algn="l">
                        <a:spcBef>
                          <a:spcPts val="0"/>
                        </a:spcBef>
                        <a:spcAft>
                          <a:spcPts val="0"/>
                        </a:spcAft>
                        <a:buNone/>
                      </a:pPr>
                      <a:r>
                        <a:rPr lang="en" sz="1000">
                          <a:solidFill>
                            <a:srgbClr val="666666"/>
                          </a:solidFill>
                          <a:latin typeface="Roboto"/>
                          <a:ea typeface="Roboto"/>
                          <a:cs typeface="Roboto"/>
                          <a:sym typeface="Roboto"/>
                        </a:rPr>
                        <a:t>Europe and Central Asia</a:t>
                      </a:r>
                      <a:endParaRPr sz="1000">
                        <a:solidFill>
                          <a:srgbClr val="666666"/>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rgbClr val="666666"/>
                          </a:solidFill>
                          <a:latin typeface="Roboto"/>
                          <a:ea typeface="Roboto"/>
                          <a:cs typeface="Roboto"/>
                          <a:sym typeface="Roboto"/>
                        </a:rPr>
                        <a:t>321</a:t>
                      </a:r>
                      <a:endParaRPr sz="1000">
                        <a:solidFill>
                          <a:srgbClr val="666666"/>
                        </a:solidFill>
                        <a:latin typeface="Roboto"/>
                        <a:ea typeface="Roboto"/>
                        <a:cs typeface="Roboto"/>
                        <a:sym typeface="Roboto"/>
                      </a:endParaRPr>
                    </a:p>
                  </a:txBody>
                  <a:tcPr marT="91425" marB="91425" marR="91425" marL="91425"/>
                </a:tc>
              </a:tr>
              <a:tr h="493825">
                <a:tc>
                  <a:txBody>
                    <a:bodyPr/>
                    <a:lstStyle/>
                    <a:p>
                      <a:pPr indent="0" lvl="0" marL="0" rtl="0" algn="l">
                        <a:spcBef>
                          <a:spcPts val="0"/>
                        </a:spcBef>
                        <a:spcAft>
                          <a:spcPts val="0"/>
                        </a:spcAft>
                        <a:buNone/>
                      </a:pPr>
                      <a:r>
                        <a:rPr lang="en" sz="1000">
                          <a:solidFill>
                            <a:srgbClr val="666666"/>
                          </a:solidFill>
                          <a:latin typeface="Roboto"/>
                          <a:ea typeface="Roboto"/>
                          <a:cs typeface="Roboto"/>
                          <a:sym typeface="Roboto"/>
                        </a:rPr>
                        <a:t>Latin America and the Caribbean </a:t>
                      </a:r>
                      <a:endParaRPr sz="1000">
                        <a:solidFill>
                          <a:srgbClr val="666666"/>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rgbClr val="666666"/>
                          </a:solidFill>
                          <a:latin typeface="Roboto"/>
                          <a:ea typeface="Roboto"/>
                          <a:cs typeface="Roboto"/>
                          <a:sym typeface="Roboto"/>
                        </a:rPr>
                        <a:t>402</a:t>
                      </a:r>
                      <a:endParaRPr sz="1000">
                        <a:solidFill>
                          <a:srgbClr val="666666"/>
                        </a:solidFill>
                        <a:latin typeface="Roboto"/>
                        <a:ea typeface="Roboto"/>
                        <a:cs typeface="Roboto"/>
                        <a:sym typeface="Roboto"/>
                      </a:endParaRPr>
                    </a:p>
                  </a:txBody>
                  <a:tcPr marT="91425" marB="91425" marR="91425" marL="91425"/>
                </a:tc>
              </a:tr>
              <a:tr h="493825">
                <a:tc>
                  <a:txBody>
                    <a:bodyPr/>
                    <a:lstStyle/>
                    <a:p>
                      <a:pPr indent="0" lvl="0" marL="0" rtl="0" algn="l">
                        <a:spcBef>
                          <a:spcPts val="0"/>
                        </a:spcBef>
                        <a:spcAft>
                          <a:spcPts val="0"/>
                        </a:spcAft>
                        <a:buNone/>
                      </a:pPr>
                      <a:r>
                        <a:rPr lang="en" sz="1000">
                          <a:solidFill>
                            <a:srgbClr val="666666"/>
                          </a:solidFill>
                          <a:latin typeface="Roboto"/>
                          <a:ea typeface="Roboto"/>
                          <a:cs typeface="Roboto"/>
                          <a:sym typeface="Roboto"/>
                        </a:rPr>
                        <a:t>Middle East and North Africa</a:t>
                      </a:r>
                      <a:endParaRPr sz="1000">
                        <a:solidFill>
                          <a:srgbClr val="666666"/>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rgbClr val="666666"/>
                          </a:solidFill>
                          <a:latin typeface="Roboto"/>
                          <a:ea typeface="Roboto"/>
                          <a:cs typeface="Roboto"/>
                          <a:sym typeface="Roboto"/>
                        </a:rPr>
                        <a:t>3934</a:t>
                      </a:r>
                      <a:endParaRPr sz="1000">
                        <a:solidFill>
                          <a:srgbClr val="666666"/>
                        </a:solidFill>
                        <a:latin typeface="Roboto"/>
                        <a:ea typeface="Roboto"/>
                        <a:cs typeface="Roboto"/>
                        <a:sym typeface="Roboto"/>
                      </a:endParaRPr>
                    </a:p>
                  </a:txBody>
                  <a:tcPr marT="91425" marB="91425" marR="91425" marL="91425"/>
                </a:tc>
              </a:tr>
              <a:tr h="349400">
                <a:tc>
                  <a:txBody>
                    <a:bodyPr/>
                    <a:lstStyle/>
                    <a:p>
                      <a:pPr indent="0" lvl="0" marL="0" rtl="0" algn="l">
                        <a:spcBef>
                          <a:spcPts val="0"/>
                        </a:spcBef>
                        <a:spcAft>
                          <a:spcPts val="0"/>
                        </a:spcAft>
                        <a:buNone/>
                      </a:pPr>
                      <a:r>
                        <a:rPr lang="en" sz="1000">
                          <a:solidFill>
                            <a:srgbClr val="666666"/>
                          </a:solidFill>
                          <a:latin typeface="Roboto"/>
                          <a:ea typeface="Roboto"/>
                          <a:cs typeface="Roboto"/>
                          <a:sym typeface="Roboto"/>
                        </a:rPr>
                        <a:t>North America</a:t>
                      </a:r>
                      <a:endParaRPr sz="1000">
                        <a:solidFill>
                          <a:srgbClr val="666666"/>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rgbClr val="666666"/>
                          </a:solidFill>
                          <a:latin typeface="Roboto"/>
                          <a:ea typeface="Roboto"/>
                          <a:cs typeface="Roboto"/>
                          <a:sym typeface="Roboto"/>
                        </a:rPr>
                        <a:t>1101</a:t>
                      </a:r>
                      <a:endParaRPr sz="1000">
                        <a:solidFill>
                          <a:srgbClr val="666666"/>
                        </a:solidFill>
                        <a:latin typeface="Roboto"/>
                        <a:ea typeface="Roboto"/>
                        <a:cs typeface="Roboto"/>
                        <a:sym typeface="Roboto"/>
                      </a:endParaRPr>
                    </a:p>
                  </a:txBody>
                  <a:tcPr marT="91425" marB="91425" marR="91425" marL="91425"/>
                </a:tc>
              </a:tr>
              <a:tr h="349400">
                <a:tc>
                  <a:txBody>
                    <a:bodyPr/>
                    <a:lstStyle/>
                    <a:p>
                      <a:pPr indent="0" lvl="0" marL="0" rtl="0" algn="l">
                        <a:spcBef>
                          <a:spcPts val="0"/>
                        </a:spcBef>
                        <a:spcAft>
                          <a:spcPts val="0"/>
                        </a:spcAft>
                        <a:buNone/>
                      </a:pPr>
                      <a:r>
                        <a:rPr lang="en" sz="1000">
                          <a:solidFill>
                            <a:srgbClr val="666666"/>
                          </a:solidFill>
                          <a:latin typeface="Roboto"/>
                          <a:ea typeface="Roboto"/>
                          <a:cs typeface="Roboto"/>
                          <a:sym typeface="Roboto"/>
                        </a:rPr>
                        <a:t>South Asia</a:t>
                      </a:r>
                      <a:endParaRPr sz="1000">
                        <a:solidFill>
                          <a:srgbClr val="666666"/>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rgbClr val="666666"/>
                          </a:solidFill>
                          <a:latin typeface="Roboto"/>
                          <a:ea typeface="Roboto"/>
                          <a:cs typeface="Roboto"/>
                          <a:sym typeface="Roboto"/>
                        </a:rPr>
                        <a:t>111</a:t>
                      </a:r>
                      <a:endParaRPr sz="1000">
                        <a:solidFill>
                          <a:srgbClr val="666666"/>
                        </a:solidFill>
                        <a:latin typeface="Roboto"/>
                        <a:ea typeface="Roboto"/>
                        <a:cs typeface="Roboto"/>
                        <a:sym typeface="Roboto"/>
                      </a:endParaRPr>
                    </a:p>
                  </a:txBody>
                  <a:tcPr marT="91425" marB="91425" marR="91425" marL="91425"/>
                </a:tc>
              </a:tr>
              <a:tr h="349400">
                <a:tc>
                  <a:txBody>
                    <a:bodyPr/>
                    <a:lstStyle/>
                    <a:p>
                      <a:pPr indent="0" lvl="0" marL="0" rtl="0" algn="l">
                        <a:spcBef>
                          <a:spcPts val="0"/>
                        </a:spcBef>
                        <a:spcAft>
                          <a:spcPts val="0"/>
                        </a:spcAft>
                        <a:buNone/>
                      </a:pPr>
                      <a:r>
                        <a:rPr lang="en" sz="1000">
                          <a:solidFill>
                            <a:srgbClr val="666666"/>
                          </a:solidFill>
                          <a:latin typeface="Roboto"/>
                          <a:ea typeface="Roboto"/>
                          <a:cs typeface="Roboto"/>
                          <a:sym typeface="Roboto"/>
                        </a:rPr>
                        <a:t>Sub-Saharan Africa</a:t>
                      </a:r>
                      <a:endParaRPr sz="1000">
                        <a:solidFill>
                          <a:srgbClr val="666666"/>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rgbClr val="666666"/>
                          </a:solidFill>
                          <a:latin typeface="Roboto"/>
                          <a:ea typeface="Roboto"/>
                          <a:cs typeface="Roboto"/>
                          <a:sym typeface="Roboto"/>
                        </a:rPr>
                        <a:t>335</a:t>
                      </a:r>
                      <a:endParaRPr sz="1000">
                        <a:solidFill>
                          <a:srgbClr val="666666"/>
                        </a:solidFill>
                        <a:latin typeface="Roboto"/>
                        <a:ea typeface="Roboto"/>
                        <a:cs typeface="Roboto"/>
                        <a:sym typeface="Roboto"/>
                      </a:endParaRPr>
                    </a:p>
                  </a:txBody>
                  <a:tcPr marT="91425" marB="91425" marR="91425" marL="91425"/>
                </a:tc>
              </a:tr>
              <a:tr h="349400">
                <a:tc>
                  <a:txBody>
                    <a:bodyPr/>
                    <a:lstStyle/>
                    <a:p>
                      <a:pPr indent="0" lvl="0" marL="0" rtl="0" algn="l">
                        <a:spcBef>
                          <a:spcPts val="0"/>
                        </a:spcBef>
                        <a:spcAft>
                          <a:spcPts val="0"/>
                        </a:spcAft>
                        <a:buNone/>
                      </a:pPr>
                      <a:r>
                        <a:rPr lang="en" sz="1000">
                          <a:solidFill>
                            <a:srgbClr val="666666"/>
                          </a:solidFill>
                          <a:latin typeface="Roboto"/>
                          <a:ea typeface="Roboto"/>
                          <a:cs typeface="Roboto"/>
                          <a:sym typeface="Roboto"/>
                        </a:rPr>
                        <a:t>NA</a:t>
                      </a:r>
                      <a:endParaRPr sz="1000">
                        <a:solidFill>
                          <a:srgbClr val="666666"/>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solidFill>
                            <a:srgbClr val="666666"/>
                          </a:solidFill>
                          <a:latin typeface="Roboto"/>
                          <a:ea typeface="Roboto"/>
                          <a:cs typeface="Roboto"/>
                          <a:sym typeface="Roboto"/>
                        </a:rPr>
                        <a:t>6371</a:t>
                      </a:r>
                      <a:endParaRPr sz="1000">
                        <a:solidFill>
                          <a:srgbClr val="666666"/>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a:t>
            </a:r>
            <a:r>
              <a:rPr lang="en"/>
              <a:t>Visualization</a:t>
            </a:r>
            <a:r>
              <a:rPr lang="en"/>
              <a:t> 2</a:t>
            </a:r>
            <a:endParaRPr/>
          </a:p>
        </p:txBody>
      </p:sp>
      <p:pic>
        <p:nvPicPr>
          <p:cNvPr id="110" name="Google Shape;110;p20"/>
          <p:cNvPicPr preferRelativeResize="0"/>
          <p:nvPr/>
        </p:nvPicPr>
        <p:blipFill>
          <a:blip r:embed="rId3">
            <a:alphaModFix/>
          </a:blip>
          <a:stretch>
            <a:fillRect/>
          </a:stretch>
        </p:blipFill>
        <p:spPr>
          <a:xfrm>
            <a:off x="533850" y="112975"/>
            <a:ext cx="8076298" cy="49175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4125"/>
        </a:solidFill>
      </p:bgPr>
    </p:bg>
    <p:spTree>
      <p:nvGrpSpPr>
        <p:cNvPr id="114" name="Shape 114"/>
        <p:cNvGrpSpPr/>
        <p:nvPr/>
      </p:nvGrpSpPr>
      <p:grpSpPr>
        <a:xfrm>
          <a:off x="0" y="0"/>
          <a:ext cx="0" cy="0"/>
          <a:chOff x="0" y="0"/>
          <a:chExt cx="0" cy="0"/>
        </a:xfrm>
      </p:grpSpPr>
      <p:sp>
        <p:nvSpPr>
          <p:cNvPr id="115" name="Google Shape;115;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Meteorite Mass (g) by Classification - Descriptive Statistics </a:t>
            </a:r>
            <a:endParaRPr/>
          </a:p>
        </p:txBody>
      </p:sp>
      <p:graphicFrame>
        <p:nvGraphicFramePr>
          <p:cNvPr id="116" name="Google Shape;116;p21"/>
          <p:cNvGraphicFramePr/>
          <p:nvPr/>
        </p:nvGraphicFramePr>
        <p:xfrm>
          <a:off x="368000" y="785300"/>
          <a:ext cx="3000000" cy="3000000"/>
        </p:xfrm>
        <a:graphic>
          <a:graphicData uri="http://schemas.openxmlformats.org/drawingml/2006/table">
            <a:tbl>
              <a:tblPr>
                <a:noFill/>
                <a:tableStyleId>{13C05390-2232-40B6-B4F7-79DFE710AC6F}</a:tableStyleId>
              </a:tblPr>
              <a:tblGrid>
                <a:gridCol w="2102000"/>
                <a:gridCol w="2102000"/>
                <a:gridCol w="2102000"/>
                <a:gridCol w="2102000"/>
              </a:tblGrid>
              <a:tr h="383275">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Classification</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Minimum </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Median </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Maximum</a:t>
                      </a:r>
                      <a:r>
                        <a:rPr lang="en">
                          <a:solidFill>
                            <a:srgbClr val="666666"/>
                          </a:solidFill>
                          <a:latin typeface="Roboto"/>
                          <a:ea typeface="Roboto"/>
                          <a:cs typeface="Roboto"/>
                          <a:sym typeface="Roboto"/>
                        </a:rPr>
                        <a:t> </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3275">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L4</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0.23</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60.00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257000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3275">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L6</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0.03</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32.50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564000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3275">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L5</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0.10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32.50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1750000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3275">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LL6</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0.10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28.70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271000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3275">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H5</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0.01</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24.00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4000000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3275">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H6</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0.12</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18.79</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295000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3275">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H4</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0.18</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16.21</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500000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3275">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LL5</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0.10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13.70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408000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3275">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CM2</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0.20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9.64</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100000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3275">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H4/5</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0.45</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8.65</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256000</a:t>
                      </a:r>
                      <a:endParaRPr>
                        <a:solidFill>
                          <a:srgbClr val="666666"/>
                        </a:solidFill>
                        <a:latin typeface="Roboto"/>
                        <a:ea typeface="Roboto"/>
                        <a:cs typeface="Roboto"/>
                        <a:sym typeface="Roboto"/>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