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6" r:id="rId4"/>
    <p:sldId id="274" r:id="rId5"/>
    <p:sldId id="275" r:id="rId6"/>
    <p:sldId id="276" r:id="rId7"/>
    <p:sldId id="267" r:id="rId8"/>
    <p:sldId id="277" r:id="rId9"/>
    <p:sldId id="278" r:id="rId10"/>
    <p:sldId id="268" r:id="rId11"/>
    <p:sldId id="279" r:id="rId12"/>
    <p:sldId id="269" r:id="rId13"/>
    <p:sldId id="271" r:id="rId14"/>
    <p:sldId id="262" r:id="rId15"/>
    <p:sldId id="28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470" autoAdjust="0"/>
  </p:normalViewPr>
  <p:slideViewPr>
    <p:cSldViewPr showGuides="1">
      <p:cViewPr>
        <p:scale>
          <a:sx n="120" d="100"/>
          <a:sy n="120" d="100"/>
        </p:scale>
        <p:origin x="-480" y="-23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4/23/2018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ygdala/tensorflow-workshop/tree/master/workshop_sections/wide_n_deep" TargetMode="External"/><Relationship Id="rId2" Type="http://schemas.openxmlformats.org/officeDocument/2006/relationships/hyperlink" Target="https://engineering.linkedin.com/data/publications/kdd-2017/deep-learning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.googleblog.com/2016/06/wide-deep-learning-better-together-with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467598" cy="2514601"/>
          </a:xfrm>
        </p:spPr>
        <p:txBody>
          <a:bodyPr>
            <a:normAutofit/>
          </a:bodyPr>
          <a:lstStyle/>
          <a:p>
            <a:r>
              <a:rPr lang="en-US" b="0" dirty="0"/>
              <a:t>Wide and Deep Learning for Recommendation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4" y="3403600"/>
            <a:ext cx="8229598" cy="1397000"/>
          </a:xfrm>
        </p:spPr>
        <p:txBody>
          <a:bodyPr/>
          <a:lstStyle/>
          <a:p>
            <a:r>
              <a:rPr lang="en-US" b="1" dirty="0"/>
              <a:t>CS795/895 Big Data and Recommender Systems</a:t>
            </a:r>
          </a:p>
          <a:p>
            <a:r>
              <a:rPr lang="en-US" b="1" dirty="0"/>
              <a:t>				</a:t>
            </a:r>
          </a:p>
          <a:p>
            <a:r>
              <a:rPr lang="en-US" b="1" dirty="0"/>
              <a:t>				</a:t>
            </a:r>
            <a:r>
              <a:rPr lang="en-US" dirty="0"/>
              <a:t>Raja Harsha Chinta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8CFB-0C4D-4751-AAF8-A4C78D82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228600"/>
            <a:ext cx="8686801" cy="1066800"/>
          </a:xfrm>
        </p:spPr>
        <p:txBody>
          <a:bodyPr/>
          <a:lstStyle/>
          <a:p>
            <a:r>
              <a:rPr lang="en-US" dirty="0"/>
              <a:t>Deep Component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EFA1-BBC0-47B6-AE4B-1C9C5117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4800600"/>
            <a:ext cx="8686801" cy="1371600"/>
          </a:xfrm>
        </p:spPr>
        <p:txBody>
          <a:bodyPr/>
          <a:lstStyle/>
          <a:p>
            <a:r>
              <a:rPr lang="en-US" dirty="0"/>
              <a:t>Now, users asks for similar, but different food.</a:t>
            </a:r>
          </a:p>
          <a:p>
            <a:r>
              <a:rPr lang="en-US" dirty="0"/>
              <a:t>Similar food are close in the Embedding Space.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D1949-826A-4769-8FBD-FFE83D14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1" y="1067684"/>
            <a:ext cx="8458201" cy="35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516D-4DE9-4F63-9F44-214B5274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52400"/>
            <a:ext cx="8686801" cy="1066800"/>
          </a:xfrm>
        </p:spPr>
        <p:txBody>
          <a:bodyPr/>
          <a:lstStyle/>
          <a:p>
            <a:r>
              <a:rPr lang="en-US" dirty="0"/>
              <a:t>Joint Training of Wide &amp; Deep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93A8-C2BF-40EE-88DF-1CA0A09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447800"/>
            <a:ext cx="10058400" cy="4191000"/>
          </a:xfrm>
        </p:spPr>
        <p:txBody>
          <a:bodyPr/>
          <a:lstStyle/>
          <a:p>
            <a:r>
              <a:rPr lang="en-US" dirty="0"/>
              <a:t>The wide component and deep component are combined using a weighted sum of their output log odds as the prediction, which is then fed to a common logistic loss function for joint training.</a:t>
            </a:r>
          </a:p>
          <a:p>
            <a:r>
              <a:rPr lang="en-US" dirty="0"/>
              <a:t>Joint training optimizes all parameters simultaneously by taking both the wide and deep part as well as the weights of their sum into account at training time.</a:t>
            </a:r>
          </a:p>
          <a:p>
            <a:r>
              <a:rPr lang="en-US" dirty="0"/>
              <a:t>Joint training of a Wide &amp; Deep Model is done by back-propagating the gradients from the output to both the wide and deep part of the model simultaneously using mini-batch stochastic optimization.</a:t>
            </a:r>
          </a:p>
          <a:p>
            <a:r>
              <a:rPr lang="en-US" dirty="0"/>
              <a:t>L1 regularization is used for wide part and </a:t>
            </a:r>
            <a:r>
              <a:rPr lang="en-US" dirty="0" err="1"/>
              <a:t>AdaGrad</a:t>
            </a:r>
            <a:r>
              <a:rPr lang="en-US" dirty="0"/>
              <a:t> for deep part and FLTR (Follow-the-Regularization-Leader) optimizer.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D4FCF-F66A-46DF-A8E5-64A91F78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5213925"/>
            <a:ext cx="7214896" cy="6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F59D-4FDF-410E-927B-FB9CBD00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457200"/>
            <a:ext cx="8686801" cy="762000"/>
          </a:xfrm>
        </p:spPr>
        <p:txBody>
          <a:bodyPr/>
          <a:lstStyle/>
          <a:p>
            <a:r>
              <a:rPr lang="en-US" dirty="0"/>
              <a:t>Wide &amp; Deep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F92B-DCA7-475F-9302-84DC3056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2" y="5715000"/>
            <a:ext cx="9144000" cy="3048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A5847-B898-4FA9-BAC9-79F76144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79" y="1447800"/>
            <a:ext cx="8915400" cy="37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278A-2965-46C1-93B7-D69507FB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52400"/>
            <a:ext cx="8686801" cy="1066800"/>
          </a:xfrm>
        </p:spPr>
        <p:txBody>
          <a:bodyPr/>
          <a:lstStyle/>
          <a:p>
            <a:r>
              <a:rPr lang="en-US" dirty="0"/>
              <a:t>Real-World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D4E033-5E80-4DB0-8424-5762E9F78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437" y="3733800"/>
            <a:ext cx="6229350" cy="1857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AE726-FBDF-4FCD-BC01-30C5B3D542C5}"/>
              </a:ext>
            </a:extLst>
          </p:cNvPr>
          <p:cNvSpPr txBox="1"/>
          <p:nvPr/>
        </p:nvSpPr>
        <p:spPr>
          <a:xfrm>
            <a:off x="1065212" y="1751214"/>
            <a:ext cx="9067800" cy="13388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Google’s App recommender servers score over 10 million apps per second.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single threading, scoring all candidates in a single batch: 31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multithreading and split each batch into smaller sizes: 14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https://engineering.linkedin.com/data/publications/kdd-2017/deep-learning-tutorial</a:t>
            </a:r>
            <a:endParaRPr lang="en-US" dirty="0"/>
          </a:p>
          <a:p>
            <a:r>
              <a:rPr lang="en-US" dirty="0">
                <a:hlinkClick r:id="rId3"/>
              </a:rPr>
              <a:t>https://github.com/amygdala/tensorflow-workshop/tree/master/workshop_sections/wide_n_deep</a:t>
            </a:r>
            <a:endParaRPr lang="en-US" dirty="0"/>
          </a:p>
          <a:p>
            <a:r>
              <a:rPr lang="en-US" dirty="0">
                <a:hlinkClick r:id="rId4"/>
              </a:rPr>
              <a:t>https://research.googleblog.com/2016/06/wide-deep-learning-better-together-with.html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0488-87ED-44E5-B5BC-48E670B6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012" y="2438400"/>
            <a:ext cx="8686801" cy="1066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D9429-3FFF-4297-955F-C761CC0E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412" y="5943600"/>
            <a:ext cx="6096000" cy="457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/>
              <a:t>Please write your queries to rchin001@odu.edu</a:t>
            </a:r>
          </a:p>
        </p:txBody>
      </p:sp>
    </p:spTree>
    <p:extLst>
      <p:ext uri="{BB962C8B-B14F-4D97-AF65-F5344CB8AC3E}">
        <p14:creationId xmlns:p14="http://schemas.microsoft.com/office/powerpoint/2010/main" val="69499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2209800"/>
            <a:ext cx="9372600" cy="2133600"/>
          </a:xfrm>
        </p:spPr>
        <p:txBody>
          <a:bodyPr/>
          <a:lstStyle/>
          <a:p>
            <a:pPr marL="45720" indent="0">
              <a:buNone/>
            </a:pPr>
            <a:br>
              <a:rPr lang="en-US" dirty="0"/>
            </a:br>
            <a:endParaRPr lang="en-US" dirty="0"/>
          </a:p>
          <a:p>
            <a:pPr marL="45720" indent="0">
              <a:buNone/>
            </a:pPr>
            <a:r>
              <a:rPr lang="en-US" dirty="0"/>
              <a:t>Generalized linear models with nonlinear feature transformations are widely used for large-scale regression and classification problems with sparse inputs.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8859-788E-411F-9897-D83B91AC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0"/>
            <a:ext cx="8686801" cy="1066800"/>
          </a:xfrm>
        </p:spPr>
        <p:txBody>
          <a:bodyPr/>
          <a:lstStyle/>
          <a:p>
            <a:r>
              <a:rPr lang="en-US" dirty="0"/>
              <a:t>Recommender Systems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5B16D-17FF-4BB6-8980-4D26FBE6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447800"/>
            <a:ext cx="773596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6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310A-DBC2-4510-9C1B-D9956FDC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1143000"/>
          </a:xfrm>
        </p:spPr>
        <p:txBody>
          <a:bodyPr>
            <a:normAutofit/>
          </a:bodyPr>
          <a:lstStyle/>
          <a:p>
            <a:r>
              <a:rPr lang="en-US" sz="3200" dirty="0"/>
              <a:t>Generalization &amp; Memorization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E5C4-C7E9-4E3A-B92D-EFB1E852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371600"/>
            <a:ext cx="9753600" cy="4953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Generalization</a:t>
            </a:r>
          </a:p>
          <a:p>
            <a:pPr marL="45720" indent="0">
              <a:buNone/>
            </a:pPr>
            <a:r>
              <a:rPr lang="en-US" dirty="0"/>
              <a:t>Generalizing the statements and applying them for events not seen.</a:t>
            </a:r>
          </a:p>
          <a:p>
            <a:pPr lvl="1"/>
            <a:r>
              <a:rPr lang="en-US" dirty="0"/>
              <a:t>“Sparrows can fly.”</a:t>
            </a:r>
          </a:p>
          <a:p>
            <a:pPr lvl="1"/>
            <a:r>
              <a:rPr lang="en-US" dirty="0"/>
              <a:t>“Pigeons can fly.” </a:t>
            </a:r>
          </a:p>
          <a:p>
            <a:pPr marL="45720" indent="0">
              <a:buNone/>
            </a:pPr>
            <a:r>
              <a:rPr lang="en-US" dirty="0">
                <a:sym typeface="Wingdings" panose="05000000000000000000" pitchFamily="2" charset="2"/>
              </a:rPr>
              <a:t>	   </a:t>
            </a:r>
            <a:r>
              <a:rPr lang="en-US" dirty="0"/>
              <a:t>“Animals with wings can fly.”</a:t>
            </a:r>
            <a:endParaRPr lang="en-US" b="1" dirty="0"/>
          </a:p>
          <a:p>
            <a:pPr marL="45720" indent="0">
              <a:buNone/>
            </a:pPr>
            <a:r>
              <a:rPr lang="en-US" b="1" dirty="0"/>
              <a:t>Memorization</a:t>
            </a:r>
          </a:p>
          <a:p>
            <a:pPr marL="45720" indent="0">
              <a:buNone/>
            </a:pPr>
            <a:r>
              <a:rPr lang="en-US" dirty="0"/>
              <a:t>Memorization further refine our Generalization rules with exceptions.</a:t>
            </a:r>
          </a:p>
          <a:p>
            <a:pPr marL="36576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    </a:t>
            </a:r>
            <a:r>
              <a:rPr lang="en-US" dirty="0"/>
              <a:t>“Penguins can’t fly.”</a:t>
            </a:r>
            <a:endParaRPr lang="en-US" b="1" dirty="0"/>
          </a:p>
          <a:p>
            <a:pPr marL="45720" indent="0">
              <a:lnSpc>
                <a:spcPct val="150000"/>
              </a:lnSpc>
              <a:buNone/>
            </a:pPr>
            <a:r>
              <a:rPr lang="en-US" b="1" dirty="0"/>
              <a:t>Jointly training </a:t>
            </a:r>
            <a:r>
              <a:rPr lang="en-US" dirty="0"/>
              <a:t>a wide linear model (for Memorization) alongside Deep Neural Network (for Generalization) can combine strengths of these two. 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F830-CD9D-4F60-8FDB-10A55454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&amp;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CA9B-B614-406A-B685-35356F3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10134600" cy="4191000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Wide &amp; Deep Learning combines the power of Memorization and Generalization by joining Wide Linear Models and Deep Neural Networks.</a:t>
            </a:r>
          </a:p>
          <a:p>
            <a:pPr>
              <a:lnSpc>
                <a:spcPct val="150000"/>
              </a:lnSpc>
            </a:pPr>
            <a:r>
              <a:rPr lang="en-US" dirty="0"/>
              <a:t>Google has released and </a:t>
            </a:r>
            <a:r>
              <a:rPr lang="en-US" dirty="0" err="1"/>
              <a:t>Tflearn</a:t>
            </a:r>
            <a:r>
              <a:rPr lang="en-US" dirty="0"/>
              <a:t> API on top of </a:t>
            </a:r>
            <a:r>
              <a:rPr lang="en-US" dirty="0" err="1"/>
              <a:t>TensorFlow</a:t>
            </a:r>
            <a:r>
              <a:rPr lang="en-US" dirty="0"/>
              <a:t> to use this model.</a:t>
            </a:r>
          </a:p>
          <a:p>
            <a:pPr>
              <a:lnSpc>
                <a:spcPct val="150000"/>
              </a:lnSpc>
            </a:pPr>
            <a:r>
              <a:rPr lang="en-US" dirty="0"/>
              <a:t>Good for generic large scale Regression and Classification problems with Sparse inputs like Recommender Systems, Search and Ranking Problems.</a:t>
            </a:r>
          </a:p>
        </p:txBody>
      </p:sp>
    </p:spTree>
    <p:extLst>
      <p:ext uri="{BB962C8B-B14F-4D97-AF65-F5344CB8AC3E}">
        <p14:creationId xmlns:p14="http://schemas.microsoft.com/office/powerpoint/2010/main" val="13662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21DE-F6E9-4192-8A55-3BEEAFB2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4" y="228600"/>
            <a:ext cx="8686801" cy="1066800"/>
          </a:xfrm>
        </p:spPr>
        <p:txBody>
          <a:bodyPr/>
          <a:lstStyle/>
          <a:p>
            <a:r>
              <a:rPr lang="en-US" dirty="0"/>
              <a:t>Recommendation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AB89-409B-4DB2-B66D-89CCCF66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524000"/>
            <a:ext cx="100584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a new app FoodIO: Say what food you are craving for (</a:t>
            </a:r>
            <a:r>
              <a:rPr lang="en-US" b="1" dirty="0"/>
              <a:t>the query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The app match characters and assumes the user may like the best match dish, delivers at your door (</a:t>
            </a:r>
            <a:r>
              <a:rPr lang="en-US" b="1" dirty="0"/>
              <a:t>the item</a:t>
            </a:r>
            <a:r>
              <a:rPr lang="en-US" dirty="0"/>
              <a:t>).</a:t>
            </a:r>
          </a:p>
          <a:p>
            <a:r>
              <a:rPr lang="en-US" dirty="0"/>
              <a:t>If user likes the ordered food the score is 1 otherwise it is 0 (</a:t>
            </a:r>
            <a:r>
              <a:rPr lang="en-US" b="1" dirty="0"/>
              <a:t>the label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User orders are reduced as the matches are in-accurate, so we bring Machine Learning to predict and order the food the user may like more.</a:t>
            </a:r>
          </a:p>
          <a:p>
            <a:r>
              <a:rPr lang="en-US" dirty="0"/>
              <a:t>Example Scenario:</a:t>
            </a:r>
          </a:p>
          <a:p>
            <a:pPr lvl="1"/>
            <a:r>
              <a:rPr lang="en-US" dirty="0"/>
              <a:t>The query = ‘fried chicken’ </a:t>
            </a:r>
            <a:r>
              <a:rPr lang="en-US" dirty="0">
                <a:sym typeface="Wingdings" panose="05000000000000000000" pitchFamily="2" charset="2"/>
              </a:rPr>
              <a:t> The item = ‘chicken fried rice’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label = 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5A0C-3871-4C50-912C-E86E389B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1" y="76200"/>
            <a:ext cx="8686801" cy="914400"/>
          </a:xfrm>
        </p:spPr>
        <p:txBody>
          <a:bodyPr/>
          <a:lstStyle/>
          <a:p>
            <a:r>
              <a:rPr lang="en-US" dirty="0"/>
              <a:t>The Wide Component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555C08-18DE-494E-85B5-13953AC78BD8}"/>
              </a:ext>
            </a:extLst>
          </p:cNvPr>
          <p:cNvSpPr txBox="1">
            <a:spLocks/>
          </p:cNvSpPr>
          <p:nvPr/>
        </p:nvSpPr>
        <p:spPr>
          <a:xfrm>
            <a:off x="684212" y="1143000"/>
            <a:ext cx="10287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Memorize what items work the best for each query and it is generalized linear model of form below: </a:t>
            </a:r>
          </a:p>
          <a:p>
            <a:endParaRPr lang="en-US" dirty="0"/>
          </a:p>
          <a:p>
            <a:pPr lvl="1"/>
            <a:r>
              <a:rPr lang="en-US" dirty="0"/>
              <a:t>y is the prediction</a:t>
            </a:r>
          </a:p>
          <a:p>
            <a:pPr lvl="1"/>
            <a:r>
              <a:rPr lang="en-US" dirty="0"/>
              <a:t>X = [x1, x2, ……, </a:t>
            </a:r>
            <a:r>
              <a:rPr lang="en-US" dirty="0" err="1"/>
              <a:t>xd</a:t>
            </a:r>
            <a:r>
              <a:rPr lang="en-US" dirty="0"/>
              <a:t>] is a vector of d features</a:t>
            </a:r>
          </a:p>
          <a:p>
            <a:pPr lvl="1"/>
            <a:r>
              <a:rPr lang="en-US" dirty="0"/>
              <a:t>W = [w1, w2,....., </a:t>
            </a:r>
            <a:r>
              <a:rPr lang="en-US" dirty="0" err="1"/>
              <a:t>wd</a:t>
            </a:r>
            <a:r>
              <a:rPr lang="en-US" dirty="0"/>
              <a:t>] are model parameters</a:t>
            </a:r>
          </a:p>
          <a:p>
            <a:pPr lvl="1"/>
            <a:r>
              <a:rPr lang="en-US" dirty="0"/>
              <a:t>b is bias</a:t>
            </a:r>
          </a:p>
          <a:p>
            <a:r>
              <a:rPr lang="en-US" dirty="0"/>
              <a:t>Capture interactions between binary features, adds nonlinearity to generalized model.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Train a linear model in </a:t>
            </a:r>
            <a:r>
              <a:rPr lang="en-US" dirty="0" err="1"/>
              <a:t>TensorFlow</a:t>
            </a:r>
            <a:r>
              <a:rPr lang="en-US" dirty="0"/>
              <a:t> with a wide set of cross-product feature transformations to capture how the co-occurrence of a query-item feature pair correlates with the target label (here 1/0).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DF2ED-C36D-436A-9EB3-458A82C3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1676400"/>
            <a:ext cx="2901462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4C95AC-A197-418B-809C-066B0374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2" y="3962400"/>
            <a:ext cx="35242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69E7-01DE-446E-BEEB-9F4BDAE8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6200"/>
            <a:ext cx="8686801" cy="851905"/>
          </a:xfrm>
        </p:spPr>
        <p:txBody>
          <a:bodyPr/>
          <a:lstStyle/>
          <a:p>
            <a:r>
              <a:rPr lang="en-US" dirty="0"/>
              <a:t>Wide Component Example</a:t>
            </a:r>
          </a:p>
        </p:txBody>
      </p:sp>
      <p:pic>
        <p:nvPicPr>
          <p:cNvPr id="5" name="Picture 2" descr="https://2.bp.blogspot.com/-I_YshHCoxNs/V3Mg5QG4s-I/AAAAAAAABG8/6hHCKiUhcF03kJrLTVJd6Al-MX4sR_bUACKgB/s1600/image02.png">
            <a:extLst>
              <a:ext uri="{FF2B5EF4-FFF2-40B4-BE49-F238E27FC236}">
                <a16:creationId xmlns:a16="http://schemas.microsoft.com/office/drawing/2014/main" id="{D74362DD-8517-41A4-BC35-317CCBB66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3124200"/>
            <a:ext cx="10210800" cy="242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84E1DDC9-DF4B-45CB-A7D7-3B53C96CB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28252" y="5334000"/>
            <a:ext cx="670560" cy="670560"/>
          </a:xfrm>
          <a:prstGeom prst="rect">
            <a:avLst/>
          </a:prstGeom>
        </p:spPr>
      </p:pic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20F4C3A7-D7C2-4F64-8CCF-4C5D4B3D5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8012" y="5334000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A9FD2-2235-457B-A295-D474711F6DC7}"/>
              </a:ext>
            </a:extLst>
          </p:cNvPr>
          <p:cNvSpPr txBox="1"/>
          <p:nvPr/>
        </p:nvSpPr>
        <p:spPr>
          <a:xfrm>
            <a:off x="989012" y="1330493"/>
            <a:ext cx="9144000" cy="17119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the model learns that feature and predicts: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AND(query="fried chicken", item="chicken and waffles") is Liked by User,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AND(query="fried chicken", item="chicken fried rice") is Not Liked by User even though the character match is higher.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34387-6055-42B2-B579-91572C309A29}"/>
              </a:ext>
            </a:extLst>
          </p:cNvPr>
          <p:cNvSpPr txBox="1">
            <a:spLocks/>
          </p:cNvSpPr>
          <p:nvPr/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6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985E-D682-41FD-A8BB-0DC76EBD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8686801" cy="609600"/>
          </a:xfrm>
        </p:spPr>
        <p:txBody>
          <a:bodyPr/>
          <a:lstStyle/>
          <a:p>
            <a:r>
              <a:rPr lang="en-US" dirty="0"/>
              <a:t>The Deep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A140-8FB7-4104-AB63-44CE6DAD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1143000"/>
            <a:ext cx="9982200" cy="5029200"/>
          </a:xfrm>
        </p:spPr>
        <p:txBody>
          <a:bodyPr/>
          <a:lstStyle/>
          <a:p>
            <a:r>
              <a:rPr lang="en-US" dirty="0"/>
              <a:t>Is a feed-forward neural network.</a:t>
            </a:r>
          </a:p>
          <a:p>
            <a:r>
              <a:rPr lang="en-US" dirty="0"/>
              <a:t>For categorical features, the original inputs are feature strings (e.g., “language=</a:t>
            </a:r>
            <a:r>
              <a:rPr lang="en-US" dirty="0" err="1"/>
              <a:t>en</a:t>
            </a:r>
            <a:r>
              <a:rPr lang="en-US" dirty="0"/>
              <a:t>”). Each of these sparse, high-dimensional categorical features are first converted into a low-dimensional and dense real-valued vector, embedding vector.</a:t>
            </a:r>
          </a:p>
          <a:p>
            <a:r>
              <a:rPr lang="en-US" dirty="0"/>
              <a:t>The embedding vectors are initialized randomly and then the values are trained to minimize the final loss function during model training.</a:t>
            </a:r>
          </a:p>
          <a:p>
            <a:r>
              <a:rPr lang="en-US" dirty="0"/>
              <a:t>These low-dimensional dense embedding vectors are then fed into the hidden layers of a neural network in the forward pass.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 is the layer number and Activation Function f used here is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04EC2-6FA1-4B47-9DA6-704937BF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4322794"/>
            <a:ext cx="4511488" cy="78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2132</TotalTime>
  <Words>688</Words>
  <Application>Microsoft Office PowerPoint</Application>
  <PresentationFormat>Custom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Palatino Linotype</vt:lpstr>
      <vt:lpstr>Wingdings</vt:lpstr>
      <vt:lpstr>Business strategy presentation</vt:lpstr>
      <vt:lpstr>Wide and Deep Learning for Recommendation Systems</vt:lpstr>
      <vt:lpstr>Abstract</vt:lpstr>
      <vt:lpstr>Recommender Systems Overview</vt:lpstr>
      <vt:lpstr>Generalization &amp; Memorization</vt:lpstr>
      <vt:lpstr>Wide &amp; Deep Learning</vt:lpstr>
      <vt:lpstr>Recommendation Problem</vt:lpstr>
      <vt:lpstr>The Wide Component</vt:lpstr>
      <vt:lpstr>Wide Component Example</vt:lpstr>
      <vt:lpstr>The Deep Component</vt:lpstr>
      <vt:lpstr>Deep Component Example</vt:lpstr>
      <vt:lpstr>Joint Training of Wide &amp; Deep Model</vt:lpstr>
      <vt:lpstr>Wide &amp; Deep Model</vt:lpstr>
      <vt:lpstr>Real-World Results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Chinta, Raja Harsha</dc:creator>
  <cp:lastModifiedBy>Chinta, Raja Harsha</cp:lastModifiedBy>
  <cp:revision>71</cp:revision>
  <dcterms:created xsi:type="dcterms:W3CDTF">2018-04-07T02:14:44Z</dcterms:created>
  <dcterms:modified xsi:type="dcterms:W3CDTF">2018-04-24T14:33:24Z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