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Roboto" panose="02000000000000000000" pitchFamily="2" charset="0"/>
      <p:regular r:id="rId11"/>
    </p:embeddedFont>
    <p:embeddedFont>
      <p:font typeface="Roboto Bold" panose="02000000000000000000" pitchFamily="2" charset="0"/>
      <p:bold r:id="rId12"/>
    </p:embeddedFont>
    <p:embeddedFont>
      <p:font typeface="Roboto Slab"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86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F1F8"/>
          </a:solidFill>
          <a:ln/>
        </p:spPr>
      </p:sp>
      <p:sp>
        <p:nvSpPr>
          <p:cNvPr id="3" name="Shape 1"/>
          <p:cNvSpPr/>
          <p:nvPr/>
        </p:nvSpPr>
        <p:spPr>
          <a:xfrm>
            <a:off x="0" y="0"/>
            <a:ext cx="14630400" cy="8229600"/>
          </a:xfrm>
          <a:prstGeom prst="rect">
            <a:avLst/>
          </a:prstGeom>
          <a:solidFill>
            <a:srgbClr val="FBFCFE"/>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1204"/>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Cloudflare Zero Trust: Agent Onboarding &amp; SWG Firewall Policies</a:t>
            </a:r>
            <a:endParaRPr lang="en-US" sz="4450" dirty="0"/>
          </a:p>
        </p:txBody>
      </p:sp>
      <p:sp>
        <p:nvSpPr>
          <p:cNvPr id="4" name="Text 1"/>
          <p:cNvSpPr/>
          <p:nvPr/>
        </p:nvSpPr>
        <p:spPr>
          <a:xfrm>
            <a:off x="793790" y="4477703"/>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Securing your workforce with Cloudflare's Zero Trust platform simplifies agent deployment. Robust firewall policies protect users and data, wherever they are located.</a:t>
            </a:r>
            <a:endParaRPr lang="en-US" sz="1750" dirty="0"/>
          </a:p>
        </p:txBody>
      </p:sp>
      <p:sp>
        <p:nvSpPr>
          <p:cNvPr id="5" name="Shape 2"/>
          <p:cNvSpPr/>
          <p:nvPr/>
        </p:nvSpPr>
        <p:spPr>
          <a:xfrm>
            <a:off x="793790" y="5838468"/>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5821561"/>
            <a:ext cx="1710690" cy="396835"/>
          </a:xfrm>
          <a:prstGeom prst="rect">
            <a:avLst/>
          </a:prstGeom>
          <a:noFill/>
          <a:ln/>
        </p:spPr>
        <p:txBody>
          <a:bodyPr wrap="none" lIns="0" tIns="0" rIns="0" bIns="0" rtlCol="0" anchor="t"/>
          <a:lstStyle/>
          <a:p>
            <a:pPr marL="0" indent="0" algn="l">
              <a:lnSpc>
                <a:spcPts val="3100"/>
              </a:lnSpc>
              <a:buNone/>
            </a:pPr>
            <a:r>
              <a:rPr lang="en-US" sz="2200" b="1" dirty="0">
                <a:solidFill>
                  <a:srgbClr val="15213F"/>
                </a:solidFill>
                <a:latin typeface="Roboto Bold" pitchFamily="34" charset="0"/>
                <a:ea typeface="Roboto Bold" pitchFamily="34" charset="-122"/>
                <a:cs typeface="Roboto Bold" pitchFamily="34" charset="-120"/>
              </a:rPr>
              <a:t>by Team - D</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95820"/>
            <a:ext cx="8316158"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Cloudflare Zero Trust Overview</a:t>
            </a:r>
            <a:endParaRPr lang="en-US" sz="4450" dirty="0"/>
          </a:p>
        </p:txBody>
      </p:sp>
      <p:sp>
        <p:nvSpPr>
          <p:cNvPr id="3" name="Text 1"/>
          <p:cNvSpPr/>
          <p:nvPr/>
        </p:nvSpPr>
        <p:spPr>
          <a:xfrm>
            <a:off x="793790" y="295822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Cloudflare Zero Trust replaces legacy VPNs with a modern, Secure Access Service Edge (SASE). It verifies every user and device before granting application access. Integrating with identity providers like Okta, Azure AD, and Google Workspace, its global network spans 300+ cities in 100+ countries. This network blocks an average of 147 billion threats daily.</a:t>
            </a:r>
            <a:endParaRPr lang="en-US" sz="1750" dirty="0"/>
          </a:p>
        </p:txBody>
      </p:sp>
      <p:sp>
        <p:nvSpPr>
          <p:cNvPr id="4" name="Text 2"/>
          <p:cNvSpPr/>
          <p:nvPr/>
        </p:nvSpPr>
        <p:spPr>
          <a:xfrm>
            <a:off x="793790" y="430208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Replaces legacy VPNs with modern SASE.</a:t>
            </a:r>
            <a:endParaRPr lang="en-US" sz="1750" dirty="0"/>
          </a:p>
        </p:txBody>
      </p:sp>
      <p:sp>
        <p:nvSpPr>
          <p:cNvPr id="5" name="Text 3"/>
          <p:cNvSpPr/>
          <p:nvPr/>
        </p:nvSpPr>
        <p:spPr>
          <a:xfrm>
            <a:off x="793790" y="474428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Verifies every user and device.</a:t>
            </a:r>
            <a:endParaRPr lang="en-US" sz="1750" dirty="0"/>
          </a:p>
        </p:txBody>
      </p:sp>
      <p:sp>
        <p:nvSpPr>
          <p:cNvPr id="7" name="Text 5"/>
          <p:cNvSpPr/>
          <p:nvPr/>
        </p:nvSpPr>
        <p:spPr>
          <a:xfrm>
            <a:off x="793790" y="562868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Global network in 100+ countries.</a:t>
            </a:r>
            <a:endParaRPr lang="en-US" sz="1750" dirty="0"/>
          </a:p>
        </p:txBody>
      </p:sp>
      <p:sp>
        <p:nvSpPr>
          <p:cNvPr id="8" name="Text 6"/>
          <p:cNvSpPr/>
          <p:nvPr/>
        </p:nvSpPr>
        <p:spPr>
          <a:xfrm>
            <a:off x="793790" y="607087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5213F"/>
                </a:solidFill>
                <a:latin typeface="Roboto" pitchFamily="34" charset="0"/>
                <a:ea typeface="Roboto" pitchFamily="34" charset="-122"/>
                <a:cs typeface="Roboto" pitchFamily="34" charset="-120"/>
              </a:rPr>
              <a:t>Blocks billions of threats daily.</a:t>
            </a:r>
            <a:endParaRPr lang="en-US" sz="1750" dirty="0"/>
          </a:p>
        </p:txBody>
      </p:sp>
      <p:sp>
        <p:nvSpPr>
          <p:cNvPr id="11" name="TextBox 10">
            <a:extLst>
              <a:ext uri="{FF2B5EF4-FFF2-40B4-BE49-F238E27FC236}">
                <a16:creationId xmlns:a16="http://schemas.microsoft.com/office/drawing/2014/main" id="{6134591F-7ECF-3924-0659-2487BDF44F75}"/>
              </a:ext>
            </a:extLst>
          </p:cNvPr>
          <p:cNvSpPr txBox="1"/>
          <p:nvPr/>
        </p:nvSpPr>
        <p:spPr>
          <a:xfrm>
            <a:off x="12742127" y="7715610"/>
            <a:ext cx="1393902" cy="369332"/>
          </a:xfrm>
          <a:prstGeom prst="rect">
            <a:avLst/>
          </a:prstGeom>
          <a:noFill/>
        </p:spPr>
        <p:txBody>
          <a:bodyPr wrap="square" rtlCol="0">
            <a:spAutoFit/>
          </a:bodyPr>
          <a:lstStyle/>
          <a:p>
            <a:endParaRPr lang="en-IN" dirty="0"/>
          </a:p>
        </p:txBody>
      </p:sp>
      <p:pic>
        <p:nvPicPr>
          <p:cNvPr id="13" name="Picture 12">
            <a:extLst>
              <a:ext uri="{FF2B5EF4-FFF2-40B4-BE49-F238E27FC236}">
                <a16:creationId xmlns:a16="http://schemas.microsoft.com/office/drawing/2014/main" id="{ACFC3645-8227-2B0D-F1C4-D71A03CE1449}"/>
              </a:ext>
            </a:extLst>
          </p:cNvPr>
          <p:cNvPicPr>
            <a:picLocks noChangeAspect="1"/>
          </p:cNvPicPr>
          <p:nvPr/>
        </p:nvPicPr>
        <p:blipFill>
          <a:blip r:embed="rId3"/>
          <a:stretch>
            <a:fillRect/>
          </a:stretch>
        </p:blipFill>
        <p:spPr>
          <a:xfrm>
            <a:off x="12742127" y="7627434"/>
            <a:ext cx="1888274" cy="478756"/>
          </a:xfrm>
          <a:prstGeom prst="rect">
            <a:avLst/>
          </a:prstGeom>
        </p:spPr>
      </p:pic>
      <p:pic>
        <p:nvPicPr>
          <p:cNvPr id="1028" name="Picture 4" descr="Cloudflare - Wikipedia">
            <a:extLst>
              <a:ext uri="{FF2B5EF4-FFF2-40B4-BE49-F238E27FC236}">
                <a16:creationId xmlns:a16="http://schemas.microsoft.com/office/drawing/2014/main" id="{35E4F621-EEEA-4476-60F3-6E552B78EC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92513" y="997881"/>
            <a:ext cx="4837887" cy="1513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98840"/>
            <a:ext cx="7934087"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Zero Trust Agent: Deployment</a:t>
            </a:r>
            <a:endParaRPr lang="en-US" sz="4450" dirty="0"/>
          </a:p>
        </p:txBody>
      </p:sp>
      <p:pic>
        <p:nvPicPr>
          <p:cNvPr id="3" name="Image 0" descr="preencoded.png"/>
          <p:cNvPicPr>
            <a:picLocks noChangeAspect="1"/>
          </p:cNvPicPr>
          <p:nvPr/>
        </p:nvPicPr>
        <p:blipFill>
          <a:blip r:embed="rId3"/>
          <a:stretch>
            <a:fillRect/>
          </a:stretch>
        </p:blipFill>
        <p:spPr>
          <a:xfrm>
            <a:off x="793790" y="2502932"/>
            <a:ext cx="6244709" cy="4272677"/>
          </a:xfrm>
          <a:prstGeom prst="rect">
            <a:avLst/>
          </a:prstGeom>
        </p:spPr>
      </p:pic>
      <p:sp>
        <p:nvSpPr>
          <p:cNvPr id="4" name="Text 1"/>
          <p:cNvSpPr/>
          <p:nvPr/>
        </p:nvSpPr>
        <p:spPr>
          <a:xfrm>
            <a:off x="7599521" y="2474595"/>
            <a:ext cx="2934653" cy="354330"/>
          </a:xfrm>
          <a:prstGeom prst="rect">
            <a:avLst/>
          </a:prstGeom>
          <a:noFill/>
          <a:ln/>
        </p:spPr>
        <p:txBody>
          <a:bodyPr wrap="none" lIns="0" tIns="0" rIns="0" bIns="0" rtlCol="0" anchor="t"/>
          <a:lstStyle/>
          <a:p>
            <a:pPr marL="0" indent="0" algn="l">
              <a:lnSpc>
                <a:spcPts val="2750"/>
              </a:lnSpc>
              <a:buNone/>
            </a:pPr>
            <a:r>
              <a:rPr lang="en-US" sz="2200" dirty="0">
                <a:solidFill>
                  <a:srgbClr val="3257B8"/>
                </a:solidFill>
                <a:latin typeface="Roboto Slab" pitchFamily="34" charset="0"/>
                <a:ea typeface="Roboto Slab" pitchFamily="34" charset="-122"/>
                <a:cs typeface="Roboto Slab" pitchFamily="34" charset="-120"/>
              </a:rPr>
              <a:t>Seamless Deployment</a:t>
            </a:r>
            <a:endParaRPr lang="en-US" sz="2200" dirty="0"/>
          </a:p>
        </p:txBody>
      </p:sp>
      <p:sp>
        <p:nvSpPr>
          <p:cNvPr id="5" name="Text 2"/>
          <p:cNvSpPr/>
          <p:nvPr/>
        </p:nvSpPr>
        <p:spPr>
          <a:xfrm>
            <a:off x="7599521" y="3055739"/>
            <a:ext cx="6244709" cy="2540318"/>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The lightweight Zero Trust agent supports macOS, Windows, Linux, iOS, and Android. It enforces device posture checks including OS version, disk encryption, and AV status. Integration with WARP ensures seamless operation. Silent deployment via MDM, like JAMF and Intune, is fully supported. Typical deployment takes less than 5 minutes per device, significantly streamlining IT operations.</a:t>
            </a:r>
            <a:endParaRPr lang="en-US" sz="1750" dirty="0"/>
          </a:p>
        </p:txBody>
      </p:sp>
      <p:pic>
        <p:nvPicPr>
          <p:cNvPr id="7" name="Picture 6">
            <a:extLst>
              <a:ext uri="{FF2B5EF4-FFF2-40B4-BE49-F238E27FC236}">
                <a16:creationId xmlns:a16="http://schemas.microsoft.com/office/drawing/2014/main" id="{927C99A9-22A7-3EC0-43BE-63E024D1AC9F}"/>
              </a:ext>
            </a:extLst>
          </p:cNvPr>
          <p:cNvPicPr>
            <a:picLocks noChangeAspect="1"/>
          </p:cNvPicPr>
          <p:nvPr/>
        </p:nvPicPr>
        <p:blipFill>
          <a:blip r:embed="rId4"/>
          <a:stretch>
            <a:fillRect/>
          </a:stretch>
        </p:blipFill>
        <p:spPr>
          <a:xfrm>
            <a:off x="12712390" y="7689159"/>
            <a:ext cx="1802197" cy="43464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59473" y="608409"/>
            <a:ext cx="7597854" cy="1380411"/>
          </a:xfrm>
          <a:prstGeom prst="rect">
            <a:avLst/>
          </a:prstGeom>
          <a:noFill/>
          <a:ln/>
        </p:spPr>
        <p:txBody>
          <a:bodyPr wrap="square" lIns="0" tIns="0" rIns="0" bIns="0" rtlCol="0" anchor="t"/>
          <a:lstStyle/>
          <a:p>
            <a:pPr marL="0" indent="0" algn="l">
              <a:lnSpc>
                <a:spcPts val="5400"/>
              </a:lnSpc>
              <a:buNone/>
            </a:pPr>
            <a:r>
              <a:rPr lang="en-US" sz="4300" dirty="0">
                <a:solidFill>
                  <a:srgbClr val="3257B8"/>
                </a:solidFill>
                <a:latin typeface="Roboto Slab" pitchFamily="34" charset="0"/>
                <a:ea typeface="Roboto Slab" pitchFamily="34" charset="-122"/>
                <a:cs typeface="Roboto Slab" pitchFamily="34" charset="-120"/>
              </a:rPr>
              <a:t>Agent Onboarding: Device Enrollment</a:t>
            </a:r>
            <a:endParaRPr lang="en-US" sz="4300" dirty="0"/>
          </a:p>
        </p:txBody>
      </p:sp>
      <p:pic>
        <p:nvPicPr>
          <p:cNvPr id="4" name="Image 1" descr="preencoded.png"/>
          <p:cNvPicPr>
            <a:picLocks noChangeAspect="1"/>
          </p:cNvPicPr>
          <p:nvPr/>
        </p:nvPicPr>
        <p:blipFill>
          <a:blip r:embed="rId4"/>
          <a:stretch>
            <a:fillRect/>
          </a:stretch>
        </p:blipFill>
        <p:spPr>
          <a:xfrm>
            <a:off x="6259473" y="2320052"/>
            <a:ext cx="1104424" cy="1325285"/>
          </a:xfrm>
          <a:prstGeom prst="rect">
            <a:avLst/>
          </a:prstGeom>
        </p:spPr>
      </p:pic>
      <p:sp>
        <p:nvSpPr>
          <p:cNvPr id="5" name="Text 1"/>
          <p:cNvSpPr/>
          <p:nvPr/>
        </p:nvSpPr>
        <p:spPr>
          <a:xfrm>
            <a:off x="7695128" y="2540913"/>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Unique URL</a:t>
            </a:r>
            <a:endParaRPr lang="en-US" sz="2150" dirty="0"/>
          </a:p>
        </p:txBody>
      </p:sp>
      <p:sp>
        <p:nvSpPr>
          <p:cNvPr id="6" name="Text 2"/>
          <p:cNvSpPr/>
          <p:nvPr/>
        </p:nvSpPr>
        <p:spPr>
          <a:xfrm>
            <a:off x="7695128" y="3018473"/>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Users enroll via a unique enrollment URL.</a:t>
            </a:r>
            <a:endParaRPr lang="en-US" sz="1700" dirty="0"/>
          </a:p>
        </p:txBody>
      </p:sp>
      <p:pic>
        <p:nvPicPr>
          <p:cNvPr id="7" name="Image 2" descr="preencoded.png"/>
          <p:cNvPicPr>
            <a:picLocks noChangeAspect="1"/>
          </p:cNvPicPr>
          <p:nvPr/>
        </p:nvPicPr>
        <p:blipFill>
          <a:blip r:embed="rId5"/>
          <a:stretch>
            <a:fillRect/>
          </a:stretch>
        </p:blipFill>
        <p:spPr>
          <a:xfrm>
            <a:off x="6259473" y="3645337"/>
            <a:ext cx="1104424" cy="1325285"/>
          </a:xfrm>
          <a:prstGeom prst="rect">
            <a:avLst/>
          </a:prstGeom>
        </p:spPr>
      </p:pic>
      <p:sp>
        <p:nvSpPr>
          <p:cNvPr id="8" name="Text 3"/>
          <p:cNvSpPr/>
          <p:nvPr/>
        </p:nvSpPr>
        <p:spPr>
          <a:xfrm>
            <a:off x="7695128" y="3866198"/>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IdP Authentication</a:t>
            </a:r>
            <a:endParaRPr lang="en-US" sz="2150" dirty="0"/>
          </a:p>
        </p:txBody>
      </p:sp>
      <p:sp>
        <p:nvSpPr>
          <p:cNvPr id="9" name="Text 4"/>
          <p:cNvSpPr/>
          <p:nvPr/>
        </p:nvSpPr>
        <p:spPr>
          <a:xfrm>
            <a:off x="7695128" y="434375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Authentication occurs with the configured identity provider.</a:t>
            </a:r>
            <a:endParaRPr lang="en-US" sz="1700" dirty="0"/>
          </a:p>
        </p:txBody>
      </p:sp>
      <p:pic>
        <p:nvPicPr>
          <p:cNvPr id="10" name="Image 3" descr="preencoded.png"/>
          <p:cNvPicPr>
            <a:picLocks noChangeAspect="1"/>
          </p:cNvPicPr>
          <p:nvPr/>
        </p:nvPicPr>
        <p:blipFill>
          <a:blip r:embed="rId6"/>
          <a:stretch>
            <a:fillRect/>
          </a:stretch>
        </p:blipFill>
        <p:spPr>
          <a:xfrm>
            <a:off x="6259473" y="4970621"/>
            <a:ext cx="1104424" cy="1325285"/>
          </a:xfrm>
          <a:prstGeom prst="rect">
            <a:avLst/>
          </a:prstGeom>
        </p:spPr>
      </p:pic>
      <p:sp>
        <p:nvSpPr>
          <p:cNvPr id="11" name="Text 5"/>
          <p:cNvSpPr/>
          <p:nvPr/>
        </p:nvSpPr>
        <p:spPr>
          <a:xfrm>
            <a:off x="7695128" y="5191482"/>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Device Registration</a:t>
            </a:r>
            <a:endParaRPr lang="en-US" sz="2150" dirty="0"/>
          </a:p>
        </p:txBody>
      </p:sp>
      <p:sp>
        <p:nvSpPr>
          <p:cNvPr id="12" name="Text 6"/>
          <p:cNvSpPr/>
          <p:nvPr/>
        </p:nvSpPr>
        <p:spPr>
          <a:xfrm>
            <a:off x="7695128" y="5669042"/>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Automatic device registration and posture assessment.</a:t>
            </a:r>
            <a:endParaRPr lang="en-US" sz="1700" dirty="0"/>
          </a:p>
        </p:txBody>
      </p:sp>
      <p:pic>
        <p:nvPicPr>
          <p:cNvPr id="13" name="Image 4" descr="preencoded.png"/>
          <p:cNvPicPr>
            <a:picLocks noChangeAspect="1"/>
          </p:cNvPicPr>
          <p:nvPr/>
        </p:nvPicPr>
        <p:blipFill>
          <a:blip r:embed="rId7"/>
          <a:stretch>
            <a:fillRect/>
          </a:stretch>
        </p:blipFill>
        <p:spPr>
          <a:xfrm>
            <a:off x="6259473" y="6295906"/>
            <a:ext cx="1104424" cy="1325285"/>
          </a:xfrm>
          <a:prstGeom prst="rect">
            <a:avLst/>
          </a:prstGeom>
        </p:spPr>
      </p:pic>
      <p:sp>
        <p:nvSpPr>
          <p:cNvPr id="14" name="Text 7"/>
          <p:cNvSpPr/>
          <p:nvPr/>
        </p:nvSpPr>
        <p:spPr>
          <a:xfrm>
            <a:off x="7695128" y="6516767"/>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15213F"/>
                </a:solidFill>
                <a:latin typeface="Roboto Slab" pitchFamily="34" charset="0"/>
                <a:ea typeface="Roboto Slab" pitchFamily="34" charset="-122"/>
                <a:cs typeface="Roboto Slab" pitchFamily="34" charset="-120"/>
              </a:rPr>
              <a:t>Reduced Tickets</a:t>
            </a:r>
            <a:endParaRPr lang="en-US" sz="2150" dirty="0"/>
          </a:p>
        </p:txBody>
      </p:sp>
      <p:sp>
        <p:nvSpPr>
          <p:cNvPr id="15" name="Text 8"/>
          <p:cNvSpPr/>
          <p:nvPr/>
        </p:nvSpPr>
        <p:spPr>
          <a:xfrm>
            <a:off x="7695128" y="699432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15213F"/>
                </a:solidFill>
                <a:latin typeface="Roboto" pitchFamily="34" charset="0"/>
                <a:ea typeface="Roboto" pitchFamily="34" charset="-122"/>
                <a:cs typeface="Roboto" pitchFamily="34" charset="-120"/>
              </a:rPr>
              <a:t>Reduces IT support tickets by up to 75%.</a:t>
            </a:r>
            <a:endParaRPr lang="en-US" sz="1700" dirty="0"/>
          </a:p>
        </p:txBody>
      </p:sp>
      <p:pic>
        <p:nvPicPr>
          <p:cNvPr id="17" name="Picture 16">
            <a:extLst>
              <a:ext uri="{FF2B5EF4-FFF2-40B4-BE49-F238E27FC236}">
                <a16:creationId xmlns:a16="http://schemas.microsoft.com/office/drawing/2014/main" id="{9FAF710D-0838-A4D8-283A-3881E0B57819}"/>
              </a:ext>
            </a:extLst>
          </p:cNvPr>
          <p:cNvPicPr>
            <a:picLocks noChangeAspect="1"/>
          </p:cNvPicPr>
          <p:nvPr/>
        </p:nvPicPr>
        <p:blipFill>
          <a:blip r:embed="rId8"/>
          <a:stretch>
            <a:fillRect/>
          </a:stretch>
        </p:blipFill>
        <p:spPr>
          <a:xfrm>
            <a:off x="12861656" y="7719530"/>
            <a:ext cx="1768743" cy="426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1893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SWG Firewall Policies: Overview</a:t>
            </a:r>
            <a:endParaRPr lang="en-US" sz="4450" dirty="0"/>
          </a:p>
        </p:txBody>
      </p:sp>
      <p:sp>
        <p:nvSpPr>
          <p:cNvPr id="4" name="Text 1"/>
          <p:cNvSpPr/>
          <p:nvPr/>
        </p:nvSpPr>
        <p:spPr>
          <a:xfrm>
            <a:off x="6280190" y="2776657"/>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Cloudflare's Secure Web Gateway (SWG) protects users from web threats. It offers granular policies based on user, group, device, and destination. SWG supports URL filtering, content inspection, and threat intelligence. It integrates with Cloudflare's global threat intelligence database, blocking 99% of threats effectively.</a:t>
            </a:r>
            <a:endParaRPr lang="en-US" sz="1750" dirty="0"/>
          </a:p>
        </p:txBody>
      </p:sp>
      <p:pic>
        <p:nvPicPr>
          <p:cNvPr id="5" name="Image 1" descr="preencoded.png"/>
          <p:cNvPicPr>
            <a:picLocks noChangeAspect="1"/>
          </p:cNvPicPr>
          <p:nvPr/>
        </p:nvPicPr>
        <p:blipFill>
          <a:blip r:embed="rId4"/>
          <a:stretch>
            <a:fillRect/>
          </a:stretch>
        </p:blipFill>
        <p:spPr>
          <a:xfrm>
            <a:off x="6280190" y="4846320"/>
            <a:ext cx="566976" cy="566976"/>
          </a:xfrm>
          <a:prstGeom prst="rect">
            <a:avLst/>
          </a:prstGeom>
        </p:spPr>
      </p:pic>
      <p:sp>
        <p:nvSpPr>
          <p:cNvPr id="6" name="Text 2"/>
          <p:cNvSpPr/>
          <p:nvPr/>
        </p:nvSpPr>
        <p:spPr>
          <a:xfrm>
            <a:off x="6280190" y="5640110"/>
            <a:ext cx="2329815" cy="354330"/>
          </a:xfrm>
          <a:prstGeom prst="rect">
            <a:avLst/>
          </a:prstGeom>
          <a:noFill/>
          <a:ln/>
        </p:spPr>
        <p:txBody>
          <a:bodyPr wrap="non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Web Protection</a:t>
            </a:r>
            <a:endParaRPr lang="en-US" sz="2200" dirty="0"/>
          </a:p>
        </p:txBody>
      </p:sp>
      <p:sp>
        <p:nvSpPr>
          <p:cNvPr id="7" name="Text 3"/>
          <p:cNvSpPr/>
          <p:nvPr/>
        </p:nvSpPr>
        <p:spPr>
          <a:xfrm>
            <a:off x="6280190" y="6130528"/>
            <a:ext cx="2329815"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Shields users from online threats.</a:t>
            </a:r>
            <a:endParaRPr lang="en-US" sz="1750" dirty="0"/>
          </a:p>
        </p:txBody>
      </p:sp>
      <p:pic>
        <p:nvPicPr>
          <p:cNvPr id="8" name="Image 2" descr="preencoded.png"/>
          <p:cNvPicPr>
            <a:picLocks noChangeAspect="1"/>
          </p:cNvPicPr>
          <p:nvPr/>
        </p:nvPicPr>
        <p:blipFill>
          <a:blip r:embed="rId5"/>
          <a:stretch>
            <a:fillRect/>
          </a:stretch>
        </p:blipFill>
        <p:spPr>
          <a:xfrm>
            <a:off x="8893493" y="4846320"/>
            <a:ext cx="566976" cy="566976"/>
          </a:xfrm>
          <a:prstGeom prst="rect">
            <a:avLst/>
          </a:prstGeom>
        </p:spPr>
      </p:pic>
      <p:sp>
        <p:nvSpPr>
          <p:cNvPr id="9" name="Text 4"/>
          <p:cNvSpPr/>
          <p:nvPr/>
        </p:nvSpPr>
        <p:spPr>
          <a:xfrm>
            <a:off x="8893493" y="5640110"/>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Granular Controls</a:t>
            </a:r>
            <a:endParaRPr lang="en-US" sz="2200" dirty="0"/>
          </a:p>
        </p:txBody>
      </p:sp>
      <p:sp>
        <p:nvSpPr>
          <p:cNvPr id="10" name="Text 5"/>
          <p:cNvSpPr/>
          <p:nvPr/>
        </p:nvSpPr>
        <p:spPr>
          <a:xfrm>
            <a:off x="8893493" y="6484858"/>
            <a:ext cx="2329815"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Policies based on identity and location.</a:t>
            </a:r>
            <a:endParaRPr lang="en-US" sz="1750" dirty="0"/>
          </a:p>
        </p:txBody>
      </p:sp>
      <p:pic>
        <p:nvPicPr>
          <p:cNvPr id="11" name="Image 3" descr="preencoded.png"/>
          <p:cNvPicPr>
            <a:picLocks noChangeAspect="1"/>
          </p:cNvPicPr>
          <p:nvPr/>
        </p:nvPicPr>
        <p:blipFill>
          <a:blip r:embed="rId6"/>
          <a:stretch>
            <a:fillRect/>
          </a:stretch>
        </p:blipFill>
        <p:spPr>
          <a:xfrm>
            <a:off x="11506795" y="4846320"/>
            <a:ext cx="566976" cy="566976"/>
          </a:xfrm>
          <a:prstGeom prst="rect">
            <a:avLst/>
          </a:prstGeom>
        </p:spPr>
      </p:pic>
      <p:sp>
        <p:nvSpPr>
          <p:cNvPr id="12" name="Text 6"/>
          <p:cNvSpPr/>
          <p:nvPr/>
        </p:nvSpPr>
        <p:spPr>
          <a:xfrm>
            <a:off x="11506795" y="5640110"/>
            <a:ext cx="2329815" cy="708660"/>
          </a:xfrm>
          <a:prstGeom prst="rect">
            <a:avLst/>
          </a:prstGeom>
          <a:noFill/>
          <a:ln/>
        </p:spPr>
        <p:txBody>
          <a:bodyPr wrap="square" lIns="0" tIns="0" rIns="0" bIns="0" rtlCol="0" anchor="t"/>
          <a:lstStyle/>
          <a:p>
            <a:pPr marL="0" indent="0" algn="l">
              <a:lnSpc>
                <a:spcPts val="2750"/>
              </a:lnSpc>
              <a:buNone/>
            </a:pPr>
            <a:r>
              <a:rPr lang="en-US" sz="2200" dirty="0">
                <a:solidFill>
                  <a:srgbClr val="15213F"/>
                </a:solidFill>
                <a:latin typeface="Roboto Slab" pitchFamily="34" charset="0"/>
                <a:ea typeface="Roboto Slab" pitchFamily="34" charset="-122"/>
                <a:cs typeface="Roboto Slab" pitchFamily="34" charset="-120"/>
              </a:rPr>
              <a:t>Global Intelligence</a:t>
            </a:r>
            <a:endParaRPr lang="en-US" sz="2200" dirty="0"/>
          </a:p>
        </p:txBody>
      </p:sp>
      <p:sp>
        <p:nvSpPr>
          <p:cNvPr id="13" name="Text 7"/>
          <p:cNvSpPr/>
          <p:nvPr/>
        </p:nvSpPr>
        <p:spPr>
          <a:xfrm>
            <a:off x="11506795" y="6484858"/>
            <a:ext cx="2329815" cy="725805"/>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Integrated threat intelligence.</a:t>
            </a:r>
            <a:endParaRPr lang="en-US" sz="1750" dirty="0"/>
          </a:p>
        </p:txBody>
      </p:sp>
      <p:pic>
        <p:nvPicPr>
          <p:cNvPr id="15" name="Picture 14">
            <a:extLst>
              <a:ext uri="{FF2B5EF4-FFF2-40B4-BE49-F238E27FC236}">
                <a16:creationId xmlns:a16="http://schemas.microsoft.com/office/drawing/2014/main" id="{ACD2AC1B-121C-CCCB-6F08-D2B65165AA6F}"/>
              </a:ext>
            </a:extLst>
          </p:cNvPr>
          <p:cNvPicPr>
            <a:picLocks noChangeAspect="1"/>
          </p:cNvPicPr>
          <p:nvPr/>
        </p:nvPicPr>
        <p:blipFill>
          <a:blip r:embed="rId7"/>
          <a:stretch>
            <a:fillRect/>
          </a:stretch>
        </p:blipFill>
        <p:spPr>
          <a:xfrm>
            <a:off x="12756995" y="7722076"/>
            <a:ext cx="1873405" cy="3905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85324" y="538996"/>
            <a:ext cx="7773352" cy="1223963"/>
          </a:xfrm>
          <a:prstGeom prst="rect">
            <a:avLst/>
          </a:prstGeom>
          <a:noFill/>
          <a:ln/>
        </p:spPr>
        <p:txBody>
          <a:bodyPr wrap="square" lIns="0" tIns="0" rIns="0" bIns="0" rtlCol="0" anchor="t"/>
          <a:lstStyle/>
          <a:p>
            <a:pPr marL="0" indent="0" algn="l">
              <a:lnSpc>
                <a:spcPts val="4800"/>
              </a:lnSpc>
              <a:buNone/>
            </a:pPr>
            <a:r>
              <a:rPr lang="en-US" sz="3850" dirty="0">
                <a:solidFill>
                  <a:srgbClr val="3257B8"/>
                </a:solidFill>
                <a:latin typeface="Roboto Slab" pitchFamily="34" charset="0"/>
                <a:ea typeface="Roboto Slab" pitchFamily="34" charset="-122"/>
                <a:cs typeface="Roboto Slab" pitchFamily="34" charset="-120"/>
              </a:rPr>
              <a:t>Firewall Policy Creation: Example</a:t>
            </a:r>
            <a:endParaRPr lang="en-US" sz="3850" dirty="0"/>
          </a:p>
        </p:txBody>
      </p:sp>
      <p:sp>
        <p:nvSpPr>
          <p:cNvPr id="4" name="Shape 1"/>
          <p:cNvSpPr/>
          <p:nvPr/>
        </p:nvSpPr>
        <p:spPr>
          <a:xfrm>
            <a:off x="685324" y="2056686"/>
            <a:ext cx="7773352" cy="1128236"/>
          </a:xfrm>
          <a:prstGeom prst="roundRect">
            <a:avLst>
              <a:gd name="adj" fmla="val 2603"/>
            </a:avLst>
          </a:prstGeom>
          <a:solidFill>
            <a:srgbClr val="E9ECF2"/>
          </a:solidFill>
          <a:ln/>
        </p:spPr>
      </p:sp>
      <p:sp>
        <p:nvSpPr>
          <p:cNvPr id="5" name="Text 2"/>
          <p:cNvSpPr/>
          <p:nvPr/>
        </p:nvSpPr>
        <p:spPr>
          <a:xfrm>
            <a:off x="881063" y="2252424"/>
            <a:ext cx="2447687"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Block Social Media</a:t>
            </a:r>
            <a:endParaRPr lang="en-US" sz="1900" dirty="0"/>
          </a:p>
        </p:txBody>
      </p:sp>
      <p:sp>
        <p:nvSpPr>
          <p:cNvPr id="6" name="Text 3"/>
          <p:cNvSpPr/>
          <p:nvPr/>
        </p:nvSpPr>
        <p:spPr>
          <a:xfrm>
            <a:off x="881063" y="2675811"/>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Restrict social media for contractors.</a:t>
            </a:r>
            <a:endParaRPr lang="en-US" sz="1500" dirty="0"/>
          </a:p>
        </p:txBody>
      </p:sp>
      <p:sp>
        <p:nvSpPr>
          <p:cNvPr id="7" name="Shape 4"/>
          <p:cNvSpPr/>
          <p:nvPr/>
        </p:nvSpPr>
        <p:spPr>
          <a:xfrm>
            <a:off x="685324" y="3380661"/>
            <a:ext cx="7773352" cy="1128236"/>
          </a:xfrm>
          <a:prstGeom prst="roundRect">
            <a:avLst>
              <a:gd name="adj" fmla="val 2603"/>
            </a:avLst>
          </a:prstGeom>
          <a:solidFill>
            <a:srgbClr val="E9ECF2"/>
          </a:solidFill>
          <a:ln/>
        </p:spPr>
      </p:sp>
      <p:sp>
        <p:nvSpPr>
          <p:cNvPr id="8" name="Text 5"/>
          <p:cNvSpPr/>
          <p:nvPr/>
        </p:nvSpPr>
        <p:spPr>
          <a:xfrm>
            <a:off x="881063" y="3576399"/>
            <a:ext cx="2782133"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Managed Device Access</a:t>
            </a:r>
            <a:endParaRPr lang="en-US" sz="1900" dirty="0"/>
          </a:p>
        </p:txBody>
      </p:sp>
      <p:sp>
        <p:nvSpPr>
          <p:cNvPr id="9" name="Text 6"/>
          <p:cNvSpPr/>
          <p:nvPr/>
        </p:nvSpPr>
        <p:spPr>
          <a:xfrm>
            <a:off x="881063" y="3999786"/>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Only managed devices access internal apps.</a:t>
            </a:r>
            <a:endParaRPr lang="en-US" sz="1500" dirty="0"/>
          </a:p>
        </p:txBody>
      </p:sp>
      <p:sp>
        <p:nvSpPr>
          <p:cNvPr id="10" name="Shape 7"/>
          <p:cNvSpPr/>
          <p:nvPr/>
        </p:nvSpPr>
        <p:spPr>
          <a:xfrm>
            <a:off x="685324" y="4704636"/>
            <a:ext cx="7773352" cy="1128236"/>
          </a:xfrm>
          <a:prstGeom prst="roundRect">
            <a:avLst>
              <a:gd name="adj" fmla="val 2603"/>
            </a:avLst>
          </a:prstGeom>
          <a:solidFill>
            <a:srgbClr val="E9ECF2"/>
          </a:solidFill>
          <a:ln/>
        </p:spPr>
      </p:sp>
      <p:sp>
        <p:nvSpPr>
          <p:cNvPr id="11" name="Text 8"/>
          <p:cNvSpPr/>
          <p:nvPr/>
        </p:nvSpPr>
        <p:spPr>
          <a:xfrm>
            <a:off x="881063" y="4900374"/>
            <a:ext cx="2626281"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Inspect Outbound Data</a:t>
            </a:r>
            <a:endParaRPr lang="en-US" sz="1900" dirty="0"/>
          </a:p>
        </p:txBody>
      </p:sp>
      <p:sp>
        <p:nvSpPr>
          <p:cNvPr id="12" name="Text 9"/>
          <p:cNvSpPr/>
          <p:nvPr/>
        </p:nvSpPr>
        <p:spPr>
          <a:xfrm>
            <a:off x="881063" y="5323761"/>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Scan for sensitive data like credit cards.</a:t>
            </a:r>
            <a:endParaRPr lang="en-US" sz="1500" dirty="0"/>
          </a:p>
        </p:txBody>
      </p:sp>
      <p:sp>
        <p:nvSpPr>
          <p:cNvPr id="13" name="Shape 10"/>
          <p:cNvSpPr/>
          <p:nvPr/>
        </p:nvSpPr>
        <p:spPr>
          <a:xfrm>
            <a:off x="685324" y="6028611"/>
            <a:ext cx="7773352" cy="1128236"/>
          </a:xfrm>
          <a:prstGeom prst="roundRect">
            <a:avLst>
              <a:gd name="adj" fmla="val 2603"/>
            </a:avLst>
          </a:prstGeom>
          <a:solidFill>
            <a:srgbClr val="E9ECF2"/>
          </a:solidFill>
          <a:ln/>
        </p:spPr>
      </p:sp>
      <p:sp>
        <p:nvSpPr>
          <p:cNvPr id="14" name="Text 11"/>
          <p:cNvSpPr/>
          <p:nvPr/>
        </p:nvSpPr>
        <p:spPr>
          <a:xfrm>
            <a:off x="881063" y="6224349"/>
            <a:ext cx="3142178" cy="305991"/>
          </a:xfrm>
          <a:prstGeom prst="rect">
            <a:avLst/>
          </a:prstGeom>
          <a:noFill/>
          <a:ln/>
        </p:spPr>
        <p:txBody>
          <a:bodyPr wrap="none" lIns="0" tIns="0" rIns="0" bIns="0" rtlCol="0" anchor="t"/>
          <a:lstStyle/>
          <a:p>
            <a:pPr marL="0" indent="0" algn="l">
              <a:lnSpc>
                <a:spcPts val="2400"/>
              </a:lnSpc>
              <a:buNone/>
            </a:pPr>
            <a:r>
              <a:rPr lang="en-US" sz="1900" dirty="0">
                <a:solidFill>
                  <a:srgbClr val="15213F"/>
                </a:solidFill>
                <a:latin typeface="Roboto Slab" pitchFamily="34" charset="0"/>
                <a:ea typeface="Roboto Slab" pitchFamily="34" charset="-122"/>
                <a:cs typeface="Roboto Slab" pitchFamily="34" charset="-120"/>
              </a:rPr>
              <a:t>Quarantine High-Risk Files</a:t>
            </a:r>
            <a:endParaRPr lang="en-US" sz="1900" dirty="0"/>
          </a:p>
        </p:txBody>
      </p:sp>
      <p:sp>
        <p:nvSpPr>
          <p:cNvPr id="15" name="Text 12"/>
          <p:cNvSpPr/>
          <p:nvPr/>
        </p:nvSpPr>
        <p:spPr>
          <a:xfrm>
            <a:off x="881063" y="6647736"/>
            <a:ext cx="7381875"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Isolate dangerous web downloads.</a:t>
            </a:r>
            <a:endParaRPr lang="en-US" sz="1500" dirty="0"/>
          </a:p>
        </p:txBody>
      </p:sp>
      <p:sp>
        <p:nvSpPr>
          <p:cNvPr id="16" name="Text 13"/>
          <p:cNvSpPr/>
          <p:nvPr/>
        </p:nvSpPr>
        <p:spPr>
          <a:xfrm>
            <a:off x="685324" y="7377113"/>
            <a:ext cx="7773352" cy="313373"/>
          </a:xfrm>
          <a:prstGeom prst="rect">
            <a:avLst/>
          </a:prstGeom>
          <a:noFill/>
          <a:ln/>
        </p:spPr>
        <p:txBody>
          <a:bodyPr wrap="none" lIns="0" tIns="0" rIns="0" bIns="0" rtlCol="0" anchor="t"/>
          <a:lstStyle/>
          <a:p>
            <a:pPr marL="0" indent="0" algn="l">
              <a:lnSpc>
                <a:spcPts val="2450"/>
              </a:lnSpc>
              <a:buNone/>
            </a:pPr>
            <a:r>
              <a:rPr lang="en-US" sz="1500" dirty="0">
                <a:solidFill>
                  <a:srgbClr val="15213F"/>
                </a:solidFill>
                <a:latin typeface="Roboto" pitchFamily="34" charset="0"/>
                <a:ea typeface="Roboto" pitchFamily="34" charset="-122"/>
                <a:cs typeface="Roboto" pitchFamily="34" charset="-120"/>
              </a:rPr>
              <a:t>These policies reduce malware infections by up to 90%.</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69846" y="526494"/>
            <a:ext cx="7804309" cy="1196102"/>
          </a:xfrm>
          <a:prstGeom prst="rect">
            <a:avLst/>
          </a:prstGeom>
          <a:noFill/>
          <a:ln/>
        </p:spPr>
        <p:txBody>
          <a:bodyPr wrap="square" lIns="0" tIns="0" rIns="0" bIns="0" rtlCol="0" anchor="t"/>
          <a:lstStyle/>
          <a:p>
            <a:pPr marL="0" indent="0" algn="l">
              <a:lnSpc>
                <a:spcPts val="4700"/>
              </a:lnSpc>
              <a:buNone/>
            </a:pPr>
            <a:r>
              <a:rPr lang="en-US" sz="3750" dirty="0">
                <a:solidFill>
                  <a:srgbClr val="3257B8"/>
                </a:solidFill>
                <a:latin typeface="Roboto Slab" pitchFamily="34" charset="0"/>
                <a:ea typeface="Roboto Slab" pitchFamily="34" charset="-122"/>
                <a:cs typeface="Roboto Slab" pitchFamily="34" charset="-120"/>
              </a:rPr>
              <a:t>SWG Firewall Policy: Advanced Features</a:t>
            </a:r>
            <a:endParaRPr lang="en-US" sz="3750" dirty="0"/>
          </a:p>
        </p:txBody>
      </p:sp>
      <p:sp>
        <p:nvSpPr>
          <p:cNvPr id="4" name="Text 1"/>
          <p:cNvSpPr/>
          <p:nvPr/>
        </p:nvSpPr>
        <p:spPr>
          <a:xfrm>
            <a:off x="669846" y="2009656"/>
            <a:ext cx="7804309" cy="1531144"/>
          </a:xfrm>
          <a:prstGeom prst="rect">
            <a:avLst/>
          </a:prstGeom>
          <a:noFill/>
          <a:ln/>
        </p:spPr>
        <p:txBody>
          <a:bodyPr wrap="square" lIns="0" tIns="0" rIns="0" bIns="0" rtlCol="0" anchor="t"/>
          <a:lstStyle/>
          <a:p>
            <a:pPr marL="0" indent="0" algn="l">
              <a:lnSpc>
                <a:spcPts val="2400"/>
              </a:lnSpc>
              <a:buNone/>
            </a:pPr>
            <a:r>
              <a:rPr lang="en-US" sz="1500" dirty="0">
                <a:solidFill>
                  <a:srgbClr val="15213F"/>
                </a:solidFill>
                <a:latin typeface="Roboto" pitchFamily="34" charset="0"/>
                <a:ea typeface="Roboto" pitchFamily="34" charset="-122"/>
                <a:cs typeface="Roboto" pitchFamily="34" charset="-120"/>
              </a:rPr>
              <a:t>SWG firewall policies include Data Loss Prevention (DLP) to prevent sensitive data exfiltration. They integrate with third-party threat intelligence feeds for enhanced security. Custom block pages with company branding provide a tailored user experience. Real-time logging and reporting enable effective policy enforcement. Policy creation time is reduced by 50% compared to legacy firewalls.</a:t>
            </a:r>
            <a:endParaRPr lang="en-US" sz="1500" dirty="0"/>
          </a:p>
        </p:txBody>
      </p:sp>
      <p:sp>
        <p:nvSpPr>
          <p:cNvPr id="5" name="Text 2"/>
          <p:cNvSpPr/>
          <p:nvPr/>
        </p:nvSpPr>
        <p:spPr>
          <a:xfrm>
            <a:off x="669846" y="3851672"/>
            <a:ext cx="7804309" cy="631627"/>
          </a:xfrm>
          <a:prstGeom prst="rect">
            <a:avLst/>
          </a:prstGeom>
          <a:noFill/>
          <a:ln/>
        </p:spPr>
        <p:txBody>
          <a:bodyPr wrap="none" lIns="0" tIns="0" rIns="0" bIns="0" rtlCol="0" anchor="t"/>
          <a:lstStyle/>
          <a:p>
            <a:pPr marL="0" indent="0" algn="ctr">
              <a:lnSpc>
                <a:spcPts val="4950"/>
              </a:lnSpc>
              <a:buNone/>
            </a:pPr>
            <a:r>
              <a:rPr lang="en-US" sz="4950" dirty="0">
                <a:solidFill>
                  <a:srgbClr val="15213F"/>
                </a:solidFill>
                <a:latin typeface="Roboto Slab" pitchFamily="34" charset="0"/>
                <a:ea typeface="Roboto Slab" pitchFamily="34" charset="-122"/>
                <a:cs typeface="Roboto Slab" pitchFamily="34" charset="-120"/>
              </a:rPr>
              <a:t>50%</a:t>
            </a:r>
            <a:endParaRPr lang="en-US" sz="4950" dirty="0"/>
          </a:p>
        </p:txBody>
      </p:sp>
      <p:sp>
        <p:nvSpPr>
          <p:cNvPr id="6" name="Text 3"/>
          <p:cNvSpPr/>
          <p:nvPr/>
        </p:nvSpPr>
        <p:spPr>
          <a:xfrm>
            <a:off x="3337917" y="4722376"/>
            <a:ext cx="2468047" cy="299085"/>
          </a:xfrm>
          <a:prstGeom prst="rect">
            <a:avLst/>
          </a:prstGeom>
          <a:noFill/>
          <a:ln/>
        </p:spPr>
        <p:txBody>
          <a:bodyPr wrap="none" lIns="0" tIns="0" rIns="0" bIns="0" rtlCol="0" anchor="t"/>
          <a:lstStyle/>
          <a:p>
            <a:pPr marL="0" indent="0" algn="ctr">
              <a:lnSpc>
                <a:spcPts val="2350"/>
              </a:lnSpc>
              <a:buNone/>
            </a:pPr>
            <a:r>
              <a:rPr lang="en-US" sz="1850" dirty="0">
                <a:solidFill>
                  <a:srgbClr val="15213F"/>
                </a:solidFill>
                <a:latin typeface="Roboto Slab" pitchFamily="34" charset="0"/>
                <a:ea typeface="Roboto Slab" pitchFamily="34" charset="-122"/>
                <a:cs typeface="Roboto Slab" pitchFamily="34" charset="-120"/>
              </a:rPr>
              <a:t>Faster Policy Creation</a:t>
            </a:r>
            <a:endParaRPr lang="en-US" sz="1850" dirty="0"/>
          </a:p>
        </p:txBody>
      </p:sp>
      <p:sp>
        <p:nvSpPr>
          <p:cNvPr id="7" name="Text 4"/>
          <p:cNvSpPr/>
          <p:nvPr/>
        </p:nvSpPr>
        <p:spPr>
          <a:xfrm>
            <a:off x="669846" y="5136237"/>
            <a:ext cx="7804309" cy="306229"/>
          </a:xfrm>
          <a:prstGeom prst="rect">
            <a:avLst/>
          </a:prstGeom>
          <a:noFill/>
          <a:ln/>
        </p:spPr>
        <p:txBody>
          <a:bodyPr wrap="none" lIns="0" tIns="0" rIns="0" bIns="0" rtlCol="0" anchor="t"/>
          <a:lstStyle/>
          <a:p>
            <a:pPr marL="0" indent="0" algn="ctr">
              <a:lnSpc>
                <a:spcPts val="2400"/>
              </a:lnSpc>
              <a:buNone/>
            </a:pPr>
            <a:r>
              <a:rPr lang="en-US" sz="1500" dirty="0">
                <a:solidFill>
                  <a:srgbClr val="15213F"/>
                </a:solidFill>
                <a:latin typeface="Roboto" pitchFamily="34" charset="0"/>
                <a:ea typeface="Roboto" pitchFamily="34" charset="-122"/>
                <a:cs typeface="Roboto" pitchFamily="34" charset="-120"/>
              </a:rPr>
              <a:t>Compared to legacy firewalls.</a:t>
            </a:r>
            <a:endParaRPr lang="en-US" sz="1500" dirty="0"/>
          </a:p>
        </p:txBody>
      </p:sp>
      <p:sp>
        <p:nvSpPr>
          <p:cNvPr id="8" name="Text 5"/>
          <p:cNvSpPr/>
          <p:nvPr/>
        </p:nvSpPr>
        <p:spPr>
          <a:xfrm>
            <a:off x="669846" y="6112312"/>
            <a:ext cx="7804309" cy="631627"/>
          </a:xfrm>
          <a:prstGeom prst="rect">
            <a:avLst/>
          </a:prstGeom>
          <a:noFill/>
          <a:ln/>
        </p:spPr>
        <p:txBody>
          <a:bodyPr wrap="none" lIns="0" tIns="0" rIns="0" bIns="0" rtlCol="0" anchor="t"/>
          <a:lstStyle/>
          <a:p>
            <a:pPr marL="0" indent="0" algn="ctr">
              <a:lnSpc>
                <a:spcPts val="4950"/>
              </a:lnSpc>
              <a:buNone/>
            </a:pPr>
            <a:r>
              <a:rPr lang="en-US" sz="4950" dirty="0">
                <a:solidFill>
                  <a:srgbClr val="15213F"/>
                </a:solidFill>
                <a:latin typeface="Roboto Slab" pitchFamily="34" charset="0"/>
                <a:ea typeface="Roboto Slab" pitchFamily="34" charset="-122"/>
                <a:cs typeface="Roboto Slab" pitchFamily="34" charset="-120"/>
              </a:rPr>
              <a:t>99%</a:t>
            </a:r>
            <a:endParaRPr lang="en-US" sz="4950" dirty="0"/>
          </a:p>
        </p:txBody>
      </p:sp>
      <p:sp>
        <p:nvSpPr>
          <p:cNvPr id="9" name="Text 6"/>
          <p:cNvSpPr/>
          <p:nvPr/>
        </p:nvSpPr>
        <p:spPr>
          <a:xfrm>
            <a:off x="3375660" y="6983016"/>
            <a:ext cx="2392561" cy="299085"/>
          </a:xfrm>
          <a:prstGeom prst="rect">
            <a:avLst/>
          </a:prstGeom>
          <a:noFill/>
          <a:ln/>
        </p:spPr>
        <p:txBody>
          <a:bodyPr wrap="none" lIns="0" tIns="0" rIns="0" bIns="0" rtlCol="0" anchor="t"/>
          <a:lstStyle/>
          <a:p>
            <a:pPr marL="0" indent="0" algn="ctr">
              <a:lnSpc>
                <a:spcPts val="2350"/>
              </a:lnSpc>
              <a:buNone/>
            </a:pPr>
            <a:r>
              <a:rPr lang="en-US" sz="1850" dirty="0">
                <a:solidFill>
                  <a:srgbClr val="15213F"/>
                </a:solidFill>
                <a:latin typeface="Roboto Slab" pitchFamily="34" charset="0"/>
                <a:ea typeface="Roboto Slab" pitchFamily="34" charset="-122"/>
                <a:cs typeface="Roboto Slab" pitchFamily="34" charset="-120"/>
              </a:rPr>
              <a:t>Threat Block Rate</a:t>
            </a:r>
            <a:endParaRPr lang="en-US" sz="1850" dirty="0"/>
          </a:p>
        </p:txBody>
      </p:sp>
      <p:sp>
        <p:nvSpPr>
          <p:cNvPr id="10" name="Text 7"/>
          <p:cNvSpPr/>
          <p:nvPr/>
        </p:nvSpPr>
        <p:spPr>
          <a:xfrm>
            <a:off x="669846" y="7396877"/>
            <a:ext cx="7804309" cy="306229"/>
          </a:xfrm>
          <a:prstGeom prst="rect">
            <a:avLst/>
          </a:prstGeom>
          <a:noFill/>
          <a:ln/>
        </p:spPr>
        <p:txBody>
          <a:bodyPr wrap="none" lIns="0" tIns="0" rIns="0" bIns="0" rtlCol="0" anchor="t"/>
          <a:lstStyle/>
          <a:p>
            <a:pPr marL="0" indent="0" algn="ctr">
              <a:lnSpc>
                <a:spcPts val="2400"/>
              </a:lnSpc>
              <a:buNone/>
            </a:pPr>
            <a:r>
              <a:rPr lang="en-US" sz="1500" dirty="0">
                <a:solidFill>
                  <a:srgbClr val="15213F"/>
                </a:solidFill>
                <a:latin typeface="Roboto" pitchFamily="34" charset="0"/>
                <a:ea typeface="Roboto" pitchFamily="34" charset="-122"/>
                <a:cs typeface="Roboto" pitchFamily="34" charset="-120"/>
              </a:rPr>
              <a:t>Using global threat intelligence.</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138714"/>
            <a:ext cx="7396520" cy="708779"/>
          </a:xfrm>
          <a:prstGeom prst="rect">
            <a:avLst/>
          </a:prstGeom>
          <a:noFill/>
          <a:ln/>
        </p:spPr>
        <p:txBody>
          <a:bodyPr wrap="none" lIns="0" tIns="0" rIns="0" bIns="0" rtlCol="0" anchor="t"/>
          <a:lstStyle/>
          <a:p>
            <a:pPr marL="0" indent="0" algn="l">
              <a:lnSpc>
                <a:spcPts val="5550"/>
              </a:lnSpc>
              <a:buNone/>
            </a:pPr>
            <a:r>
              <a:rPr lang="en-US" sz="4450" dirty="0">
                <a:solidFill>
                  <a:srgbClr val="3257B8"/>
                </a:solidFill>
                <a:latin typeface="Roboto Slab" pitchFamily="34" charset="0"/>
                <a:ea typeface="Roboto Slab" pitchFamily="34" charset="-122"/>
                <a:cs typeface="Roboto Slab" pitchFamily="34" charset="-120"/>
              </a:rPr>
              <a:t>Best Practices &amp; Conclusion</a:t>
            </a:r>
            <a:endParaRPr lang="en-US" sz="4450" dirty="0"/>
          </a:p>
        </p:txBody>
      </p:sp>
      <p:sp>
        <p:nvSpPr>
          <p:cNvPr id="3" name="Text 1"/>
          <p:cNvSpPr/>
          <p:nvPr/>
        </p:nvSpPr>
        <p:spPr>
          <a:xfrm>
            <a:off x="793790" y="2301121"/>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15213F"/>
                </a:solidFill>
                <a:latin typeface="Roboto" pitchFamily="34" charset="0"/>
                <a:ea typeface="Roboto" pitchFamily="34" charset="-122"/>
                <a:cs typeface="Roboto" pitchFamily="34" charset="-120"/>
              </a:rPr>
              <a:t>Begin with a phased rollout of the Zero Trust agent. Continuously monitor and adjust firewall policies as needed. Train users on new security protocols to ensure smooth adoption. Leverage Cloudflare's extensive support resources and documentation for assistance. Cloudflare blocks 10 million phishing attacks daily. Zero Trust adoption reduces breach risk by 80%, according to Gartner.</a:t>
            </a:r>
            <a:endParaRPr lang="en-US" sz="1750" dirty="0"/>
          </a:p>
        </p:txBody>
      </p:sp>
      <p:pic>
        <p:nvPicPr>
          <p:cNvPr id="4" name="Image 0" descr="preencoded.png"/>
          <p:cNvPicPr>
            <a:picLocks noChangeAspect="1"/>
          </p:cNvPicPr>
          <p:nvPr/>
        </p:nvPicPr>
        <p:blipFill>
          <a:blip r:embed="rId3"/>
          <a:stretch>
            <a:fillRect/>
          </a:stretch>
        </p:blipFill>
        <p:spPr>
          <a:xfrm>
            <a:off x="801410" y="4153853"/>
            <a:ext cx="4221599" cy="2721888"/>
          </a:xfrm>
          <a:prstGeom prst="rect">
            <a:avLst/>
          </a:prstGeom>
        </p:spPr>
      </p:pic>
      <p:pic>
        <p:nvPicPr>
          <p:cNvPr id="5" name="Image 1" descr="preencoded.png"/>
          <p:cNvPicPr>
            <a:picLocks noChangeAspect="1"/>
          </p:cNvPicPr>
          <p:nvPr/>
        </p:nvPicPr>
        <p:blipFill>
          <a:blip r:embed="rId4"/>
          <a:stretch>
            <a:fillRect/>
          </a:stretch>
        </p:blipFill>
        <p:spPr>
          <a:xfrm>
            <a:off x="5204460" y="4153853"/>
            <a:ext cx="4221599" cy="2721888"/>
          </a:xfrm>
          <a:prstGeom prst="rect">
            <a:avLst/>
          </a:prstGeom>
        </p:spPr>
      </p:pic>
      <p:pic>
        <p:nvPicPr>
          <p:cNvPr id="6" name="Image 2" descr="preencoded.png"/>
          <p:cNvPicPr>
            <a:picLocks noChangeAspect="1"/>
          </p:cNvPicPr>
          <p:nvPr/>
        </p:nvPicPr>
        <p:blipFill>
          <a:blip r:embed="rId5"/>
          <a:stretch>
            <a:fillRect/>
          </a:stretch>
        </p:blipFill>
        <p:spPr>
          <a:xfrm>
            <a:off x="9607510" y="4153853"/>
            <a:ext cx="4221599" cy="2721888"/>
          </a:xfrm>
          <a:prstGeom prst="rect">
            <a:avLst/>
          </a:prstGeom>
        </p:spPr>
      </p:pic>
      <p:pic>
        <p:nvPicPr>
          <p:cNvPr id="8" name="Picture 7">
            <a:extLst>
              <a:ext uri="{FF2B5EF4-FFF2-40B4-BE49-F238E27FC236}">
                <a16:creationId xmlns:a16="http://schemas.microsoft.com/office/drawing/2014/main" id="{7332939F-E560-1973-5A6F-C15616317B1D}"/>
              </a:ext>
            </a:extLst>
          </p:cNvPr>
          <p:cNvPicPr>
            <a:picLocks noChangeAspect="1"/>
          </p:cNvPicPr>
          <p:nvPr/>
        </p:nvPicPr>
        <p:blipFill>
          <a:blip r:embed="rId6"/>
          <a:stretch>
            <a:fillRect/>
          </a:stretch>
        </p:blipFill>
        <p:spPr>
          <a:xfrm>
            <a:off x="12373252" y="7593980"/>
            <a:ext cx="2173124" cy="52410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553</Words>
  <Application>Microsoft Office PowerPoint</Application>
  <PresentationFormat>Custom</PresentationFormat>
  <Paragraphs>57</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Roboto Bold</vt:lpstr>
      <vt:lpstr>Roboto Slab</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Anuj Sen</cp:lastModifiedBy>
  <cp:revision>2</cp:revision>
  <dcterms:created xsi:type="dcterms:W3CDTF">2025-05-30T11:59:16Z</dcterms:created>
  <dcterms:modified xsi:type="dcterms:W3CDTF">2025-05-30T12:08:57Z</dcterms:modified>
</cp:coreProperties>
</file>