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2" r:id="rId8"/>
    <p:sldId id="281" r:id="rId9"/>
    <p:sldId id="314" r:id="rId10"/>
    <p:sldId id="315" r:id="rId11"/>
    <p:sldId id="317" r:id="rId12"/>
    <p:sldId id="319"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100" d="100"/>
          <a:sy n="100" d="100"/>
        </p:scale>
        <p:origin x="48" y="-269"/>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5400" dirty="0">
                <a:latin typeface="DilleniaUPC" panose="02020603050405020304" pitchFamily="18" charset="-34"/>
                <a:cs typeface="DilleniaUPC" panose="02020603050405020304" pitchFamily="18" charset="-34"/>
              </a:rPr>
              <a:t>Cloud</a:t>
            </a:r>
            <a:br>
              <a:rPr lang="en-US" sz="5400" dirty="0">
                <a:latin typeface="DilleniaUPC" panose="02020603050405020304" pitchFamily="18" charset="-34"/>
                <a:cs typeface="DilleniaUPC" panose="02020603050405020304" pitchFamily="18" charset="-34"/>
              </a:rPr>
            </a:br>
            <a:r>
              <a:rPr lang="en-US" sz="5400" dirty="0">
                <a:latin typeface="DilleniaUPC" panose="02020603050405020304" pitchFamily="18" charset="-34"/>
                <a:cs typeface="DilleniaUPC" panose="02020603050405020304" pitchFamily="18" charset="-34"/>
              </a:rPr>
              <a:t>Computing</a:t>
            </a:r>
            <a:br>
              <a:rPr lang="en-US" sz="5400" dirty="0">
                <a:latin typeface="DilleniaUPC" panose="02020603050405020304" pitchFamily="18" charset="-34"/>
                <a:cs typeface="DilleniaUPC" panose="02020603050405020304" pitchFamily="18" charset="-34"/>
              </a:rPr>
            </a:br>
            <a:br>
              <a:rPr lang="en-US" dirty="0"/>
            </a:br>
            <a:endParaRPr lang="en-US" dirty="0"/>
          </a:p>
        </p:txBody>
      </p:sp>
      <p:sp>
        <p:nvSpPr>
          <p:cNvPr id="3" name="Cloud 2">
            <a:extLst>
              <a:ext uri="{FF2B5EF4-FFF2-40B4-BE49-F238E27FC236}">
                <a16:creationId xmlns:a16="http://schemas.microsoft.com/office/drawing/2014/main" id="{95046397-AEB8-C031-D8F4-A3E5A31679A9}"/>
              </a:ext>
            </a:extLst>
          </p:cNvPr>
          <p:cNvSpPr/>
          <p:nvPr/>
        </p:nvSpPr>
        <p:spPr>
          <a:xfrm>
            <a:off x="4149213" y="2910348"/>
            <a:ext cx="2418735" cy="1140542"/>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28811-Anuj Sen</a:t>
            </a:r>
          </a:p>
          <a:p>
            <a:endParaRPr lang="en-US" dirty="0"/>
          </a:p>
          <a:p>
            <a:r>
              <a:rPr lang="en-US" dirty="0"/>
              <a:t> </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sz="4000" dirty="0">
                <a:latin typeface="Agency FB" panose="020B0503020202020204" pitchFamily="34" charset="0"/>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Introduction</a:t>
            </a:r>
          </a:p>
          <a:p>
            <a:r>
              <a:rPr lang="en-US" dirty="0"/>
              <a:t>Cloud-Need of Today</a:t>
            </a:r>
          </a:p>
          <a:p>
            <a:r>
              <a:rPr lang="en-US" dirty="0"/>
              <a:t>Cloud Providers</a:t>
            </a:r>
          </a:p>
          <a:p>
            <a:r>
              <a:rPr lang="en-US" dirty="0"/>
              <a:t>Azure-Operations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925961" y="0"/>
            <a:ext cx="6500066" cy="6359525"/>
          </a:xfrm>
        </p:spPr>
        <p:txBody>
          <a:bodyPr/>
          <a:lstStyle/>
          <a:p>
            <a:pPr>
              <a:buNone/>
            </a:pPr>
            <a:br>
              <a:rPr lang="en-US" sz="2400" dirty="0">
                <a:latin typeface="Angsana New" panose="02020603050405020304" pitchFamily="18" charset="-34"/>
                <a:cs typeface="Angsana New" panose="02020603050405020304" pitchFamily="18" charset="-34"/>
              </a:rPr>
            </a:br>
            <a:r>
              <a:rPr lang="en-US" sz="2800" b="1" dirty="0">
                <a:latin typeface="Californian FB" panose="0207040306080B030204" pitchFamily="18" charset="0"/>
                <a:cs typeface="Angsana New" panose="02020603050405020304" pitchFamily="18" charset="-34"/>
              </a:rPr>
              <a:t>Introduction to Cloud Computing</a:t>
            </a:r>
            <a:br>
              <a:rPr lang="en-US" sz="2400" b="1" dirty="0">
                <a:latin typeface="Angsana New" panose="02020603050405020304" pitchFamily="18" charset="-34"/>
                <a:cs typeface="Angsana New" panose="02020603050405020304" pitchFamily="18" charset="-34"/>
              </a:rPr>
            </a:br>
            <a:r>
              <a:rPr lang="en-US" sz="2800" b="0" dirty="0">
                <a:solidFill>
                  <a:schemeClr val="tx1">
                    <a:lumMod val="95000"/>
                    <a:lumOff val="5000"/>
                  </a:schemeClr>
                </a:solidFill>
                <a:latin typeface="Aldhabi" panose="01000000000000000000" pitchFamily="2" charset="-78"/>
                <a:cs typeface="Aldhabi" panose="01000000000000000000" pitchFamily="2" charset="-78"/>
              </a:rPr>
              <a:t>Cloud computing is the delivery of computing services—like servers, storage, databases, networking, software, and more—over the internet ("the cloud"). Instead of owning and maintaining physical servers, you access these resources via cloud providers such as:</a:t>
            </a:r>
            <a:br>
              <a:rPr lang="en-US" sz="2800" b="0" dirty="0">
                <a:solidFill>
                  <a:schemeClr val="tx1">
                    <a:lumMod val="95000"/>
                    <a:lumOff val="5000"/>
                  </a:schemeClr>
                </a:solidFill>
                <a:latin typeface="AngsanaUPC" panose="02020603050405020304" pitchFamily="18" charset="-34"/>
                <a:cs typeface="AngsanaUPC" panose="02020603050405020304" pitchFamily="18" charset="-34"/>
              </a:rPr>
            </a:br>
            <a:r>
              <a:rPr lang="en-US" sz="2800" b="0" dirty="0">
                <a:solidFill>
                  <a:schemeClr val="accent3">
                    <a:lumMod val="50000"/>
                  </a:schemeClr>
                </a:solidFill>
                <a:latin typeface="AngsanaUPC" panose="02020603050405020304" pitchFamily="18" charset="-34"/>
                <a:cs typeface="AngsanaUPC" panose="02020603050405020304" pitchFamily="18" charset="-34"/>
              </a:rPr>
              <a:t>1. Microsoft Azure </a:t>
            </a:r>
            <a:br>
              <a:rPr lang="en-US" sz="2800" b="0" dirty="0">
                <a:solidFill>
                  <a:schemeClr val="accent3">
                    <a:lumMod val="50000"/>
                  </a:schemeClr>
                </a:solidFill>
                <a:latin typeface="AngsanaUPC" panose="02020603050405020304" pitchFamily="18" charset="-34"/>
                <a:cs typeface="AngsanaUPC" panose="02020603050405020304" pitchFamily="18" charset="-34"/>
              </a:rPr>
            </a:br>
            <a:r>
              <a:rPr lang="en-US" sz="2800" b="0" dirty="0">
                <a:solidFill>
                  <a:schemeClr val="accent3">
                    <a:lumMod val="50000"/>
                  </a:schemeClr>
                </a:solidFill>
                <a:latin typeface="AngsanaUPC" panose="02020603050405020304" pitchFamily="18" charset="-34"/>
                <a:cs typeface="AngsanaUPC" panose="02020603050405020304" pitchFamily="18" charset="-34"/>
              </a:rPr>
              <a:t>2.Amazon Web Services (AWS)</a:t>
            </a:r>
            <a:br>
              <a:rPr lang="en-US" sz="2800" b="0" dirty="0">
                <a:solidFill>
                  <a:schemeClr val="accent3">
                    <a:lumMod val="50000"/>
                  </a:schemeClr>
                </a:solidFill>
                <a:latin typeface="AngsanaUPC" panose="02020603050405020304" pitchFamily="18" charset="-34"/>
                <a:cs typeface="AngsanaUPC" panose="02020603050405020304" pitchFamily="18" charset="-34"/>
              </a:rPr>
            </a:br>
            <a:r>
              <a:rPr lang="en-US" sz="2800" b="0" dirty="0">
                <a:solidFill>
                  <a:schemeClr val="accent3">
                    <a:lumMod val="50000"/>
                  </a:schemeClr>
                </a:solidFill>
                <a:latin typeface="AngsanaUPC" panose="02020603050405020304" pitchFamily="18" charset="-34"/>
                <a:cs typeface="AngsanaUPC" panose="02020603050405020304" pitchFamily="18" charset="-34"/>
              </a:rPr>
              <a:t>3.Google Cloud Platform (GCP)</a:t>
            </a:r>
            <a:br>
              <a:rPr lang="en-US" sz="2400" dirty="0">
                <a:latin typeface="Angsana New" panose="02020603050405020304" pitchFamily="18" charset="-34"/>
                <a:cs typeface="Angsana New" panose="02020603050405020304" pitchFamily="18" charset="-34"/>
              </a:rPr>
            </a:br>
            <a:endParaRPr lang="en-US" sz="2400" dirty="0">
              <a:latin typeface="Angsana New" panose="02020603050405020304" pitchFamily="18" charset="-34"/>
              <a:cs typeface="Angsana New" panose="02020603050405020304" pitchFamily="18" charset="-34"/>
            </a:endParaRP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26771" y="530942"/>
            <a:ext cx="8499255" cy="1520496"/>
          </a:xfrm>
        </p:spPr>
        <p:txBody>
          <a:bodyPr/>
          <a:lstStyle/>
          <a:p>
            <a:r>
              <a:rPr lang="en-US" b="1" dirty="0">
                <a:latin typeface="Agency FB" panose="020B0503020202020204" pitchFamily="34" charset="0"/>
              </a:rPr>
              <a:t>Why Cloud is Needed Today</a:t>
            </a:r>
            <a:br>
              <a:rPr lang="en-US" b="1" dirty="0">
                <a:latin typeface="Agency FB" panose="020B0503020202020204" pitchFamily="34" charset="0"/>
              </a:rPr>
            </a:br>
            <a:endParaRPr lang="en-US" dirty="0">
              <a:latin typeface="Agency FB" panose="020B0503020202020204" pitchFamily="34"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926771" y="1759974"/>
            <a:ext cx="7965460" cy="4139076"/>
          </a:xfrm>
        </p:spPr>
        <p:txBody>
          <a:bodyPr>
            <a:normAutofit lnSpcReduction="10000"/>
          </a:bodyPr>
          <a:lstStyle/>
          <a:p>
            <a:pPr>
              <a:buNone/>
            </a:pPr>
            <a:r>
              <a:rPr lang="en-US" b="1" dirty="0"/>
              <a:t>1. Cost Efficiency</a:t>
            </a:r>
          </a:p>
          <a:p>
            <a:pPr>
              <a:buNone/>
            </a:pPr>
            <a:r>
              <a:rPr lang="en-US" dirty="0"/>
              <a:t>No need to buy and maintain expensive hardware. Pay only for what you use.</a:t>
            </a:r>
          </a:p>
          <a:p>
            <a:pPr>
              <a:buNone/>
            </a:pPr>
            <a:r>
              <a:rPr lang="en-US" b="1" dirty="0"/>
              <a:t>2. Scalability</a:t>
            </a:r>
          </a:p>
          <a:p>
            <a:pPr>
              <a:buNone/>
            </a:pPr>
            <a:r>
              <a:rPr lang="en-US" dirty="0"/>
              <a:t>Easily scale your applications up or down depending on demand.</a:t>
            </a:r>
          </a:p>
          <a:p>
            <a:pPr>
              <a:buNone/>
            </a:pPr>
            <a:r>
              <a:rPr lang="en-US" b="1" dirty="0"/>
              <a:t>3. Remote Accessibility</a:t>
            </a:r>
          </a:p>
          <a:p>
            <a:pPr>
              <a:buNone/>
            </a:pPr>
            <a:r>
              <a:rPr lang="en-US" dirty="0"/>
              <a:t>Work from anywhere with internet access. Great for remote teams.</a:t>
            </a:r>
          </a:p>
          <a:p>
            <a:pPr>
              <a:buNone/>
            </a:pPr>
            <a:r>
              <a:rPr lang="en-US" b="1" dirty="0"/>
              <a:t>4. Disaster Recovery</a:t>
            </a:r>
          </a:p>
          <a:p>
            <a:pPr>
              <a:buNone/>
            </a:pPr>
            <a:r>
              <a:rPr lang="en-US" dirty="0"/>
              <a:t>Cloud providers offer backup and disaster recovery options for business continuity.</a:t>
            </a:r>
          </a:p>
          <a:p>
            <a:pPr>
              <a:buNone/>
            </a:pPr>
            <a:r>
              <a:rPr lang="en-US" b="1" dirty="0"/>
              <a:t>5. Security</a:t>
            </a:r>
          </a:p>
          <a:p>
            <a:r>
              <a:rPr lang="en-US" dirty="0"/>
              <a:t>Leading cloud providers offer built-in security features like encryption, identity management, and compliance support.</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06245" y="619433"/>
            <a:ext cx="5367709" cy="1445342"/>
          </a:xfrm>
        </p:spPr>
        <p:txBody>
          <a:bodyPr/>
          <a:lstStyle/>
          <a:p>
            <a:r>
              <a:rPr lang="en-US" dirty="0">
                <a:latin typeface="Andalus" panose="02020603050405020304" pitchFamily="18" charset="-78"/>
                <a:cs typeface="Andalus" panose="02020603050405020304" pitchFamily="18" charset="-78"/>
              </a:rPr>
              <a:t>Cloud Service Providers</a:t>
            </a:r>
          </a:p>
        </p:txBody>
      </p:sp>
      <p:sp>
        <p:nvSpPr>
          <p:cNvPr id="7" name="Content Placeholder 6">
            <a:extLst>
              <a:ext uri="{FF2B5EF4-FFF2-40B4-BE49-F238E27FC236}">
                <a16:creationId xmlns:a16="http://schemas.microsoft.com/office/drawing/2014/main" id="{E4FAF0B9-ED1C-9EDC-3EA4-E262D2250229}"/>
              </a:ext>
            </a:extLst>
          </p:cNvPr>
          <p:cNvSpPr>
            <a:spLocks noGrp="1"/>
          </p:cNvSpPr>
          <p:nvPr>
            <p:ph idx="1"/>
          </p:nvPr>
        </p:nvSpPr>
        <p:spPr>
          <a:xfrm>
            <a:off x="806245" y="3234814"/>
            <a:ext cx="5367709" cy="2807170"/>
          </a:xfrm>
        </p:spPr>
        <p:txBody>
          <a:bodyPr/>
          <a:lstStyle/>
          <a:p>
            <a:pPr>
              <a:buNone/>
            </a:pPr>
            <a:r>
              <a:rPr lang="en-US" sz="2800" dirty="0">
                <a:solidFill>
                  <a:schemeClr val="bg2">
                    <a:lumMod val="25000"/>
                  </a:schemeClr>
                </a:solidFill>
              </a:rPr>
              <a:t>Popular choices include:</a:t>
            </a:r>
          </a:p>
          <a:p>
            <a:pPr>
              <a:buFont typeface="Arial" panose="020B0604020202020204" pitchFamily="34" charset="0"/>
              <a:buChar char="•"/>
            </a:pPr>
            <a:r>
              <a:rPr lang="en-US" sz="2800" dirty="0">
                <a:solidFill>
                  <a:schemeClr val="bg2">
                    <a:lumMod val="25000"/>
                  </a:schemeClr>
                </a:solidFill>
              </a:rPr>
              <a:t>AWS (Amazon Web Services)</a:t>
            </a:r>
          </a:p>
          <a:p>
            <a:pPr>
              <a:buFont typeface="Arial" panose="020B0604020202020204" pitchFamily="34" charset="0"/>
              <a:buChar char="•"/>
            </a:pPr>
            <a:r>
              <a:rPr lang="en-US" sz="2800" dirty="0">
                <a:solidFill>
                  <a:schemeClr val="bg2">
                    <a:lumMod val="25000"/>
                  </a:schemeClr>
                </a:solidFill>
              </a:rPr>
              <a:t>Microsoft Azure</a:t>
            </a:r>
          </a:p>
          <a:p>
            <a:pPr>
              <a:buFont typeface="Arial" panose="020B0604020202020204" pitchFamily="34" charset="0"/>
              <a:buChar char="•"/>
            </a:pPr>
            <a:r>
              <a:rPr lang="en-US" sz="2800" dirty="0">
                <a:solidFill>
                  <a:schemeClr val="bg2">
                    <a:lumMod val="25000"/>
                  </a:schemeClr>
                </a:solidFill>
              </a:rPr>
              <a:t>Google Cloud Platform (GCP)</a:t>
            </a:r>
          </a:p>
          <a:p>
            <a:endParaRPr lang="en-IN" dirty="0"/>
          </a:p>
        </p:txBody>
      </p:sp>
      <p:pic>
        <p:nvPicPr>
          <p:cNvPr id="1030" name="Picture 6" descr="best AWS, Azure or Google Cloud ...">
            <a:extLst>
              <a:ext uri="{FF2B5EF4-FFF2-40B4-BE49-F238E27FC236}">
                <a16:creationId xmlns:a16="http://schemas.microsoft.com/office/drawing/2014/main" id="{A4A02B5A-CF98-496E-DF98-748736062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1341" y="478324"/>
            <a:ext cx="6034352" cy="317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sz="4800" dirty="0">
                <a:latin typeface="AngsanaUPC" panose="02020603050405020304" pitchFamily="18" charset="-34"/>
                <a:cs typeface="AngsanaUPC" panose="02020603050405020304" pitchFamily="18" charset="-34"/>
              </a:rPr>
              <a:t>Azure</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lstStyle/>
          <a:p>
            <a:r>
              <a:rPr lang="en-US" dirty="0"/>
              <a:t>Virtual </a:t>
            </a:r>
            <a:r>
              <a:rPr lang="en-US"/>
              <a:t>Network Creation</a:t>
            </a:r>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Effective delivery techniques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3283119" cy="3720337"/>
          </a:xfrm>
        </p:spPr>
        <p:txBody>
          <a:bodyPr>
            <a:normAutofit/>
          </a:bodyPr>
          <a:lstStyle/>
          <a:p>
            <a:r>
              <a:rPr lang="en-US" dirty="0"/>
              <a:t>This is a powerful tool in public speaking. It involves varying pitch, tone, and volume to convey emotion, emphasize points, and maintain interest. </a:t>
            </a:r>
          </a:p>
          <a:p>
            <a:pPr lvl="1"/>
            <a:r>
              <a:rPr lang="en-US" dirty="0"/>
              <a:t>Pitch variation</a:t>
            </a:r>
          </a:p>
          <a:p>
            <a:pPr lvl="1"/>
            <a:r>
              <a:rPr lang="en-US" dirty="0"/>
              <a:t>Tone inflection</a:t>
            </a:r>
          </a:p>
          <a:p>
            <a:pPr lvl="1"/>
            <a:r>
              <a:rPr lang="en-US" dirty="0"/>
              <a:t>Volume control</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pic>
        <p:nvPicPr>
          <p:cNvPr id="5" name="Picture 4">
            <a:extLst>
              <a:ext uri="{FF2B5EF4-FFF2-40B4-BE49-F238E27FC236}">
                <a16:creationId xmlns:a16="http://schemas.microsoft.com/office/drawing/2014/main" id="{94C6BBB6-0D9D-9F18-0A95-8A30AC20D706}"/>
              </a:ext>
            </a:extLst>
          </p:cNvPr>
          <p:cNvPicPr>
            <a:picLocks noChangeAspect="1"/>
          </p:cNvPicPr>
          <p:nvPr/>
        </p:nvPicPr>
        <p:blipFill>
          <a:blip r:embed="rId3"/>
          <a:stretch>
            <a:fillRect/>
          </a:stretch>
        </p:blipFill>
        <p:spPr>
          <a:xfrm>
            <a:off x="0" y="994"/>
            <a:ext cx="12192000" cy="6856012"/>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Navigating Q&amp;A </a:t>
            </a:r>
            <a:br>
              <a:rPr lang="en-US" dirty="0"/>
            </a:br>
            <a:r>
              <a:rPr lang="en-US" dirty="0"/>
              <a:t>sessions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3282950" cy="4143375"/>
          </a:xfrm>
        </p:spPr>
        <p:txBody>
          <a:bodyPr>
            <a:normAutofit/>
          </a:bodyPr>
          <a:lstStyle/>
          <a:p>
            <a:r>
              <a:rPr lang="en-US" dirty="0"/>
              <a:t>Maintaining composure during the Q&amp;A session is essential for projecting confidence and authority. Consider the following tips for staying composed:</a:t>
            </a:r>
          </a:p>
          <a:p>
            <a:r>
              <a:rPr lang="en-US" dirty="0"/>
              <a:t>Stay calm</a:t>
            </a:r>
          </a:p>
          <a:p>
            <a:r>
              <a:rPr lang="en-US" dirty="0"/>
              <a:t>Actively listen</a:t>
            </a:r>
          </a:p>
          <a:p>
            <a:r>
              <a:rPr lang="en-US" dirty="0"/>
              <a:t>Pause and reflect</a:t>
            </a:r>
          </a:p>
          <a:p>
            <a:r>
              <a:rPr lang="en-US" dirty="0"/>
              <a:t>Maintain eye contact</a:t>
            </a:r>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2303463"/>
            <a:ext cx="3763963" cy="4143375"/>
          </a:xfrm>
        </p:spPr>
        <p:txBody>
          <a:bodyPr/>
          <a:lstStyle/>
          <a:p>
            <a:r>
              <a:rPr lang="en-US" dirty="0"/>
              <a:t>Know your material in advance</a:t>
            </a:r>
          </a:p>
          <a:p>
            <a:r>
              <a:rPr lang="en-US" dirty="0"/>
              <a:t>Anticipate common questions</a:t>
            </a:r>
          </a:p>
          <a:p>
            <a:r>
              <a:rPr lang="en-US" dirty="0"/>
              <a:t>Rehearse your responses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A55E73C7-0AF4-26FA-924E-736D6D0DC6B9}"/>
              </a:ext>
            </a:extLst>
          </p:cNvPr>
          <p:cNvPicPr>
            <a:picLocks noChangeAspect="1"/>
          </p:cNvPicPr>
          <p:nvPr/>
        </p:nvPicPr>
        <p:blipFill>
          <a:blip r:embed="rId4"/>
          <a:stretch>
            <a:fillRect/>
          </a:stretch>
        </p:blipFill>
        <p:spPr>
          <a:xfrm>
            <a:off x="0" y="-186813"/>
            <a:ext cx="12192000" cy="7305368"/>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Dynamic delivery</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2331958"/>
            <a:ext cx="2975217" cy="3704266"/>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133818870"/>
              </p:ext>
            </p:extLst>
          </p:nvPr>
        </p:nvGraphicFramePr>
        <p:xfrm>
          <a:off x="5087938" y="2332038"/>
          <a:ext cx="6345236" cy="3879279"/>
        </p:xfrm>
        <a:graphic>
          <a:graphicData uri="http://schemas.openxmlformats.org/drawingml/2006/table">
            <a:tbl>
              <a:tblPr firstRow="1" bandRow="1">
                <a:tableStyleId>{3B4B98B0-60AC-42C2-AFA5-B58CD77FA1E5}</a:tableStyleId>
              </a:tblPr>
              <a:tblGrid>
                <a:gridCol w="2227408">
                  <a:extLst>
                    <a:ext uri="{9D8B030D-6E8A-4147-A177-3AD203B41FA5}">
                      <a16:colId xmlns:a16="http://schemas.microsoft.com/office/drawing/2014/main" val="180956085"/>
                    </a:ext>
                  </a:extLst>
                </a:gridCol>
                <a:gridCol w="2227408">
                  <a:extLst>
                    <a:ext uri="{9D8B030D-6E8A-4147-A177-3AD203B41FA5}">
                      <a16:colId xmlns:a16="http://schemas.microsoft.com/office/drawing/2014/main" val="1180706872"/>
                    </a:ext>
                  </a:extLst>
                </a:gridCol>
                <a:gridCol w="945210">
                  <a:extLst>
                    <a:ext uri="{9D8B030D-6E8A-4147-A177-3AD203B41FA5}">
                      <a16:colId xmlns:a16="http://schemas.microsoft.com/office/drawing/2014/main" val="2050154702"/>
                    </a:ext>
                  </a:extLst>
                </a:gridCol>
                <a:gridCol w="945210">
                  <a:extLst>
                    <a:ext uri="{9D8B030D-6E8A-4147-A177-3AD203B41FA5}">
                      <a16:colId xmlns:a16="http://schemas.microsoft.com/office/drawing/2014/main" val="1872764148"/>
                    </a:ext>
                  </a:extLst>
                </a:gridCol>
              </a:tblGrid>
              <a:tr h="606129">
                <a:tc>
                  <a:txBody>
                    <a:bodyPr/>
                    <a:lstStyle/>
                    <a:p>
                      <a:r>
                        <a:rPr lang="en-US" dirty="0">
                          <a:solidFill>
                            <a:schemeClr val="accent6"/>
                          </a:solidFill>
                        </a:rPr>
                        <a:t>Metric</a:t>
                      </a:r>
                    </a:p>
                  </a:txBody>
                  <a:tcPr anchor="ctr"/>
                </a:tc>
                <a:tc>
                  <a:txBody>
                    <a:bodyPr/>
                    <a:lstStyle/>
                    <a:p>
                      <a:r>
                        <a:rPr lang="en-US" dirty="0">
                          <a:solidFill>
                            <a:schemeClr val="accent6"/>
                          </a:solidFill>
                        </a:rPr>
                        <a:t>Measurement</a:t>
                      </a:r>
                    </a:p>
                  </a:txBody>
                  <a:tcPr anchor="ctr"/>
                </a:tc>
                <a:tc>
                  <a:txBody>
                    <a:bodyPr/>
                    <a:lstStyle/>
                    <a:p>
                      <a:r>
                        <a:rPr lang="en-US" dirty="0">
                          <a:solidFill>
                            <a:schemeClr val="accent6"/>
                          </a:solidFill>
                        </a:rPr>
                        <a:t>Target</a:t>
                      </a:r>
                    </a:p>
                  </a:txBody>
                  <a:tcPr anchor="ctr"/>
                </a:tc>
                <a:tc>
                  <a:txBody>
                    <a:bodyPr/>
                    <a:lstStyle/>
                    <a:p>
                      <a:r>
                        <a:rPr lang="en-US" dirty="0">
                          <a:solidFill>
                            <a:schemeClr val="accent6"/>
                          </a:solidFill>
                        </a:rPr>
                        <a:t>Actual</a:t>
                      </a: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Audience attendance</a:t>
                      </a:r>
                    </a:p>
                  </a:txBody>
                  <a:tcPr anchor="ctr"/>
                </a:tc>
                <a:tc>
                  <a:txBody>
                    <a:bodyPr/>
                    <a:lstStyle/>
                    <a:p>
                      <a:r>
                        <a:rPr lang="en-US" dirty="0">
                          <a:solidFill>
                            <a:schemeClr val="accent6"/>
                          </a:solidFill>
                        </a:rPr>
                        <a:t># of attendees</a:t>
                      </a:r>
                    </a:p>
                  </a:txBody>
                  <a:tcPr anchor="ctr"/>
                </a:tc>
                <a:tc>
                  <a:txBody>
                    <a:bodyPr/>
                    <a:lstStyle/>
                    <a:p>
                      <a:r>
                        <a:rPr lang="en-US" dirty="0">
                          <a:solidFill>
                            <a:schemeClr val="accent6"/>
                          </a:solidFill>
                        </a:rPr>
                        <a:t>150</a:t>
                      </a:r>
                    </a:p>
                  </a:txBody>
                  <a:tcPr anchor="ctr"/>
                </a:tc>
                <a:tc>
                  <a:txBody>
                    <a:bodyPr/>
                    <a:lstStyle/>
                    <a:p>
                      <a:r>
                        <a:rPr lang="en-US" dirty="0">
                          <a:solidFill>
                            <a:schemeClr val="accent6"/>
                          </a:solidFill>
                        </a:rPr>
                        <a:t>120</a:t>
                      </a: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Engagement duration</a:t>
                      </a:r>
                    </a:p>
                  </a:txBody>
                  <a:tcPr anchor="ctr"/>
                </a:tc>
                <a:tc>
                  <a:txBody>
                    <a:bodyPr/>
                    <a:lstStyle/>
                    <a:p>
                      <a:r>
                        <a:rPr lang="en-US" dirty="0">
                          <a:solidFill>
                            <a:schemeClr val="accent6"/>
                          </a:solidFill>
                        </a:rPr>
                        <a:t>Minutes</a:t>
                      </a:r>
                    </a:p>
                  </a:txBody>
                  <a:tcPr anchor="ctr"/>
                </a:tc>
                <a:tc>
                  <a:txBody>
                    <a:bodyPr/>
                    <a:lstStyle/>
                    <a:p>
                      <a:r>
                        <a:rPr lang="en-US" dirty="0">
                          <a:solidFill>
                            <a:schemeClr val="accent6"/>
                          </a:solidFill>
                        </a:rPr>
                        <a:t>60</a:t>
                      </a:r>
                    </a:p>
                  </a:txBody>
                  <a:tcPr anchor="ctr"/>
                </a:tc>
                <a:tc>
                  <a:txBody>
                    <a:bodyPr/>
                    <a:lstStyle/>
                    <a:p>
                      <a:r>
                        <a:rPr lang="en-US" dirty="0">
                          <a:solidFill>
                            <a:schemeClr val="accent6"/>
                          </a:solidFill>
                        </a:rPr>
                        <a:t>75</a:t>
                      </a: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Q&amp;A interaction</a:t>
                      </a:r>
                    </a:p>
                  </a:txBody>
                  <a:tcPr anchor="ctr"/>
                </a:tc>
                <a:tc>
                  <a:txBody>
                    <a:bodyPr/>
                    <a:lstStyle/>
                    <a:p>
                      <a:r>
                        <a:rPr lang="en-US" dirty="0">
                          <a:solidFill>
                            <a:schemeClr val="accent6"/>
                          </a:solidFill>
                        </a:rPr>
                        <a:t># of questions</a:t>
                      </a:r>
                    </a:p>
                  </a:txBody>
                  <a:tcPr anchor="ctr"/>
                </a:tc>
                <a:tc>
                  <a:txBody>
                    <a:bodyPr/>
                    <a:lstStyle/>
                    <a:p>
                      <a:r>
                        <a:rPr lang="en-US" dirty="0">
                          <a:solidFill>
                            <a:schemeClr val="accent6"/>
                          </a:solidFill>
                        </a:rPr>
                        <a:t>10</a:t>
                      </a:r>
                    </a:p>
                  </a:txBody>
                  <a:tcPr anchor="ctr"/>
                </a:tc>
                <a:tc>
                  <a:txBody>
                    <a:bodyPr/>
                    <a:lstStyle/>
                    <a:p>
                      <a:r>
                        <a:rPr lang="en-US" dirty="0">
                          <a:solidFill>
                            <a:schemeClr val="accent6"/>
                          </a:solidFill>
                        </a:rPr>
                        <a:t>15</a:t>
                      </a: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Positive feedback</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90</a:t>
                      </a:r>
                    </a:p>
                  </a:txBody>
                  <a:tcPr anchor="ctr"/>
                </a:tc>
                <a:tc>
                  <a:txBody>
                    <a:bodyPr/>
                    <a:lstStyle/>
                    <a:p>
                      <a:r>
                        <a:rPr lang="en-US" dirty="0">
                          <a:solidFill>
                            <a:schemeClr val="accent6"/>
                          </a:solidFill>
                        </a:rPr>
                        <a:t>95</a:t>
                      </a:r>
                    </a:p>
                  </a:txBody>
                  <a:tcPr anchor="ctr"/>
                </a:tc>
                <a:extLst>
                  <a:ext uri="{0D108BD9-81ED-4DB2-BD59-A6C34878D82A}">
                    <a16:rowId xmlns:a16="http://schemas.microsoft.com/office/drawing/2014/main" val="4023592559"/>
                  </a:ext>
                </a:extLst>
              </a:tr>
              <a:tr h="811265">
                <a:tc>
                  <a:txBody>
                    <a:bodyPr/>
                    <a:lstStyle/>
                    <a:p>
                      <a:r>
                        <a:rPr lang="en-US" dirty="0">
                          <a:solidFill>
                            <a:schemeClr val="accent6"/>
                          </a:solidFill>
                        </a:rPr>
                        <a:t>Rate of information retention</a:t>
                      </a:r>
                    </a:p>
                  </a:txBody>
                  <a:tcPr anchor="ctr"/>
                </a:tc>
                <a:tc>
                  <a:txBody>
                    <a:bodyPr/>
                    <a:lstStyle/>
                    <a:p>
                      <a:r>
                        <a:rPr lang="en-US" dirty="0">
                          <a:solidFill>
                            <a:schemeClr val="accent6"/>
                          </a:solidFill>
                        </a:rPr>
                        <a:t>Percentage (%)</a:t>
                      </a:r>
                    </a:p>
                  </a:txBody>
                  <a:tcPr anchor="ctr"/>
                </a:tc>
                <a:tc>
                  <a:txBody>
                    <a:bodyPr/>
                    <a:lstStyle/>
                    <a:p>
                      <a:r>
                        <a:rPr lang="en-US" dirty="0">
                          <a:solidFill>
                            <a:schemeClr val="accent6"/>
                          </a:solidFill>
                        </a:rPr>
                        <a:t>80</a:t>
                      </a:r>
                    </a:p>
                  </a:txBody>
                  <a:tcPr anchor="ctr"/>
                </a:tc>
                <a:tc>
                  <a:txBody>
                    <a:bodyPr/>
                    <a:lstStyle/>
                    <a:p>
                      <a:r>
                        <a:rPr lang="en-US" dirty="0">
                          <a:solidFill>
                            <a:schemeClr val="accent6"/>
                          </a:solidFill>
                        </a:rPr>
                        <a:t>85</a:t>
                      </a: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921F9B84-7C20-BC2B-F72C-5FBBB46CD898}"/>
              </a:ext>
            </a:extLst>
          </p:cNvPr>
          <p:cNvPicPr>
            <a:picLocks noChangeAspect="1"/>
          </p:cNvPicPr>
          <p:nvPr/>
        </p:nvPicPr>
        <p:blipFill>
          <a:blip r:embed="rId3"/>
          <a:stretch>
            <a:fillRect/>
          </a:stretch>
        </p:blipFill>
        <p:spPr>
          <a:xfrm>
            <a:off x="0" y="-60960"/>
            <a:ext cx="12192000" cy="6918960"/>
          </a:xfrm>
          <a:prstGeom prst="rect">
            <a:avLst/>
          </a:prstGeom>
        </p:spPr>
      </p:pic>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{14ED05F6-F300-40DB-B931-482715A2C0C1}tf78438558_win32</Template>
  <TotalTime>116</TotalTime>
  <Words>403</Words>
  <Application>Microsoft Office PowerPoint</Application>
  <PresentationFormat>Widescreen</PresentationFormat>
  <Paragraphs>82</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Agency FB</vt:lpstr>
      <vt:lpstr>Aldhabi</vt:lpstr>
      <vt:lpstr>Andalus</vt:lpstr>
      <vt:lpstr>Angsana New</vt:lpstr>
      <vt:lpstr>AngsanaUPC</vt:lpstr>
      <vt:lpstr>Arial</vt:lpstr>
      <vt:lpstr>Arial Black</vt:lpstr>
      <vt:lpstr>Calibri</vt:lpstr>
      <vt:lpstr>Californian FB</vt:lpstr>
      <vt:lpstr>DilleniaUPC</vt:lpstr>
      <vt:lpstr>Sabon Next LT</vt:lpstr>
      <vt:lpstr>Custom</vt:lpstr>
      <vt:lpstr>Cloud Computing  </vt:lpstr>
      <vt:lpstr>agenda</vt:lpstr>
      <vt:lpstr> Introduction to Cloud Computing Cloud computing is the delivery of computing services—like servers, storage, databases, networking, software, and more—over the internet ("the cloud"). Instead of owning and maintaining physical servers, you access these resources via cloud providers such as: 1. Microsoft Azure  2.Amazon Web Services (AWS) 3.Google Cloud Platform (GCP) </vt:lpstr>
      <vt:lpstr>Why Cloud is Needed Today </vt:lpstr>
      <vt:lpstr>Cloud Service Providers</vt:lpstr>
      <vt:lpstr>Azure</vt:lpstr>
      <vt:lpstr>Effective delivery techniques</vt:lpstr>
      <vt:lpstr>Navigating Q&amp;A  sessions</vt:lpstr>
      <vt:lpstr>Dynamic delivery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Anuj Sen</dc:creator>
  <cp:lastModifiedBy>Anuj Sen</cp:lastModifiedBy>
  <cp:revision>1</cp:revision>
  <dcterms:created xsi:type="dcterms:W3CDTF">2025-05-23T08:27:23Z</dcterms:created>
  <dcterms:modified xsi:type="dcterms:W3CDTF">2025-05-23T10:24:05Z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