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5/21/2025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5/21/2025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5/21/2025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5/21/2025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5/21/2025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5/21/2025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5/21/2025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5/21/2025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5/21/2025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5/21/2025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5/21/2025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5/21/2025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CIA Triad Case Study</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rPr>
              <a:t>28811 – Anuj Sen</a:t>
            </a:r>
            <a:endParaRPr lang="en-US" sz="2400" dirty="0">
              <a:solidFill>
                <a:schemeClr val="tx1">
                  <a:lumMod val="85000"/>
                  <a:lumOff val="15000"/>
                </a:schemeClr>
              </a:solidFill>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857375" y="909638"/>
            <a:ext cx="7245570" cy="3321604"/>
          </a:xfrm>
        </p:spPr>
        <p:txBody>
          <a:bodyPr anchor="ctr">
            <a:normAutofit/>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952684" y="4805362"/>
            <a:ext cx="10058400" cy="1143000"/>
          </a:xfrm>
        </p:spPr>
        <p:txBody>
          <a:bodyPr>
            <a:normAutofit/>
          </a:bodyPr>
          <a:lstStyle/>
          <a:p>
            <a:r>
              <a:rPr lang="en-US" dirty="0">
                <a:solidFill>
                  <a:srgbClr val="FFFFFF"/>
                </a:solidFill>
              </a:rPr>
              <a:t>- </a:t>
            </a:r>
          </a:p>
        </p:txBody>
      </p:sp>
      <p:pic>
        <p:nvPicPr>
          <p:cNvPr id="1026" name="Picture 2" descr="What Is The CIA Triad?">
            <a:extLst>
              <a:ext uri="{FF2B5EF4-FFF2-40B4-BE49-F238E27FC236}">
                <a16:creationId xmlns:a16="http://schemas.microsoft.com/office/drawing/2014/main" id="{29176BBE-2295-41C4-E2C2-B4F6A9B3FD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18895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7EB8-8DE3-A195-9EE0-14797156A75B}"/>
              </a:ext>
            </a:extLst>
          </p:cNvPr>
          <p:cNvSpPr>
            <a:spLocks noGrp="1"/>
          </p:cNvSpPr>
          <p:nvPr>
            <p:ph type="title"/>
          </p:nvPr>
        </p:nvSpPr>
        <p:spPr/>
        <p:txBody>
          <a:bodyPr/>
          <a:lstStyle/>
          <a:p>
            <a:r>
              <a:rPr lang="en-IN" dirty="0"/>
              <a:t>Confidentiality</a:t>
            </a:r>
          </a:p>
        </p:txBody>
      </p:sp>
      <p:sp>
        <p:nvSpPr>
          <p:cNvPr id="4" name="Text Placeholder 3">
            <a:extLst>
              <a:ext uri="{FF2B5EF4-FFF2-40B4-BE49-F238E27FC236}">
                <a16:creationId xmlns:a16="http://schemas.microsoft.com/office/drawing/2014/main" id="{08582223-C534-1233-276A-C8B2C6401E52}"/>
              </a:ext>
            </a:extLst>
          </p:cNvPr>
          <p:cNvSpPr>
            <a:spLocks noGrp="1"/>
          </p:cNvSpPr>
          <p:nvPr>
            <p:ph type="body" sz="half" idx="2"/>
          </p:nvPr>
        </p:nvSpPr>
        <p:spPr/>
        <p:txBody>
          <a:bodyPr>
            <a:normAutofit/>
          </a:bodyPr>
          <a:lstStyle/>
          <a:p>
            <a:r>
              <a:rPr lang="en-US" sz="2400" b="0" i="0" dirty="0">
                <a:solidFill>
                  <a:schemeClr val="bg1">
                    <a:lumMod val="85000"/>
                  </a:schemeClr>
                </a:solidFill>
                <a:effectLst/>
                <a:latin typeface="Sitka Small Semibold" pitchFamily="2" charset="0"/>
              </a:rPr>
              <a:t>Confidentiality refers to protecting information from unauthorized access.</a:t>
            </a:r>
            <a:endParaRPr lang="en-IN" sz="2400" dirty="0">
              <a:solidFill>
                <a:schemeClr val="bg1">
                  <a:lumMod val="85000"/>
                </a:schemeClr>
              </a:solidFill>
              <a:latin typeface="Sitka Small Semibold" pitchFamily="2" charset="0"/>
            </a:endParaRPr>
          </a:p>
        </p:txBody>
      </p:sp>
      <p:pic>
        <p:nvPicPr>
          <p:cNvPr id="2050" name="Picture 2" descr="CIA triad – The Basic Principals of ...">
            <a:extLst>
              <a:ext uri="{FF2B5EF4-FFF2-40B4-BE49-F238E27FC236}">
                <a16:creationId xmlns:a16="http://schemas.microsoft.com/office/drawing/2014/main" id="{FBD4C39D-B566-C6D1-A4EF-81C8CD1BF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37760" y="-1"/>
            <a:ext cx="7554239" cy="31537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0FDFD81-7780-C2B6-77B9-A5BCAB033A9E}"/>
              </a:ext>
            </a:extLst>
          </p:cNvPr>
          <p:cNvSpPr txBox="1"/>
          <p:nvPr/>
        </p:nvSpPr>
        <p:spPr>
          <a:xfrm>
            <a:off x="4898571" y="3153748"/>
            <a:ext cx="6410131" cy="3416320"/>
          </a:xfrm>
          <a:prstGeom prst="rect">
            <a:avLst/>
          </a:prstGeom>
          <a:noFill/>
        </p:spPr>
        <p:txBody>
          <a:bodyPr wrap="square" rtlCol="0">
            <a:spAutoFit/>
          </a:bodyPr>
          <a:lstStyle/>
          <a:p>
            <a:endParaRPr lang="en-US" sz="2700" b="0" i="0" dirty="0">
              <a:solidFill>
                <a:schemeClr val="tx1">
                  <a:lumMod val="85000"/>
                  <a:lumOff val="15000"/>
                </a:schemeClr>
              </a:solidFill>
              <a:effectLst/>
              <a:latin typeface="Eras Medium ITC" panose="020B0602030504020804" pitchFamily="34" charset="0"/>
            </a:endParaRPr>
          </a:p>
          <a:p>
            <a:r>
              <a:rPr lang="en-US" sz="2700" b="0" i="0" dirty="0">
                <a:solidFill>
                  <a:schemeClr val="tx1">
                    <a:lumMod val="85000"/>
                    <a:lumOff val="15000"/>
                  </a:schemeClr>
                </a:solidFill>
                <a:effectLst/>
                <a:latin typeface="Eras Medium ITC" panose="020B0602030504020804" pitchFamily="34" charset="0"/>
              </a:rPr>
              <a:t>Data confidentiality simply means keeping sensitive or personal information private, ensuring that only authorized individuals can access it. It's about protecting data from unauthorized disclosure or access.</a:t>
            </a:r>
          </a:p>
          <a:p>
            <a:r>
              <a:rPr lang="en-US" sz="2700" dirty="0">
                <a:solidFill>
                  <a:schemeClr val="tx1">
                    <a:lumMod val="85000"/>
                    <a:lumOff val="15000"/>
                  </a:schemeClr>
                </a:solidFill>
                <a:latin typeface="Eras Medium ITC" panose="020B0602030504020804" pitchFamily="34" charset="0"/>
              </a:rPr>
              <a:t>Ex-</a:t>
            </a:r>
            <a:r>
              <a:rPr lang="en-US" sz="2700" dirty="0" err="1">
                <a:solidFill>
                  <a:schemeClr val="tx1">
                    <a:lumMod val="85000"/>
                    <a:lumOff val="15000"/>
                  </a:schemeClr>
                </a:solidFill>
                <a:latin typeface="Eras Medium ITC" panose="020B0602030504020804" pitchFamily="34" charset="0"/>
              </a:rPr>
              <a:t>HTTPS</a:t>
            </a:r>
            <a:r>
              <a:rPr lang="en-US" sz="2700" err="1">
                <a:solidFill>
                  <a:schemeClr val="tx1">
                    <a:lumMod val="85000"/>
                    <a:lumOff val="15000"/>
                  </a:schemeClr>
                </a:solidFill>
                <a:latin typeface="Eras Medium ITC" panose="020B0602030504020804" pitchFamily="34" charset="0"/>
              </a:rPr>
              <a:t>,</a:t>
            </a:r>
            <a:r>
              <a:rPr lang="en-US" sz="2700">
                <a:solidFill>
                  <a:schemeClr val="tx1">
                    <a:lumMod val="85000"/>
                    <a:lumOff val="15000"/>
                  </a:schemeClr>
                </a:solidFill>
                <a:latin typeface="Eras Medium ITC" panose="020B0602030504020804" pitchFamily="34" charset="0"/>
              </a:rPr>
              <a:t>Whatsapp</a:t>
            </a:r>
            <a:r>
              <a:rPr lang="en-US" sz="2700" b="0" i="0">
                <a:solidFill>
                  <a:schemeClr val="tx1">
                    <a:lumMod val="85000"/>
                    <a:lumOff val="15000"/>
                  </a:schemeClr>
                </a:solidFill>
                <a:effectLst/>
                <a:latin typeface="Eras Medium ITC" panose="020B0602030504020804" pitchFamily="34" charset="0"/>
              </a:rPr>
              <a:t> </a:t>
            </a:r>
            <a:endParaRPr lang="en-IN" sz="2700" dirty="0">
              <a:solidFill>
                <a:schemeClr val="tx1">
                  <a:lumMod val="85000"/>
                  <a:lumOff val="15000"/>
                </a:schemeClr>
              </a:solidFill>
              <a:latin typeface="Eras Medium ITC" panose="020B0602030504020804" pitchFamily="34" charset="0"/>
            </a:endParaRPr>
          </a:p>
        </p:txBody>
      </p:sp>
    </p:spTree>
    <p:extLst>
      <p:ext uri="{BB962C8B-B14F-4D97-AF65-F5344CB8AC3E}">
        <p14:creationId xmlns:p14="http://schemas.microsoft.com/office/powerpoint/2010/main" val="3433407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1704A-CA92-052F-BB8C-9961F0F03B05}"/>
              </a:ext>
            </a:extLst>
          </p:cNvPr>
          <p:cNvSpPr>
            <a:spLocks noGrp="1"/>
          </p:cNvSpPr>
          <p:nvPr>
            <p:ph type="title"/>
          </p:nvPr>
        </p:nvSpPr>
        <p:spPr/>
        <p:txBody>
          <a:bodyPr/>
          <a:lstStyle/>
          <a:p>
            <a:r>
              <a:rPr lang="en-IN" dirty="0"/>
              <a:t>Integrity</a:t>
            </a:r>
          </a:p>
        </p:txBody>
      </p:sp>
      <p:sp>
        <p:nvSpPr>
          <p:cNvPr id="4" name="Text Placeholder 3">
            <a:extLst>
              <a:ext uri="{FF2B5EF4-FFF2-40B4-BE49-F238E27FC236}">
                <a16:creationId xmlns:a16="http://schemas.microsoft.com/office/drawing/2014/main" id="{341D9913-A139-4351-73F6-945E346FBE1E}"/>
              </a:ext>
            </a:extLst>
          </p:cNvPr>
          <p:cNvSpPr>
            <a:spLocks noGrp="1"/>
          </p:cNvSpPr>
          <p:nvPr>
            <p:ph type="body" sz="half" idx="2"/>
          </p:nvPr>
        </p:nvSpPr>
        <p:spPr/>
        <p:txBody>
          <a:bodyPr/>
          <a:lstStyle/>
          <a:p>
            <a:pPr algn="l"/>
            <a:r>
              <a:rPr lang="en-US" sz="2000" b="0" i="0" dirty="0">
                <a:solidFill>
                  <a:schemeClr val="bg1">
                    <a:lumMod val="85000"/>
                  </a:schemeClr>
                </a:solidFill>
                <a:effectLst/>
                <a:latin typeface="Sitka Small Semibold" pitchFamily="2" charset="0"/>
              </a:rPr>
              <a:t>Integrity means data are trustworthy, complete, and have not been accidentally altered or modified by an unauthorized user.</a:t>
            </a:r>
          </a:p>
          <a:p>
            <a:endParaRPr lang="en-IN" dirty="0"/>
          </a:p>
        </p:txBody>
      </p:sp>
      <p:pic>
        <p:nvPicPr>
          <p:cNvPr id="3074" name="Picture 2" descr="What is Data Integrity and Why is it ...">
            <a:extLst>
              <a:ext uri="{FF2B5EF4-FFF2-40B4-BE49-F238E27FC236}">
                <a16:creationId xmlns:a16="http://schemas.microsoft.com/office/drawing/2014/main" id="{AE08CD5F-A963-85B5-7A33-0F261F7132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9866" y="0"/>
            <a:ext cx="7542134" cy="32283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3C3BB8-82DC-CAFA-67F3-3295DC53FA6B}"/>
              </a:ext>
            </a:extLst>
          </p:cNvPr>
          <p:cNvSpPr txBox="1"/>
          <p:nvPr/>
        </p:nvSpPr>
        <p:spPr>
          <a:xfrm>
            <a:off x="4917234" y="3498980"/>
            <a:ext cx="6344816" cy="3000821"/>
          </a:xfrm>
          <a:prstGeom prst="rect">
            <a:avLst/>
          </a:prstGeom>
          <a:noFill/>
        </p:spPr>
        <p:txBody>
          <a:bodyPr wrap="square" rtlCol="0">
            <a:spAutoFit/>
          </a:bodyPr>
          <a:lstStyle/>
          <a:p>
            <a:r>
              <a:rPr lang="en-US" sz="2700" dirty="0">
                <a:solidFill>
                  <a:schemeClr val="tx1">
                    <a:lumMod val="85000"/>
                    <a:lumOff val="15000"/>
                  </a:schemeClr>
                </a:solidFill>
                <a:latin typeface="Eras Medium ITC" panose="020B0602030504020804" pitchFamily="34" charset="0"/>
              </a:rPr>
              <a:t>Data integrity ensures data is accurate, complete, and consistent throughout its lifecycle. It's about making sure data is reliable, preventing loss, or unauthorized changes. This means the data Encrypted like SHA-256,SSL Certificates.</a:t>
            </a:r>
            <a:endParaRPr lang="en-IN" sz="2700" dirty="0">
              <a:solidFill>
                <a:schemeClr val="tx1">
                  <a:lumMod val="85000"/>
                  <a:lumOff val="15000"/>
                </a:schemeClr>
              </a:solidFill>
              <a:latin typeface="Eras Medium ITC" panose="020B0602030504020804" pitchFamily="34" charset="0"/>
            </a:endParaRPr>
          </a:p>
        </p:txBody>
      </p:sp>
    </p:spTree>
    <p:extLst>
      <p:ext uri="{BB962C8B-B14F-4D97-AF65-F5344CB8AC3E}">
        <p14:creationId xmlns:p14="http://schemas.microsoft.com/office/powerpoint/2010/main" val="133453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0CFBA-E9D2-A0B7-1B5B-A24652449433}"/>
              </a:ext>
            </a:extLst>
          </p:cNvPr>
          <p:cNvSpPr>
            <a:spLocks noGrp="1"/>
          </p:cNvSpPr>
          <p:nvPr>
            <p:ph type="title"/>
          </p:nvPr>
        </p:nvSpPr>
        <p:spPr/>
        <p:txBody>
          <a:bodyPr/>
          <a:lstStyle/>
          <a:p>
            <a:r>
              <a:rPr lang="en-IN" b="0" i="0" dirty="0">
                <a:solidFill>
                  <a:schemeClr val="bg1"/>
                </a:solidFill>
                <a:effectLst/>
                <a:latin typeface="Source Sans Pro" panose="020B0503030403020204" pitchFamily="34" charset="0"/>
              </a:rPr>
              <a:t>Availability</a:t>
            </a:r>
            <a:br>
              <a:rPr lang="en-IN" b="0" i="0" dirty="0">
                <a:solidFill>
                  <a:schemeClr val="bg1"/>
                </a:solidFill>
                <a:effectLst/>
                <a:latin typeface="Source Sans Pro" panose="020B0503030403020204" pitchFamily="34" charset="0"/>
              </a:rPr>
            </a:br>
            <a:endParaRPr lang="en-IN" dirty="0">
              <a:solidFill>
                <a:schemeClr val="bg1"/>
              </a:solidFill>
            </a:endParaRPr>
          </a:p>
        </p:txBody>
      </p:sp>
      <p:sp>
        <p:nvSpPr>
          <p:cNvPr id="4" name="Text Placeholder 3">
            <a:extLst>
              <a:ext uri="{FF2B5EF4-FFF2-40B4-BE49-F238E27FC236}">
                <a16:creationId xmlns:a16="http://schemas.microsoft.com/office/drawing/2014/main" id="{1782FB15-5F4F-A3D6-7D80-D5D2D6C767A6}"/>
              </a:ext>
            </a:extLst>
          </p:cNvPr>
          <p:cNvSpPr>
            <a:spLocks noGrp="1"/>
          </p:cNvSpPr>
          <p:nvPr>
            <p:ph type="body" sz="half" idx="2"/>
          </p:nvPr>
        </p:nvSpPr>
        <p:spPr/>
        <p:txBody>
          <a:bodyPr>
            <a:normAutofit/>
          </a:bodyPr>
          <a:lstStyle/>
          <a:p>
            <a:r>
              <a:rPr lang="en-US" sz="2800" b="0" i="0" dirty="0">
                <a:solidFill>
                  <a:schemeClr val="bg1">
                    <a:lumMod val="85000"/>
                  </a:schemeClr>
                </a:solidFill>
                <a:effectLst/>
                <a:latin typeface="Sitka Small Semibold" pitchFamily="2" charset="0"/>
              </a:rPr>
              <a:t>Availability means data are accessible when you need them.</a:t>
            </a:r>
            <a:endParaRPr lang="en-IN" sz="2800" dirty="0">
              <a:solidFill>
                <a:schemeClr val="bg1">
                  <a:lumMod val="85000"/>
                </a:schemeClr>
              </a:solidFill>
              <a:latin typeface="Sitka Small Semibold" pitchFamily="2" charset="0"/>
            </a:endParaRPr>
          </a:p>
        </p:txBody>
      </p:sp>
      <p:pic>
        <p:nvPicPr>
          <p:cNvPr id="4098" name="Picture 2" descr="storage units Backup server database ...">
            <a:extLst>
              <a:ext uri="{FF2B5EF4-FFF2-40B4-BE49-F238E27FC236}">
                <a16:creationId xmlns:a16="http://schemas.microsoft.com/office/drawing/2014/main" id="{310598A0-B738-8F81-1F6D-AD81CB9601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31633" y="107076"/>
            <a:ext cx="4778409" cy="27732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71EC7B0-834C-D0FC-84B4-BB61557D6AA2}"/>
              </a:ext>
            </a:extLst>
          </p:cNvPr>
          <p:cNvSpPr txBox="1"/>
          <p:nvPr/>
        </p:nvSpPr>
        <p:spPr>
          <a:xfrm>
            <a:off x="5010540" y="3629609"/>
            <a:ext cx="6867330" cy="2585323"/>
          </a:xfrm>
          <a:prstGeom prst="rect">
            <a:avLst/>
          </a:prstGeom>
          <a:noFill/>
        </p:spPr>
        <p:txBody>
          <a:bodyPr wrap="square" rtlCol="0">
            <a:spAutoFit/>
          </a:bodyPr>
          <a:lstStyle/>
          <a:p>
            <a:r>
              <a:rPr lang="en-US" sz="2700" b="0" i="0" dirty="0">
                <a:solidFill>
                  <a:schemeClr val="tx1">
                    <a:lumMod val="85000"/>
                    <a:lumOff val="15000"/>
                  </a:schemeClr>
                </a:solidFill>
                <a:effectLst/>
                <a:latin typeface="Eras Medium ITC" panose="020B0602030504020804" pitchFamily="34" charset="0"/>
              </a:rPr>
              <a:t>Data availability means having access to the data when and how you need it. It ensures that data is readily accessible for analysis, decision-making, and other purposes.</a:t>
            </a:r>
          </a:p>
          <a:p>
            <a:r>
              <a:rPr lang="en-US" sz="2700" dirty="0">
                <a:solidFill>
                  <a:schemeClr val="tx1">
                    <a:lumMod val="85000"/>
                    <a:lumOff val="15000"/>
                  </a:schemeClr>
                </a:solidFill>
                <a:latin typeface="Eras Medium ITC" panose="020B0602030504020804" pitchFamily="34" charset="0"/>
              </a:rPr>
              <a:t>Ex- </a:t>
            </a:r>
            <a:r>
              <a:rPr lang="en-US" sz="2700" dirty="0">
                <a:solidFill>
                  <a:schemeClr val="tx2">
                    <a:lumMod val="75000"/>
                  </a:schemeClr>
                </a:solidFill>
                <a:latin typeface="Eras Medium ITC" panose="020B0602030504020804" pitchFamily="34" charset="0"/>
              </a:rPr>
              <a:t>AWS stores 2 backups at 2 different Data Centre</a:t>
            </a:r>
            <a:endParaRPr lang="en-IN" sz="2700" dirty="0">
              <a:solidFill>
                <a:schemeClr val="tx2">
                  <a:lumMod val="75000"/>
                </a:schemeClr>
              </a:solidFill>
              <a:latin typeface="Eras Medium ITC" panose="020B0602030504020804" pitchFamily="34" charset="0"/>
            </a:endParaRPr>
          </a:p>
        </p:txBody>
      </p:sp>
    </p:spTree>
    <p:extLst>
      <p:ext uri="{BB962C8B-B14F-4D97-AF65-F5344CB8AC3E}">
        <p14:creationId xmlns:p14="http://schemas.microsoft.com/office/powerpoint/2010/main" val="195935790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{F4BD30FC-CFBE-4C84-8CD0-B7D6743617A1}tf56160789_win32</Template>
  <TotalTime>41</TotalTime>
  <Words>168</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Arial Unicode MS</vt:lpstr>
      <vt:lpstr>Arial</vt:lpstr>
      <vt:lpstr>Bookman Old Style</vt:lpstr>
      <vt:lpstr>Calibri</vt:lpstr>
      <vt:lpstr>Eras Medium ITC</vt:lpstr>
      <vt:lpstr>Franklin Gothic Book</vt:lpstr>
      <vt:lpstr>Sitka Small Semibold</vt:lpstr>
      <vt:lpstr>Source Sans Pro</vt:lpstr>
      <vt:lpstr>Custom</vt:lpstr>
      <vt:lpstr>CIA Triad Case Study</vt:lpstr>
      <vt:lpstr>PowerPoint Presentation</vt:lpstr>
      <vt:lpstr>Confidentiality</vt:lpstr>
      <vt:lpstr>Integrity</vt:lpstr>
      <vt:lpstr>Availability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Anuj Sen</dc:creator>
  <cp:lastModifiedBy>Anuj Sen</cp:lastModifiedBy>
  <cp:revision>2</cp:revision>
  <dcterms:created xsi:type="dcterms:W3CDTF">2025-05-21T09:39:46Z</dcterms:created>
  <dcterms:modified xsi:type="dcterms:W3CDTF">2025-05-21T10:21:43Z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