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9" r:id="rId51"/>
    <p:sldId id="310" r:id="rId52"/>
    <p:sldId id="311" r:id="rId53"/>
    <p:sldId id="312" r:id="rId54"/>
    <p:sldId id="313" r:id="rId55"/>
    <p:sldId id="331" r:id="rId56"/>
    <p:sldId id="332" r:id="rId57"/>
    <p:sldId id="333" r:id="rId58"/>
    <p:sldId id="334"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5" r:id="rId77"/>
    <p:sldId id="336" r:id="rId78"/>
    <p:sldId id="337" r:id="rId79"/>
    <p:sldId id="338" r:id="rId80"/>
    <p:sldId id="339"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B1FC873-DE4B-4008-8948-03EA47F80EAE}" type="datetimeFigureOut">
              <a:rPr lang="en-IN" smtClean="0"/>
              <a:t>04-05-2021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449A32B-567E-4D32-BB59-96ED42E364C4}" type="slidenum">
              <a:rPr lang="en-IN" smtClean="0"/>
              <a:t>‹#›</a:t>
            </a:fld>
            <a:endParaRPr lang="en-IN"/>
          </a:p>
        </p:txBody>
      </p:sp>
    </p:spTree>
    <p:extLst>
      <p:ext uri="{BB962C8B-B14F-4D97-AF65-F5344CB8AC3E}">
        <p14:creationId xmlns:p14="http://schemas.microsoft.com/office/powerpoint/2010/main" val="4112140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1FC873-DE4B-4008-8948-03EA47F80EAE}" type="datetimeFigureOut">
              <a:rPr lang="en-IN" smtClean="0"/>
              <a:t>04-05-2021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49A32B-567E-4D32-BB59-96ED42E364C4}" type="slidenum">
              <a:rPr lang="en-IN" smtClean="0"/>
              <a:t>‹#›</a:t>
            </a:fld>
            <a:endParaRPr lang="en-IN"/>
          </a:p>
        </p:txBody>
      </p:sp>
    </p:spTree>
    <p:extLst>
      <p:ext uri="{BB962C8B-B14F-4D97-AF65-F5344CB8AC3E}">
        <p14:creationId xmlns:p14="http://schemas.microsoft.com/office/powerpoint/2010/main" val="76037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1FC873-DE4B-4008-8948-03EA47F80EAE}" type="datetimeFigureOut">
              <a:rPr lang="en-IN" smtClean="0"/>
              <a:t>04-05-2021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49A32B-567E-4D32-BB59-96ED42E364C4}" type="slidenum">
              <a:rPr lang="en-IN" smtClean="0"/>
              <a:t>‹#›</a:t>
            </a:fld>
            <a:endParaRPr lang="en-IN"/>
          </a:p>
        </p:txBody>
      </p:sp>
    </p:spTree>
    <p:extLst>
      <p:ext uri="{BB962C8B-B14F-4D97-AF65-F5344CB8AC3E}">
        <p14:creationId xmlns:p14="http://schemas.microsoft.com/office/powerpoint/2010/main" val="1304839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1FC873-DE4B-4008-8948-03EA47F80EAE}" type="datetimeFigureOut">
              <a:rPr lang="en-IN" smtClean="0"/>
              <a:t>04-05-2021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49A32B-567E-4D32-BB59-96ED42E364C4}" type="slidenum">
              <a:rPr lang="en-IN" smtClean="0"/>
              <a:t>‹#›</a:t>
            </a:fld>
            <a:endParaRPr lang="en-IN"/>
          </a:p>
        </p:txBody>
      </p:sp>
    </p:spTree>
    <p:extLst>
      <p:ext uri="{BB962C8B-B14F-4D97-AF65-F5344CB8AC3E}">
        <p14:creationId xmlns:p14="http://schemas.microsoft.com/office/powerpoint/2010/main" val="2828794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1FC873-DE4B-4008-8948-03EA47F80EAE}" type="datetimeFigureOut">
              <a:rPr lang="en-IN" smtClean="0"/>
              <a:t>04-05-2021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49A32B-567E-4D32-BB59-96ED42E364C4}" type="slidenum">
              <a:rPr lang="en-IN" smtClean="0"/>
              <a:t>‹#›</a:t>
            </a:fld>
            <a:endParaRPr lang="en-IN"/>
          </a:p>
        </p:txBody>
      </p:sp>
    </p:spTree>
    <p:extLst>
      <p:ext uri="{BB962C8B-B14F-4D97-AF65-F5344CB8AC3E}">
        <p14:creationId xmlns:p14="http://schemas.microsoft.com/office/powerpoint/2010/main" val="832932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B1FC873-DE4B-4008-8948-03EA47F80EAE}" type="datetimeFigureOut">
              <a:rPr lang="en-IN" smtClean="0"/>
              <a:t>04-05-2021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49A32B-567E-4D32-BB59-96ED42E364C4}" type="slidenum">
              <a:rPr lang="en-IN" smtClean="0"/>
              <a:t>‹#›</a:t>
            </a:fld>
            <a:endParaRPr lang="en-IN"/>
          </a:p>
        </p:txBody>
      </p:sp>
    </p:spTree>
    <p:extLst>
      <p:ext uri="{BB962C8B-B14F-4D97-AF65-F5344CB8AC3E}">
        <p14:creationId xmlns:p14="http://schemas.microsoft.com/office/powerpoint/2010/main" val="761556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B1FC873-DE4B-4008-8948-03EA47F80EAE}" type="datetimeFigureOut">
              <a:rPr lang="en-IN" smtClean="0"/>
              <a:t>04-05-2021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449A32B-567E-4D32-BB59-96ED42E364C4}" type="slidenum">
              <a:rPr lang="en-IN" smtClean="0"/>
              <a:t>‹#›</a:t>
            </a:fld>
            <a:endParaRPr lang="en-IN"/>
          </a:p>
        </p:txBody>
      </p:sp>
    </p:spTree>
    <p:extLst>
      <p:ext uri="{BB962C8B-B14F-4D97-AF65-F5344CB8AC3E}">
        <p14:creationId xmlns:p14="http://schemas.microsoft.com/office/powerpoint/2010/main" val="1038009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B1FC873-DE4B-4008-8948-03EA47F80EAE}" type="datetimeFigureOut">
              <a:rPr lang="en-IN" smtClean="0"/>
              <a:t>04-05-2021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49A32B-567E-4D32-BB59-96ED42E364C4}" type="slidenum">
              <a:rPr lang="en-IN" smtClean="0"/>
              <a:t>‹#›</a:t>
            </a:fld>
            <a:endParaRPr lang="en-IN"/>
          </a:p>
        </p:txBody>
      </p:sp>
    </p:spTree>
    <p:extLst>
      <p:ext uri="{BB962C8B-B14F-4D97-AF65-F5344CB8AC3E}">
        <p14:creationId xmlns:p14="http://schemas.microsoft.com/office/powerpoint/2010/main" val="1203678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B1FC873-DE4B-4008-8948-03EA47F80EAE}" type="datetimeFigureOut">
              <a:rPr lang="en-IN" smtClean="0"/>
              <a:t>04-05-2021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49A32B-567E-4D32-BB59-96ED42E364C4}" type="slidenum">
              <a:rPr lang="en-IN" smtClean="0"/>
              <a:t>‹#›</a:t>
            </a:fld>
            <a:endParaRPr lang="en-IN"/>
          </a:p>
        </p:txBody>
      </p:sp>
    </p:spTree>
    <p:extLst>
      <p:ext uri="{BB962C8B-B14F-4D97-AF65-F5344CB8AC3E}">
        <p14:creationId xmlns:p14="http://schemas.microsoft.com/office/powerpoint/2010/main" val="2163244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FC873-DE4B-4008-8948-03EA47F80EAE}" type="datetimeFigureOut">
              <a:rPr lang="en-IN" smtClean="0"/>
              <a:t>04-05-2021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49A32B-567E-4D32-BB59-96ED42E364C4}" type="slidenum">
              <a:rPr lang="en-IN" smtClean="0"/>
              <a:t>‹#›</a:t>
            </a:fld>
            <a:endParaRPr lang="en-IN"/>
          </a:p>
        </p:txBody>
      </p:sp>
    </p:spTree>
    <p:extLst>
      <p:ext uri="{BB962C8B-B14F-4D97-AF65-F5344CB8AC3E}">
        <p14:creationId xmlns:p14="http://schemas.microsoft.com/office/powerpoint/2010/main" val="3633582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1FC873-DE4B-4008-8948-03EA47F80EAE}" type="datetimeFigureOut">
              <a:rPr lang="en-IN" smtClean="0"/>
              <a:t>04-05-2021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49A32B-567E-4D32-BB59-96ED42E364C4}" type="slidenum">
              <a:rPr lang="en-IN" smtClean="0"/>
              <a:t>‹#›</a:t>
            </a:fld>
            <a:endParaRPr lang="en-IN"/>
          </a:p>
        </p:txBody>
      </p:sp>
    </p:spTree>
    <p:extLst>
      <p:ext uri="{BB962C8B-B14F-4D97-AF65-F5344CB8AC3E}">
        <p14:creationId xmlns:p14="http://schemas.microsoft.com/office/powerpoint/2010/main" val="152483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1FC873-DE4B-4008-8948-03EA47F80EAE}" type="datetimeFigureOut">
              <a:rPr lang="en-IN" smtClean="0"/>
              <a:t>04-05-2021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49A32B-567E-4D32-BB59-96ED42E364C4}" type="slidenum">
              <a:rPr lang="en-IN" smtClean="0"/>
              <a:t>‹#›</a:t>
            </a:fld>
            <a:endParaRPr lang="en-IN"/>
          </a:p>
        </p:txBody>
      </p:sp>
    </p:spTree>
    <p:extLst>
      <p:ext uri="{BB962C8B-B14F-4D97-AF65-F5344CB8AC3E}">
        <p14:creationId xmlns:p14="http://schemas.microsoft.com/office/powerpoint/2010/main" val="127832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1FC873-DE4B-4008-8948-03EA47F80EAE}" type="datetimeFigureOut">
              <a:rPr lang="en-IN" smtClean="0"/>
              <a:t>04-05-2021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49A32B-567E-4D32-BB59-96ED42E364C4}" type="slidenum">
              <a:rPr lang="en-IN" smtClean="0"/>
              <a:t>‹#›</a:t>
            </a:fld>
            <a:endParaRPr lang="en-IN"/>
          </a:p>
        </p:txBody>
      </p:sp>
    </p:spTree>
    <p:extLst>
      <p:ext uri="{BB962C8B-B14F-4D97-AF65-F5344CB8AC3E}">
        <p14:creationId xmlns:p14="http://schemas.microsoft.com/office/powerpoint/2010/main" val="125342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1FC873-DE4B-4008-8948-03EA47F80EAE}" type="datetimeFigureOut">
              <a:rPr lang="en-IN" smtClean="0"/>
              <a:t>04-05-2021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49A32B-567E-4D32-BB59-96ED42E364C4}" type="slidenum">
              <a:rPr lang="en-IN" smtClean="0"/>
              <a:t>‹#›</a:t>
            </a:fld>
            <a:endParaRPr lang="en-IN"/>
          </a:p>
        </p:txBody>
      </p:sp>
    </p:spTree>
    <p:extLst>
      <p:ext uri="{BB962C8B-B14F-4D97-AF65-F5344CB8AC3E}">
        <p14:creationId xmlns:p14="http://schemas.microsoft.com/office/powerpoint/2010/main" val="683097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FC873-DE4B-4008-8948-03EA47F80EAE}" type="datetimeFigureOut">
              <a:rPr lang="en-IN" smtClean="0"/>
              <a:t>04-05-2021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449A32B-567E-4D32-BB59-96ED42E364C4}" type="slidenum">
              <a:rPr lang="en-IN" smtClean="0"/>
              <a:t>‹#›</a:t>
            </a:fld>
            <a:endParaRPr lang="en-IN"/>
          </a:p>
        </p:txBody>
      </p:sp>
    </p:spTree>
    <p:extLst>
      <p:ext uri="{BB962C8B-B14F-4D97-AF65-F5344CB8AC3E}">
        <p14:creationId xmlns:p14="http://schemas.microsoft.com/office/powerpoint/2010/main" val="159238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1FC873-DE4B-4008-8948-03EA47F80EAE}" type="datetimeFigureOut">
              <a:rPr lang="en-IN" smtClean="0"/>
              <a:t>04-05-2021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49A32B-567E-4D32-BB59-96ED42E364C4}" type="slidenum">
              <a:rPr lang="en-IN" smtClean="0"/>
              <a:t>‹#›</a:t>
            </a:fld>
            <a:endParaRPr lang="en-IN"/>
          </a:p>
        </p:txBody>
      </p:sp>
    </p:spTree>
    <p:extLst>
      <p:ext uri="{BB962C8B-B14F-4D97-AF65-F5344CB8AC3E}">
        <p14:creationId xmlns:p14="http://schemas.microsoft.com/office/powerpoint/2010/main" val="111357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1FC873-DE4B-4008-8948-03EA47F80EAE}" type="datetimeFigureOut">
              <a:rPr lang="en-IN" smtClean="0"/>
              <a:t>04-05-2021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49A32B-567E-4D32-BB59-96ED42E364C4}" type="slidenum">
              <a:rPr lang="en-IN" smtClean="0"/>
              <a:t>‹#›</a:t>
            </a:fld>
            <a:endParaRPr lang="en-IN"/>
          </a:p>
        </p:txBody>
      </p:sp>
    </p:spTree>
    <p:extLst>
      <p:ext uri="{BB962C8B-B14F-4D97-AF65-F5344CB8AC3E}">
        <p14:creationId xmlns:p14="http://schemas.microsoft.com/office/powerpoint/2010/main" val="2801188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B1FC873-DE4B-4008-8948-03EA47F80EAE}" type="datetimeFigureOut">
              <a:rPr lang="en-IN" smtClean="0"/>
              <a:t>04-05-2021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449A32B-567E-4D32-BB59-96ED42E364C4}" type="slidenum">
              <a:rPr lang="en-IN" smtClean="0"/>
              <a:t>‹#›</a:t>
            </a:fld>
            <a:endParaRPr lang="en-IN"/>
          </a:p>
        </p:txBody>
      </p:sp>
    </p:spTree>
    <p:extLst>
      <p:ext uri="{BB962C8B-B14F-4D97-AF65-F5344CB8AC3E}">
        <p14:creationId xmlns:p14="http://schemas.microsoft.com/office/powerpoint/2010/main" val="4096042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5667-BC24-405D-9B1F-3DDAE7E12FEB}"/>
              </a:ext>
            </a:extLst>
          </p:cNvPr>
          <p:cNvSpPr>
            <a:spLocks noGrp="1"/>
          </p:cNvSpPr>
          <p:nvPr>
            <p:ph type="ctrTitle"/>
          </p:nvPr>
        </p:nvSpPr>
        <p:spPr/>
        <p:txBody>
          <a:bodyPr/>
          <a:lstStyle/>
          <a:p>
            <a:r>
              <a:rPr lang="en-IN" dirty="0"/>
              <a:t>Diabetes Dataset Report</a:t>
            </a:r>
          </a:p>
        </p:txBody>
      </p:sp>
      <p:sp>
        <p:nvSpPr>
          <p:cNvPr id="3" name="Subtitle 2">
            <a:extLst>
              <a:ext uri="{FF2B5EF4-FFF2-40B4-BE49-F238E27FC236}">
                <a16:creationId xmlns:a16="http://schemas.microsoft.com/office/drawing/2014/main" id="{02934EFC-72F8-4AA4-AE98-81B8B8A3127E}"/>
              </a:ext>
            </a:extLst>
          </p:cNvPr>
          <p:cNvSpPr>
            <a:spLocks noGrp="1"/>
          </p:cNvSpPr>
          <p:nvPr>
            <p:ph type="subTitle" idx="1"/>
          </p:nvPr>
        </p:nvSpPr>
        <p:spPr/>
        <p:txBody>
          <a:bodyPr/>
          <a:lstStyle/>
          <a:p>
            <a:r>
              <a:rPr lang="en-IN" dirty="0"/>
              <a:t>BY : ANUJ KUMAR</a:t>
            </a:r>
          </a:p>
        </p:txBody>
      </p:sp>
    </p:spTree>
    <p:extLst>
      <p:ext uri="{BB962C8B-B14F-4D97-AF65-F5344CB8AC3E}">
        <p14:creationId xmlns:p14="http://schemas.microsoft.com/office/powerpoint/2010/main" val="3021101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06A5-C88F-4555-B79D-5C5C625E00A8}"/>
              </a:ext>
            </a:extLst>
          </p:cNvPr>
          <p:cNvSpPr>
            <a:spLocks noGrp="1"/>
          </p:cNvSpPr>
          <p:nvPr>
            <p:ph type="title"/>
          </p:nvPr>
        </p:nvSpPr>
        <p:spPr/>
        <p:txBody>
          <a:bodyPr/>
          <a:lstStyle/>
          <a:p>
            <a:r>
              <a:rPr lang="en-IN" dirty="0"/>
              <a:t>OBSERVATIONS OF CORRELATION</a:t>
            </a:r>
          </a:p>
        </p:txBody>
      </p:sp>
      <p:sp>
        <p:nvSpPr>
          <p:cNvPr id="3" name="Content Placeholder 2">
            <a:extLst>
              <a:ext uri="{FF2B5EF4-FFF2-40B4-BE49-F238E27FC236}">
                <a16:creationId xmlns:a16="http://schemas.microsoft.com/office/drawing/2014/main" id="{207C791D-278C-43D1-B9DA-1ABA92C8B7A7}"/>
              </a:ext>
            </a:extLst>
          </p:cNvPr>
          <p:cNvSpPr>
            <a:spLocks noGrp="1"/>
          </p:cNvSpPr>
          <p:nvPr>
            <p:ph idx="1"/>
          </p:nvPr>
        </p:nvSpPr>
        <p:spPr>
          <a:xfrm>
            <a:off x="1154954" y="2603500"/>
            <a:ext cx="10013155" cy="3850566"/>
          </a:xfrm>
        </p:spPr>
        <p:txBody>
          <a:bodyPr>
            <a:noAutofit/>
          </a:bodyPr>
          <a:lstStyle/>
          <a:p>
            <a:r>
              <a:rPr lang="en-US" sz="2800" dirty="0"/>
              <a:t>In the above heatmap, brighter colors indicate more correlation. As we can see from the table and the heatmap, glucose levels, age, BMI and number of pregnancies all have significant correlation with the outcome variable. Also notice the correlation between pairs of features, like age and pregnancies, or insulin and skin thickness.</a:t>
            </a:r>
            <a:endParaRPr lang="en-IN" sz="2800" dirty="0"/>
          </a:p>
        </p:txBody>
      </p:sp>
    </p:spTree>
    <p:extLst>
      <p:ext uri="{BB962C8B-B14F-4D97-AF65-F5344CB8AC3E}">
        <p14:creationId xmlns:p14="http://schemas.microsoft.com/office/powerpoint/2010/main" val="2546917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F922-182E-4571-9A6F-14C4214507A0}"/>
              </a:ext>
            </a:extLst>
          </p:cNvPr>
          <p:cNvSpPr>
            <a:spLocks noGrp="1"/>
          </p:cNvSpPr>
          <p:nvPr>
            <p:ph type="title"/>
          </p:nvPr>
        </p:nvSpPr>
        <p:spPr/>
        <p:txBody>
          <a:bodyPr/>
          <a:lstStyle/>
          <a:p>
            <a:r>
              <a:rPr lang="en-IN" dirty="0"/>
              <a:t>Pregnancies Vs Age</a:t>
            </a:r>
          </a:p>
        </p:txBody>
      </p:sp>
      <p:sp>
        <p:nvSpPr>
          <p:cNvPr id="3" name="Content Placeholder 2">
            <a:extLst>
              <a:ext uri="{FF2B5EF4-FFF2-40B4-BE49-F238E27FC236}">
                <a16:creationId xmlns:a16="http://schemas.microsoft.com/office/drawing/2014/main" id="{D060CE74-D081-45BB-B69A-5A2A0A01BC35}"/>
              </a:ext>
            </a:extLst>
          </p:cNvPr>
          <p:cNvSpPr>
            <a:spLocks noGrp="1"/>
          </p:cNvSpPr>
          <p:nvPr>
            <p:ph idx="1"/>
          </p:nvPr>
        </p:nvSpPr>
        <p:spPr>
          <a:xfrm>
            <a:off x="1154954" y="2603500"/>
            <a:ext cx="9196409" cy="3859444"/>
          </a:xfrm>
        </p:spPr>
        <p:txBody>
          <a:bodyPr>
            <a:normAutofit/>
          </a:bodyPr>
          <a:lstStyle/>
          <a:p>
            <a:r>
              <a:rPr lang="en-IN" sz="2800" dirty="0"/>
              <a:t>Higher the age lower is the pregnancy rate, however there is a lesser pregnancy rate among women below the age of 20 which is quite obvious.</a:t>
            </a:r>
          </a:p>
          <a:p>
            <a:r>
              <a:rPr lang="en-IN" sz="2800" dirty="0"/>
              <a:t>The correlation of pregnancy and age is of 0.54 which indicates a moderate linear relationship, though not a strong relationship but it can be considered</a:t>
            </a:r>
            <a:r>
              <a:rPr lang="en-IN" dirty="0"/>
              <a:t>.</a:t>
            </a:r>
          </a:p>
        </p:txBody>
      </p:sp>
    </p:spTree>
    <p:extLst>
      <p:ext uri="{BB962C8B-B14F-4D97-AF65-F5344CB8AC3E}">
        <p14:creationId xmlns:p14="http://schemas.microsoft.com/office/powerpoint/2010/main" val="3926733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478F-A663-4D9D-B673-F31ADD11538F}"/>
              </a:ext>
            </a:extLst>
          </p:cNvPr>
          <p:cNvSpPr>
            <a:spLocks noGrp="1"/>
          </p:cNvSpPr>
          <p:nvPr>
            <p:ph type="title"/>
          </p:nvPr>
        </p:nvSpPr>
        <p:spPr/>
        <p:txBody>
          <a:bodyPr/>
          <a:lstStyle/>
          <a:p>
            <a:r>
              <a:rPr lang="en-IN" dirty="0"/>
              <a:t>Glucose vs Outcome</a:t>
            </a:r>
          </a:p>
        </p:txBody>
      </p:sp>
      <p:sp>
        <p:nvSpPr>
          <p:cNvPr id="3" name="Content Placeholder 2">
            <a:extLst>
              <a:ext uri="{FF2B5EF4-FFF2-40B4-BE49-F238E27FC236}">
                <a16:creationId xmlns:a16="http://schemas.microsoft.com/office/drawing/2014/main" id="{0D41DEC7-8E49-48C7-893C-D3698C5A292E}"/>
              </a:ext>
            </a:extLst>
          </p:cNvPr>
          <p:cNvSpPr>
            <a:spLocks noGrp="1"/>
          </p:cNvSpPr>
          <p:nvPr>
            <p:ph idx="1"/>
          </p:nvPr>
        </p:nvSpPr>
        <p:spPr>
          <a:xfrm>
            <a:off x="1154954" y="2396971"/>
            <a:ext cx="8825659" cy="4110361"/>
          </a:xfrm>
        </p:spPr>
        <p:txBody>
          <a:bodyPr>
            <a:noAutofit/>
          </a:bodyPr>
          <a:lstStyle/>
          <a:p>
            <a:r>
              <a:rPr lang="en-IN" sz="3200" dirty="0"/>
              <a:t>We see a positive relationship between glucose and outcome indicating that higher the glucose the more are the chances of people being diabetic.</a:t>
            </a:r>
          </a:p>
          <a:p>
            <a:r>
              <a:rPr lang="en-IN" sz="3200" dirty="0"/>
              <a:t>The correlation of Outcome of being diabetic and the glucose level is of 0.46 which indicates a moderate positive relationship(uphill slope)</a:t>
            </a:r>
          </a:p>
        </p:txBody>
      </p:sp>
    </p:spTree>
    <p:extLst>
      <p:ext uri="{BB962C8B-B14F-4D97-AF65-F5344CB8AC3E}">
        <p14:creationId xmlns:p14="http://schemas.microsoft.com/office/powerpoint/2010/main" val="302182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CD45-F6D0-4FDF-935A-BCCD438DC570}"/>
              </a:ext>
            </a:extLst>
          </p:cNvPr>
          <p:cNvSpPr>
            <a:spLocks noGrp="1"/>
          </p:cNvSpPr>
          <p:nvPr>
            <p:ph type="title"/>
          </p:nvPr>
        </p:nvSpPr>
        <p:spPr/>
        <p:txBody>
          <a:bodyPr/>
          <a:lstStyle/>
          <a:p>
            <a:r>
              <a:rPr lang="en-IN" dirty="0"/>
              <a:t>Insulin vs Skin thickness</a:t>
            </a:r>
          </a:p>
        </p:txBody>
      </p:sp>
      <p:sp>
        <p:nvSpPr>
          <p:cNvPr id="3" name="Content Placeholder 2">
            <a:extLst>
              <a:ext uri="{FF2B5EF4-FFF2-40B4-BE49-F238E27FC236}">
                <a16:creationId xmlns:a16="http://schemas.microsoft.com/office/drawing/2014/main" id="{174BFB7B-BF0F-4762-A22E-E31763317F05}"/>
              </a:ext>
            </a:extLst>
          </p:cNvPr>
          <p:cNvSpPr>
            <a:spLocks noGrp="1"/>
          </p:cNvSpPr>
          <p:nvPr>
            <p:ph idx="1"/>
          </p:nvPr>
        </p:nvSpPr>
        <p:spPr>
          <a:xfrm>
            <a:off x="1154954" y="2603499"/>
            <a:ext cx="9746825" cy="3877199"/>
          </a:xfrm>
        </p:spPr>
        <p:txBody>
          <a:bodyPr>
            <a:normAutofit/>
          </a:bodyPr>
          <a:lstStyle/>
          <a:p>
            <a:r>
              <a:rPr lang="en-IN" sz="3600" dirty="0"/>
              <a:t>The correlation indicates that higher is the skin thickness the more is the insulin level.</a:t>
            </a:r>
          </a:p>
          <a:p>
            <a:r>
              <a:rPr lang="en-IN" sz="3600" dirty="0"/>
              <a:t>The correlation of both is of 0.43 which again denotes a moderate linear relationship on a positive side .</a:t>
            </a:r>
          </a:p>
          <a:p>
            <a:endParaRPr lang="en-IN" dirty="0"/>
          </a:p>
        </p:txBody>
      </p:sp>
    </p:spTree>
    <p:extLst>
      <p:ext uri="{BB962C8B-B14F-4D97-AF65-F5344CB8AC3E}">
        <p14:creationId xmlns:p14="http://schemas.microsoft.com/office/powerpoint/2010/main" val="152546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CC8A7-5F82-4889-A7C5-78AE136B693D}"/>
              </a:ext>
            </a:extLst>
          </p:cNvPr>
          <p:cNvSpPr>
            <a:spLocks noGrp="1"/>
          </p:cNvSpPr>
          <p:nvPr>
            <p:ph type="title"/>
          </p:nvPr>
        </p:nvSpPr>
        <p:spPr/>
        <p:txBody>
          <a:bodyPr/>
          <a:lstStyle/>
          <a:p>
            <a:r>
              <a:rPr lang="en-IN" dirty="0"/>
              <a:t>Insulin Vs Age </a:t>
            </a:r>
          </a:p>
        </p:txBody>
      </p:sp>
      <p:sp>
        <p:nvSpPr>
          <p:cNvPr id="3" name="Content Placeholder 2">
            <a:extLst>
              <a:ext uri="{FF2B5EF4-FFF2-40B4-BE49-F238E27FC236}">
                <a16:creationId xmlns:a16="http://schemas.microsoft.com/office/drawing/2014/main" id="{E10185C9-2208-45EB-A6EC-82E647B80AEA}"/>
              </a:ext>
            </a:extLst>
          </p:cNvPr>
          <p:cNvSpPr>
            <a:spLocks noGrp="1"/>
          </p:cNvSpPr>
          <p:nvPr>
            <p:ph idx="1"/>
          </p:nvPr>
        </p:nvSpPr>
        <p:spPr>
          <a:xfrm>
            <a:off x="1154954" y="2603500"/>
            <a:ext cx="10181830" cy="4001486"/>
          </a:xfrm>
        </p:spPr>
        <p:txBody>
          <a:bodyPr>
            <a:normAutofit/>
          </a:bodyPr>
          <a:lstStyle/>
          <a:p>
            <a:r>
              <a:rPr lang="en-IN" sz="2800" dirty="0"/>
              <a:t>The age and insulin correlation a linear negative relationship which indicates that higher the age </a:t>
            </a:r>
            <a:r>
              <a:rPr lang="en-IN" sz="2800" dirty="0" err="1"/>
              <a:t>i.e</a:t>
            </a:r>
            <a:r>
              <a:rPr lang="en-IN" sz="2800" dirty="0"/>
              <a:t> as the age increases the insulin level among people tends to decrease.</a:t>
            </a:r>
          </a:p>
          <a:p>
            <a:r>
              <a:rPr lang="en-IN" sz="2800" dirty="0"/>
              <a:t>The correlation is of -0.42 which indicates a negative linear relationship of moderate level.</a:t>
            </a:r>
          </a:p>
        </p:txBody>
      </p:sp>
    </p:spTree>
    <p:extLst>
      <p:ext uri="{BB962C8B-B14F-4D97-AF65-F5344CB8AC3E}">
        <p14:creationId xmlns:p14="http://schemas.microsoft.com/office/powerpoint/2010/main" val="2542383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13A1-D4F6-4B26-AE42-FFF521C61EA7}"/>
              </a:ext>
            </a:extLst>
          </p:cNvPr>
          <p:cNvSpPr>
            <a:spLocks noGrp="1"/>
          </p:cNvSpPr>
          <p:nvPr>
            <p:ph type="title"/>
          </p:nvPr>
        </p:nvSpPr>
        <p:spPr/>
        <p:txBody>
          <a:bodyPr/>
          <a:lstStyle/>
          <a:p>
            <a:r>
              <a:rPr lang="en-IN" dirty="0"/>
              <a:t>EXPLORATORY DATA ANALYSIS</a:t>
            </a:r>
          </a:p>
        </p:txBody>
      </p:sp>
      <p:sp>
        <p:nvSpPr>
          <p:cNvPr id="4" name="Content Placeholder 3">
            <a:extLst>
              <a:ext uri="{FF2B5EF4-FFF2-40B4-BE49-F238E27FC236}">
                <a16:creationId xmlns:a16="http://schemas.microsoft.com/office/drawing/2014/main" id="{0AF74EEA-C0BC-42D0-9DFA-3512D585D7B1}"/>
              </a:ext>
            </a:extLst>
          </p:cNvPr>
          <p:cNvSpPr>
            <a:spLocks noGrp="1"/>
          </p:cNvSpPr>
          <p:nvPr>
            <p:ph sz="half" idx="1"/>
          </p:nvPr>
        </p:nvSpPr>
        <p:spPr>
          <a:xfrm>
            <a:off x="390617" y="2603500"/>
            <a:ext cx="5589495" cy="3681890"/>
          </a:xfrm>
        </p:spPr>
        <p:txBody>
          <a:bodyPr/>
          <a:lstStyle/>
          <a:p>
            <a:r>
              <a:rPr lang="en-US" sz="2800" dirty="0"/>
              <a:t>Let’s also look at how many people in the dataset are diabetic and how many are not. Here is the </a:t>
            </a:r>
            <a:r>
              <a:rPr lang="en-US" sz="2800" dirty="0" err="1"/>
              <a:t>barplot</a:t>
            </a:r>
            <a:r>
              <a:rPr lang="en-US" sz="2800" dirty="0"/>
              <a:t> of the same:</a:t>
            </a:r>
          </a:p>
          <a:p>
            <a:r>
              <a:rPr lang="en-IN" dirty="0"/>
              <a:t>The  number of non diabetic people is more as compared to the ones who are diabetic</a:t>
            </a:r>
          </a:p>
        </p:txBody>
      </p:sp>
      <p:pic>
        <p:nvPicPr>
          <p:cNvPr id="6" name="Content Placeholder 5">
            <a:extLst>
              <a:ext uri="{FF2B5EF4-FFF2-40B4-BE49-F238E27FC236}">
                <a16:creationId xmlns:a16="http://schemas.microsoft.com/office/drawing/2014/main" id="{DEA8E7A8-5FA5-4474-BF9C-8D30DF61DC76}"/>
              </a:ext>
            </a:extLst>
          </p:cNvPr>
          <p:cNvPicPr>
            <a:picLocks noGrp="1" noChangeAspect="1"/>
          </p:cNvPicPr>
          <p:nvPr>
            <p:ph sz="half" idx="2"/>
          </p:nvPr>
        </p:nvPicPr>
        <p:blipFill>
          <a:blip r:embed="rId2"/>
          <a:stretch>
            <a:fillRect/>
          </a:stretch>
        </p:blipFill>
        <p:spPr>
          <a:xfrm>
            <a:off x="6208713" y="2423604"/>
            <a:ext cx="5429912" cy="3681889"/>
          </a:xfrm>
          <a:prstGeom prst="rect">
            <a:avLst/>
          </a:prstGeom>
        </p:spPr>
      </p:pic>
    </p:spTree>
    <p:extLst>
      <p:ext uri="{BB962C8B-B14F-4D97-AF65-F5344CB8AC3E}">
        <p14:creationId xmlns:p14="http://schemas.microsoft.com/office/powerpoint/2010/main" val="1904199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557C-AC90-43BF-8B23-058B5BED3ED7}"/>
              </a:ext>
            </a:extLst>
          </p:cNvPr>
          <p:cNvSpPr>
            <a:spLocks noGrp="1"/>
          </p:cNvSpPr>
          <p:nvPr>
            <p:ph type="title"/>
          </p:nvPr>
        </p:nvSpPr>
        <p:spPr/>
        <p:txBody>
          <a:bodyPr/>
          <a:lstStyle/>
          <a:p>
            <a:r>
              <a:rPr lang="en-IN" dirty="0"/>
              <a:t>Age Vs Outcome Plot</a:t>
            </a:r>
          </a:p>
        </p:txBody>
      </p:sp>
      <p:sp>
        <p:nvSpPr>
          <p:cNvPr id="3" name="Content Placeholder 2">
            <a:extLst>
              <a:ext uri="{FF2B5EF4-FFF2-40B4-BE49-F238E27FC236}">
                <a16:creationId xmlns:a16="http://schemas.microsoft.com/office/drawing/2014/main" id="{2CFE113A-0FC2-4ED8-9056-DF9E3534D4DB}"/>
              </a:ext>
            </a:extLst>
          </p:cNvPr>
          <p:cNvSpPr>
            <a:spLocks noGrp="1"/>
          </p:cNvSpPr>
          <p:nvPr>
            <p:ph sz="half" idx="1"/>
          </p:nvPr>
        </p:nvSpPr>
        <p:spPr>
          <a:xfrm>
            <a:off x="363984" y="2603500"/>
            <a:ext cx="5616128" cy="4099141"/>
          </a:xfrm>
        </p:spPr>
        <p:txBody>
          <a:bodyPr>
            <a:noAutofit/>
          </a:bodyPr>
          <a:lstStyle/>
          <a:p>
            <a:r>
              <a:rPr lang="en-IN" sz="2400" dirty="0"/>
              <a:t>People of age more than 30 are more prone to diabetes as compared to the ones who are of less age which is quite obvious. As our age increases the physical activity tends to decrease and health related problems are quite common among the ones who are older in age.</a:t>
            </a:r>
          </a:p>
        </p:txBody>
      </p:sp>
      <p:pic>
        <p:nvPicPr>
          <p:cNvPr id="5" name="Content Placeholder 4">
            <a:extLst>
              <a:ext uri="{FF2B5EF4-FFF2-40B4-BE49-F238E27FC236}">
                <a16:creationId xmlns:a16="http://schemas.microsoft.com/office/drawing/2014/main" id="{6008D879-A1B5-432C-B09C-B8C41D5A4579}"/>
              </a:ext>
            </a:extLst>
          </p:cNvPr>
          <p:cNvPicPr>
            <a:picLocks noGrp="1" noChangeAspect="1"/>
          </p:cNvPicPr>
          <p:nvPr>
            <p:ph sz="half" idx="2"/>
          </p:nvPr>
        </p:nvPicPr>
        <p:blipFill>
          <a:blip r:embed="rId2"/>
          <a:stretch>
            <a:fillRect/>
          </a:stretch>
        </p:blipFill>
        <p:spPr>
          <a:xfrm>
            <a:off x="5980112" y="2530860"/>
            <a:ext cx="5844729" cy="4003105"/>
          </a:xfrm>
          <a:prstGeom prst="rect">
            <a:avLst/>
          </a:prstGeom>
        </p:spPr>
      </p:pic>
    </p:spTree>
    <p:extLst>
      <p:ext uri="{BB962C8B-B14F-4D97-AF65-F5344CB8AC3E}">
        <p14:creationId xmlns:p14="http://schemas.microsoft.com/office/powerpoint/2010/main" val="2025399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AF44-EB33-4DCB-8711-B43A95CCC851}"/>
              </a:ext>
            </a:extLst>
          </p:cNvPr>
          <p:cNvSpPr>
            <a:spLocks noGrp="1"/>
          </p:cNvSpPr>
          <p:nvPr>
            <p:ph type="title"/>
          </p:nvPr>
        </p:nvSpPr>
        <p:spPr/>
        <p:txBody>
          <a:bodyPr/>
          <a:lstStyle/>
          <a:p>
            <a:r>
              <a:rPr lang="en-IN" dirty="0"/>
              <a:t>Glucose :</a:t>
            </a:r>
          </a:p>
        </p:txBody>
      </p:sp>
      <p:sp>
        <p:nvSpPr>
          <p:cNvPr id="4" name="Content Placeholder 3">
            <a:extLst>
              <a:ext uri="{FF2B5EF4-FFF2-40B4-BE49-F238E27FC236}">
                <a16:creationId xmlns:a16="http://schemas.microsoft.com/office/drawing/2014/main" id="{05A6B249-B19C-4E55-BEE7-C50927044D92}"/>
              </a:ext>
            </a:extLst>
          </p:cNvPr>
          <p:cNvSpPr>
            <a:spLocks noGrp="1"/>
          </p:cNvSpPr>
          <p:nvPr>
            <p:ph sz="half" idx="1"/>
          </p:nvPr>
        </p:nvSpPr>
        <p:spPr>
          <a:xfrm>
            <a:off x="257452" y="3429000"/>
            <a:ext cx="5722660" cy="2590801"/>
          </a:xfrm>
        </p:spPr>
        <p:txBody>
          <a:bodyPr>
            <a:normAutofit/>
          </a:bodyPr>
          <a:lstStyle/>
          <a:p>
            <a:pPr marL="0" indent="0">
              <a:buNone/>
            </a:pPr>
            <a:r>
              <a:rPr lang="en-IN" sz="3200" dirty="0"/>
              <a:t>This plot shows that most people have a glucose level of around 90 to 126.</a:t>
            </a:r>
          </a:p>
        </p:txBody>
      </p:sp>
      <p:pic>
        <p:nvPicPr>
          <p:cNvPr id="2050" name="Picture 2">
            <a:extLst>
              <a:ext uri="{FF2B5EF4-FFF2-40B4-BE49-F238E27FC236}">
                <a16:creationId xmlns:a16="http://schemas.microsoft.com/office/drawing/2014/main" id="{C488200B-5C7E-4CD5-B184-225E0EFC28B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84411" y="2737047"/>
            <a:ext cx="4673016" cy="3149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132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EEB4F-ECF4-4678-8404-28F8239D1CBD}"/>
              </a:ext>
            </a:extLst>
          </p:cNvPr>
          <p:cNvSpPr>
            <a:spLocks noGrp="1"/>
          </p:cNvSpPr>
          <p:nvPr>
            <p:ph type="title"/>
          </p:nvPr>
        </p:nvSpPr>
        <p:spPr/>
        <p:txBody>
          <a:bodyPr/>
          <a:lstStyle/>
          <a:p>
            <a:r>
              <a:rPr lang="en-IN" dirty="0"/>
              <a:t>Skin thickness and Insulin</a:t>
            </a:r>
          </a:p>
        </p:txBody>
      </p:sp>
      <p:sp>
        <p:nvSpPr>
          <p:cNvPr id="3" name="Content Placeholder 2">
            <a:extLst>
              <a:ext uri="{FF2B5EF4-FFF2-40B4-BE49-F238E27FC236}">
                <a16:creationId xmlns:a16="http://schemas.microsoft.com/office/drawing/2014/main" id="{B616622B-4BB9-41F4-A573-F8D63FB64A69}"/>
              </a:ext>
            </a:extLst>
          </p:cNvPr>
          <p:cNvSpPr>
            <a:spLocks noGrp="1"/>
          </p:cNvSpPr>
          <p:nvPr>
            <p:ph sz="half" idx="1"/>
          </p:nvPr>
        </p:nvSpPr>
        <p:spPr>
          <a:xfrm>
            <a:off x="595660" y="2621995"/>
            <a:ext cx="4825158" cy="3876459"/>
          </a:xfrm>
        </p:spPr>
        <p:txBody>
          <a:bodyPr>
            <a:noAutofit/>
          </a:bodyPr>
          <a:lstStyle/>
          <a:p>
            <a:r>
              <a:rPr lang="en-IN" sz="2400" dirty="0"/>
              <a:t>This </a:t>
            </a:r>
            <a:r>
              <a:rPr lang="en-IN" sz="2400" dirty="0" err="1"/>
              <a:t>lmplot</a:t>
            </a:r>
            <a:r>
              <a:rPr lang="en-IN" sz="2400" dirty="0"/>
              <a:t> shows a linear relationship between skin thickness and Insulin.</a:t>
            </a:r>
          </a:p>
          <a:p>
            <a:r>
              <a:rPr lang="en-IN" sz="2400" dirty="0"/>
              <a:t>Our correlation table indicated earlier that the relationship between skin thickness and insulin is of 0.54 which is moderate and positive.</a:t>
            </a:r>
          </a:p>
        </p:txBody>
      </p:sp>
      <p:pic>
        <p:nvPicPr>
          <p:cNvPr id="3074" name="Picture 2">
            <a:extLst>
              <a:ext uri="{FF2B5EF4-FFF2-40B4-BE49-F238E27FC236}">
                <a16:creationId xmlns:a16="http://schemas.microsoft.com/office/drawing/2014/main" id="{75B9D06D-1CCF-4EB9-938B-B00A751F80F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0" y="2603499"/>
            <a:ext cx="5089864" cy="3974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004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D30B-DAEB-4B12-B47A-9C4A459AEB64}"/>
              </a:ext>
            </a:extLst>
          </p:cNvPr>
          <p:cNvSpPr>
            <a:spLocks noGrp="1"/>
          </p:cNvSpPr>
          <p:nvPr>
            <p:ph type="title"/>
          </p:nvPr>
        </p:nvSpPr>
        <p:spPr/>
        <p:txBody>
          <a:bodyPr/>
          <a:lstStyle/>
          <a:p>
            <a:r>
              <a:rPr lang="en-IN" dirty="0"/>
              <a:t>Age Vs Pregnancies </a:t>
            </a:r>
          </a:p>
        </p:txBody>
      </p:sp>
      <p:sp>
        <p:nvSpPr>
          <p:cNvPr id="3" name="Content Placeholder 2">
            <a:extLst>
              <a:ext uri="{FF2B5EF4-FFF2-40B4-BE49-F238E27FC236}">
                <a16:creationId xmlns:a16="http://schemas.microsoft.com/office/drawing/2014/main" id="{27334FD3-DED3-4127-9903-B57BB8062066}"/>
              </a:ext>
            </a:extLst>
          </p:cNvPr>
          <p:cNvSpPr>
            <a:spLocks noGrp="1"/>
          </p:cNvSpPr>
          <p:nvPr>
            <p:ph sz="half" idx="1"/>
          </p:nvPr>
        </p:nvSpPr>
        <p:spPr>
          <a:xfrm>
            <a:off x="304801" y="2603500"/>
            <a:ext cx="5675311" cy="3797300"/>
          </a:xfrm>
        </p:spPr>
        <p:txBody>
          <a:bodyPr>
            <a:noAutofit/>
          </a:bodyPr>
          <a:lstStyle/>
          <a:p>
            <a:r>
              <a:rPr lang="en-IN" sz="3200" dirty="0"/>
              <a:t>This </a:t>
            </a:r>
            <a:r>
              <a:rPr lang="en-IN" sz="3200" dirty="0" err="1"/>
              <a:t>kde</a:t>
            </a:r>
            <a:r>
              <a:rPr lang="en-IN" sz="3200" dirty="0"/>
              <a:t> plot shows that the number of pregnancies is highest 20s and 30s and tends to decrease after the age of 30.</a:t>
            </a:r>
          </a:p>
        </p:txBody>
      </p:sp>
      <p:pic>
        <p:nvPicPr>
          <p:cNvPr id="4098" name="Picture 2">
            <a:extLst>
              <a:ext uri="{FF2B5EF4-FFF2-40B4-BE49-F238E27FC236}">
                <a16:creationId xmlns:a16="http://schemas.microsoft.com/office/drawing/2014/main" id="{8E374FA1-D291-4F8A-BA26-718E21F5EA2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84410" y="2648158"/>
            <a:ext cx="5602789" cy="3752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002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2C66-6D44-4D98-A2E3-EF7043608AF6}"/>
              </a:ext>
            </a:extLst>
          </p:cNvPr>
          <p:cNvSpPr>
            <a:spLocks noGrp="1"/>
          </p:cNvSpPr>
          <p:nvPr>
            <p:ph type="title"/>
          </p:nvPr>
        </p:nvSpPr>
        <p:spPr/>
        <p:txBody>
          <a:bodyPr/>
          <a:lstStyle/>
          <a:p>
            <a:r>
              <a:rPr lang="en-IN" dirty="0"/>
              <a:t>LOGISTIC REGRESSION</a:t>
            </a:r>
          </a:p>
        </p:txBody>
      </p:sp>
      <p:sp>
        <p:nvSpPr>
          <p:cNvPr id="3" name="Content Placeholder 2">
            <a:extLst>
              <a:ext uri="{FF2B5EF4-FFF2-40B4-BE49-F238E27FC236}">
                <a16:creationId xmlns:a16="http://schemas.microsoft.com/office/drawing/2014/main" id="{DE9EE706-B6D4-4C54-BFDF-FB151267EEFB}"/>
              </a:ext>
            </a:extLst>
          </p:cNvPr>
          <p:cNvSpPr>
            <a:spLocks noGrp="1"/>
          </p:cNvSpPr>
          <p:nvPr>
            <p:ph idx="1"/>
          </p:nvPr>
        </p:nvSpPr>
        <p:spPr>
          <a:xfrm>
            <a:off x="1154954" y="2603499"/>
            <a:ext cx="8825659" cy="3921587"/>
          </a:xfrm>
        </p:spPr>
        <p:txBody>
          <a:bodyPr>
            <a:normAutofit/>
          </a:bodyPr>
          <a:lstStyle/>
          <a:p>
            <a:r>
              <a:rPr lang="en-US" dirty="0"/>
              <a:t>In statistics, the logistic model (or logit model) is used to model the probability of a certain class or event existing such as pass/fail, win/lose, alive/dead or healthy/sick. This can be extended to model several classes of events such as determining whether an image contains a cat, dog, lion, etc. Each object being detected in the image would be assigned a probability between 0 and 1, with a sum of one. </a:t>
            </a:r>
          </a:p>
          <a:p>
            <a:r>
              <a:rPr lang="en-US" dirty="0"/>
              <a:t>Logistic regression is a statistical model that in its basic form uses a logistic function to model a binary dependent variable, although many more complex extensions exist. Mathematically, a binary logistic model has a dependent variable with two possible values, such as pass/fail which is represented by an indicator variable, where the two values are labeled "0" and "1".</a:t>
            </a:r>
          </a:p>
          <a:p>
            <a:endParaRPr lang="en-IN" dirty="0"/>
          </a:p>
        </p:txBody>
      </p:sp>
    </p:spTree>
    <p:extLst>
      <p:ext uri="{BB962C8B-B14F-4D97-AF65-F5344CB8AC3E}">
        <p14:creationId xmlns:p14="http://schemas.microsoft.com/office/powerpoint/2010/main" val="3827164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C605-BFEF-4924-91C9-A4624A133DDF}"/>
              </a:ext>
            </a:extLst>
          </p:cNvPr>
          <p:cNvSpPr>
            <a:spLocks noGrp="1"/>
          </p:cNvSpPr>
          <p:nvPr>
            <p:ph type="title"/>
          </p:nvPr>
        </p:nvSpPr>
        <p:spPr/>
        <p:txBody>
          <a:bodyPr/>
          <a:lstStyle/>
          <a:p>
            <a:r>
              <a:rPr lang="en-IN" dirty="0"/>
              <a:t>Number Of Diabetics:</a:t>
            </a:r>
          </a:p>
        </p:txBody>
      </p:sp>
      <p:sp>
        <p:nvSpPr>
          <p:cNvPr id="3" name="Content Placeholder 2">
            <a:extLst>
              <a:ext uri="{FF2B5EF4-FFF2-40B4-BE49-F238E27FC236}">
                <a16:creationId xmlns:a16="http://schemas.microsoft.com/office/drawing/2014/main" id="{5DF9B8DB-5F41-44C2-9955-58FF6A2B5D70}"/>
              </a:ext>
            </a:extLst>
          </p:cNvPr>
          <p:cNvSpPr>
            <a:spLocks noGrp="1"/>
          </p:cNvSpPr>
          <p:nvPr>
            <p:ph sz="half" idx="1"/>
          </p:nvPr>
        </p:nvSpPr>
        <p:spPr>
          <a:xfrm>
            <a:off x="381740" y="3153938"/>
            <a:ext cx="5598372" cy="3149207"/>
          </a:xfrm>
        </p:spPr>
        <p:txBody>
          <a:bodyPr>
            <a:normAutofit/>
          </a:bodyPr>
          <a:lstStyle/>
          <a:p>
            <a:r>
              <a:rPr lang="en-IN" sz="2800" dirty="0"/>
              <a:t>This pandas dark visualization shows that the number of non diabetics are higher than the number of diabetics.</a:t>
            </a:r>
          </a:p>
        </p:txBody>
      </p:sp>
      <p:pic>
        <p:nvPicPr>
          <p:cNvPr id="5122" name="Picture 2">
            <a:extLst>
              <a:ext uri="{FF2B5EF4-FFF2-40B4-BE49-F238E27FC236}">
                <a16:creationId xmlns:a16="http://schemas.microsoft.com/office/drawing/2014/main" id="{AB6D3CB9-0F1E-4A2C-8CFB-E413F3DD1AE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39966" y="2737047"/>
            <a:ext cx="4761905" cy="3149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457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5EAB4-4C31-4919-9BDA-6310B2D89A3C}"/>
              </a:ext>
            </a:extLst>
          </p:cNvPr>
          <p:cNvSpPr>
            <a:spLocks noGrp="1"/>
          </p:cNvSpPr>
          <p:nvPr>
            <p:ph type="title"/>
          </p:nvPr>
        </p:nvSpPr>
        <p:spPr/>
        <p:txBody>
          <a:bodyPr/>
          <a:lstStyle/>
          <a:p>
            <a:r>
              <a:rPr lang="en-IN" dirty="0"/>
              <a:t>KDE plot:</a:t>
            </a:r>
          </a:p>
        </p:txBody>
      </p:sp>
      <p:sp>
        <p:nvSpPr>
          <p:cNvPr id="3" name="Content Placeholder 2">
            <a:extLst>
              <a:ext uri="{FF2B5EF4-FFF2-40B4-BE49-F238E27FC236}">
                <a16:creationId xmlns:a16="http://schemas.microsoft.com/office/drawing/2014/main" id="{63136FA3-A8DF-4702-8010-8921C2380C5A}"/>
              </a:ext>
            </a:extLst>
          </p:cNvPr>
          <p:cNvSpPr>
            <a:spLocks noGrp="1"/>
          </p:cNvSpPr>
          <p:nvPr>
            <p:ph sz="half" idx="1"/>
          </p:nvPr>
        </p:nvSpPr>
        <p:spPr>
          <a:xfrm>
            <a:off x="292963" y="3013635"/>
            <a:ext cx="5687149" cy="3006166"/>
          </a:xfrm>
        </p:spPr>
        <p:txBody>
          <a:bodyPr>
            <a:normAutofit lnSpcReduction="10000"/>
          </a:bodyPr>
          <a:lstStyle/>
          <a:p>
            <a:r>
              <a:rPr lang="en-IN" sz="3200" dirty="0"/>
              <a:t>The common blood pressure among the people is of around 80 which is the blood pressure of a healthy person.</a:t>
            </a:r>
          </a:p>
        </p:txBody>
      </p:sp>
      <p:pic>
        <p:nvPicPr>
          <p:cNvPr id="6146" name="Picture 2">
            <a:extLst>
              <a:ext uri="{FF2B5EF4-FFF2-40B4-BE49-F238E27FC236}">
                <a16:creationId xmlns:a16="http://schemas.microsoft.com/office/drawing/2014/main" id="{EBBCDB16-6186-4BFF-A440-26E5A215DDC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08713" y="2808567"/>
            <a:ext cx="4824412" cy="3006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42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D92D-7292-4902-8FDA-4707EAB0BA1B}"/>
              </a:ext>
            </a:extLst>
          </p:cNvPr>
          <p:cNvSpPr>
            <a:spLocks noGrp="1"/>
          </p:cNvSpPr>
          <p:nvPr>
            <p:ph type="title"/>
          </p:nvPr>
        </p:nvSpPr>
        <p:spPr/>
        <p:txBody>
          <a:bodyPr/>
          <a:lstStyle/>
          <a:p>
            <a:r>
              <a:rPr lang="en-US" dirty="0"/>
              <a:t>Training and testing the model steps:</a:t>
            </a:r>
            <a:endParaRPr lang="en-IN" dirty="0"/>
          </a:p>
        </p:txBody>
      </p:sp>
      <p:sp>
        <p:nvSpPr>
          <p:cNvPr id="5" name="Content Placeholder 4">
            <a:extLst>
              <a:ext uri="{FF2B5EF4-FFF2-40B4-BE49-F238E27FC236}">
                <a16:creationId xmlns:a16="http://schemas.microsoft.com/office/drawing/2014/main" id="{A91C1E75-766E-4EA0-8DE6-F17CC3ECAA61}"/>
              </a:ext>
            </a:extLst>
          </p:cNvPr>
          <p:cNvSpPr>
            <a:spLocks noGrp="1"/>
          </p:cNvSpPr>
          <p:nvPr>
            <p:ph idx="1"/>
          </p:nvPr>
        </p:nvSpPr>
        <p:spPr>
          <a:xfrm>
            <a:off x="1154954" y="2603500"/>
            <a:ext cx="10013155" cy="4010364"/>
          </a:xfrm>
        </p:spPr>
        <p:txBody>
          <a:bodyPr>
            <a:normAutofit/>
          </a:bodyPr>
          <a:lstStyle/>
          <a:p>
            <a:r>
              <a:rPr lang="en-US" sz="2800" dirty="0"/>
              <a:t>Step 1 — Split dataset into “X” features and “y” label :This step is required to prepare us for the fitting (i.e. training) the model later. The “X” variable is a collection of all the features. Think of this as ‘pregnancies’, ‘insulin’, ‘Age’, etc.. The “y” variable is the target label which specifies whether the individual is diabetic or not. Our goal will be to identify which category the data point should fall into.</a:t>
            </a:r>
          </a:p>
          <a:p>
            <a:endParaRPr lang="en-IN" dirty="0"/>
          </a:p>
        </p:txBody>
      </p:sp>
    </p:spTree>
    <p:extLst>
      <p:ext uri="{BB962C8B-B14F-4D97-AF65-F5344CB8AC3E}">
        <p14:creationId xmlns:p14="http://schemas.microsoft.com/office/powerpoint/2010/main" val="2996688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87DF9-B8F4-489A-BF94-708BCC46EEA9}"/>
              </a:ext>
            </a:extLst>
          </p:cNvPr>
          <p:cNvSpPr>
            <a:spLocks noGrp="1"/>
          </p:cNvSpPr>
          <p:nvPr>
            <p:ph type="title"/>
          </p:nvPr>
        </p:nvSpPr>
        <p:spPr/>
        <p:txBody>
          <a:bodyPr/>
          <a:lstStyle/>
          <a:p>
            <a:r>
              <a:rPr lang="en-IN" dirty="0"/>
              <a:t>Step 2:</a:t>
            </a:r>
          </a:p>
        </p:txBody>
      </p:sp>
      <p:sp>
        <p:nvSpPr>
          <p:cNvPr id="3" name="Content Placeholder 2">
            <a:extLst>
              <a:ext uri="{FF2B5EF4-FFF2-40B4-BE49-F238E27FC236}">
                <a16:creationId xmlns:a16="http://schemas.microsoft.com/office/drawing/2014/main" id="{EC596122-E784-404C-B709-C800C7F5D89B}"/>
              </a:ext>
            </a:extLst>
          </p:cNvPr>
          <p:cNvSpPr>
            <a:spLocks noGrp="1"/>
          </p:cNvSpPr>
          <p:nvPr>
            <p:ph idx="1"/>
          </p:nvPr>
        </p:nvSpPr>
        <p:spPr>
          <a:xfrm>
            <a:off x="1154955" y="2603499"/>
            <a:ext cx="8583850" cy="3992609"/>
          </a:xfrm>
        </p:spPr>
        <p:txBody>
          <a:bodyPr>
            <a:normAutofit/>
          </a:bodyPr>
          <a:lstStyle/>
          <a:p>
            <a:r>
              <a:rPr lang="en-US" sz="3600" dirty="0"/>
              <a:t>Split the data into a training and test set</a:t>
            </a:r>
          </a:p>
          <a:p>
            <a:r>
              <a:rPr lang="en-US" sz="3600" dirty="0"/>
              <a:t>This allows for use to train our model on the training set and evaluate the built model against the test set to identify errors.</a:t>
            </a:r>
          </a:p>
          <a:p>
            <a:endParaRPr lang="en-IN" dirty="0"/>
          </a:p>
        </p:txBody>
      </p:sp>
    </p:spTree>
    <p:extLst>
      <p:ext uri="{BB962C8B-B14F-4D97-AF65-F5344CB8AC3E}">
        <p14:creationId xmlns:p14="http://schemas.microsoft.com/office/powerpoint/2010/main" val="1591482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5DBC1-0B76-4C9A-B08A-118D6ACC5F9B}"/>
              </a:ext>
            </a:extLst>
          </p:cNvPr>
          <p:cNvSpPr>
            <a:spLocks noGrp="1"/>
          </p:cNvSpPr>
          <p:nvPr>
            <p:ph type="title"/>
          </p:nvPr>
        </p:nvSpPr>
        <p:spPr/>
        <p:txBody>
          <a:bodyPr/>
          <a:lstStyle/>
          <a:p>
            <a:r>
              <a:rPr lang="en-IN" dirty="0"/>
              <a:t>Step 3:</a:t>
            </a:r>
          </a:p>
        </p:txBody>
      </p:sp>
      <p:sp>
        <p:nvSpPr>
          <p:cNvPr id="3" name="Content Placeholder 2">
            <a:extLst>
              <a:ext uri="{FF2B5EF4-FFF2-40B4-BE49-F238E27FC236}">
                <a16:creationId xmlns:a16="http://schemas.microsoft.com/office/drawing/2014/main" id="{4E2B4B9D-4F0A-4B11-A0BE-298533E66ED9}"/>
              </a:ext>
            </a:extLst>
          </p:cNvPr>
          <p:cNvSpPr>
            <a:spLocks noGrp="1"/>
          </p:cNvSpPr>
          <p:nvPr>
            <p:ph idx="1"/>
          </p:nvPr>
        </p:nvSpPr>
        <p:spPr>
          <a:xfrm>
            <a:off x="1154954" y="2603500"/>
            <a:ext cx="8825659" cy="4001486"/>
          </a:xfrm>
        </p:spPr>
        <p:txBody>
          <a:bodyPr>
            <a:normAutofit lnSpcReduction="10000"/>
          </a:bodyPr>
          <a:lstStyle/>
          <a:p>
            <a:r>
              <a:rPr lang="en-US" sz="3600" dirty="0"/>
              <a:t>Create and Train the Model</a:t>
            </a:r>
          </a:p>
          <a:p>
            <a:r>
              <a:rPr lang="en-US" sz="3600" dirty="0"/>
              <a:t>Here we create a Logistic Regression Object and use the .fit() method to finally train the model. Upon completion of the model we should receive confirmation that the training has been completed.</a:t>
            </a:r>
          </a:p>
          <a:p>
            <a:endParaRPr lang="en-IN" dirty="0"/>
          </a:p>
        </p:txBody>
      </p:sp>
    </p:spTree>
    <p:extLst>
      <p:ext uri="{BB962C8B-B14F-4D97-AF65-F5344CB8AC3E}">
        <p14:creationId xmlns:p14="http://schemas.microsoft.com/office/powerpoint/2010/main" val="3560055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EA07F-6A02-498B-8A26-11F9C7AAD724}"/>
              </a:ext>
            </a:extLst>
          </p:cNvPr>
          <p:cNvSpPr>
            <a:spLocks noGrp="1"/>
          </p:cNvSpPr>
          <p:nvPr>
            <p:ph type="title"/>
          </p:nvPr>
        </p:nvSpPr>
        <p:spPr/>
        <p:txBody>
          <a:bodyPr/>
          <a:lstStyle/>
          <a:p>
            <a:r>
              <a:rPr lang="en-IN" dirty="0"/>
              <a:t>STEP 4:</a:t>
            </a:r>
          </a:p>
        </p:txBody>
      </p:sp>
      <p:sp>
        <p:nvSpPr>
          <p:cNvPr id="3" name="Content Placeholder 2">
            <a:extLst>
              <a:ext uri="{FF2B5EF4-FFF2-40B4-BE49-F238E27FC236}">
                <a16:creationId xmlns:a16="http://schemas.microsoft.com/office/drawing/2014/main" id="{84B3660D-23A5-41F1-A6E3-749340A2FAEA}"/>
              </a:ext>
            </a:extLst>
          </p:cNvPr>
          <p:cNvSpPr>
            <a:spLocks noGrp="1"/>
          </p:cNvSpPr>
          <p:nvPr>
            <p:ph idx="1"/>
          </p:nvPr>
        </p:nvSpPr>
        <p:spPr>
          <a:xfrm>
            <a:off x="1154954" y="3231472"/>
            <a:ext cx="9986522" cy="3258104"/>
          </a:xfrm>
        </p:spPr>
        <p:txBody>
          <a:bodyPr/>
          <a:lstStyle/>
          <a:p>
            <a:r>
              <a:rPr lang="en-US" sz="4000" dirty="0"/>
              <a:t> Evaluate the Model by reviewing the classification report or confusion matrix. By reviewing these tables, we are able to evaluate the model. </a:t>
            </a:r>
          </a:p>
          <a:p>
            <a:endParaRPr lang="en-IN" dirty="0"/>
          </a:p>
        </p:txBody>
      </p:sp>
    </p:spTree>
    <p:extLst>
      <p:ext uri="{BB962C8B-B14F-4D97-AF65-F5344CB8AC3E}">
        <p14:creationId xmlns:p14="http://schemas.microsoft.com/office/powerpoint/2010/main" val="268337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EB47-888A-45E1-800B-904F9463A918}"/>
              </a:ext>
            </a:extLst>
          </p:cNvPr>
          <p:cNvSpPr>
            <a:spLocks noGrp="1"/>
          </p:cNvSpPr>
          <p:nvPr>
            <p:ph type="title"/>
          </p:nvPr>
        </p:nvSpPr>
        <p:spPr>
          <a:xfrm>
            <a:off x="701336" y="514905"/>
            <a:ext cx="10777491" cy="1562469"/>
          </a:xfrm>
        </p:spPr>
        <p:txBody>
          <a:bodyPr/>
          <a:lstStyle/>
          <a:p>
            <a:r>
              <a:rPr lang="en-IN" dirty="0"/>
              <a:t>THE RESULTS – A COMPLETE</a:t>
            </a:r>
            <a:br>
              <a:rPr lang="en-IN" dirty="0"/>
            </a:br>
            <a:r>
              <a:rPr lang="en-IN" dirty="0"/>
              <a:t>UNDERSTANDING</a:t>
            </a:r>
          </a:p>
        </p:txBody>
      </p:sp>
      <p:sp>
        <p:nvSpPr>
          <p:cNvPr id="3" name="Content Placeholder 2">
            <a:extLst>
              <a:ext uri="{FF2B5EF4-FFF2-40B4-BE49-F238E27FC236}">
                <a16:creationId xmlns:a16="http://schemas.microsoft.com/office/drawing/2014/main" id="{E97F9F62-84B3-43C9-A498-7B9E8EBF8B18}"/>
              </a:ext>
            </a:extLst>
          </p:cNvPr>
          <p:cNvSpPr>
            <a:spLocks noGrp="1"/>
          </p:cNvSpPr>
          <p:nvPr>
            <p:ph idx="1"/>
          </p:nvPr>
        </p:nvSpPr>
        <p:spPr>
          <a:xfrm>
            <a:off x="914400" y="2559111"/>
            <a:ext cx="10005134" cy="3886077"/>
          </a:xfrm>
        </p:spPr>
        <p:txBody>
          <a:bodyPr>
            <a:normAutofit fontScale="92500" lnSpcReduction="20000"/>
          </a:bodyPr>
          <a:lstStyle/>
          <a:p>
            <a:r>
              <a:rPr lang="en-US" dirty="0"/>
              <a:t>                 precision    recall  f1-score   support              &lt;- CLASSIFICATION METRICS</a:t>
            </a:r>
          </a:p>
          <a:p>
            <a:endParaRPr lang="en-US" dirty="0"/>
          </a:p>
          <a:p>
            <a:r>
              <a:rPr lang="en-US" dirty="0"/>
              <a:t>             0       0.81      0.81      0.81       168</a:t>
            </a:r>
          </a:p>
          <a:p>
            <a:r>
              <a:rPr lang="en-US" dirty="0"/>
              <a:t>             1       0.63      0.63      0.63        86</a:t>
            </a:r>
          </a:p>
          <a:p>
            <a:endParaRPr lang="en-US" dirty="0"/>
          </a:p>
          <a:p>
            <a:pPr marL="0" indent="0">
              <a:buNone/>
            </a:pPr>
            <a:r>
              <a:rPr lang="en-US" dirty="0"/>
              <a:t>       accuracy                                 0.75       254</a:t>
            </a:r>
          </a:p>
          <a:p>
            <a:pPr marL="0" indent="0">
              <a:buNone/>
            </a:pPr>
            <a:r>
              <a:rPr lang="en-US" dirty="0"/>
              <a:t>      macro avg       0.72      0.72      0.72       254</a:t>
            </a:r>
          </a:p>
          <a:p>
            <a:pPr marL="0" indent="0">
              <a:buNone/>
            </a:pPr>
            <a:r>
              <a:rPr lang="en-US" dirty="0"/>
              <a:t>weighted avg       0.75      0.75      0.75       254</a:t>
            </a:r>
          </a:p>
          <a:p>
            <a:endParaRPr lang="en-US" dirty="0"/>
          </a:p>
          <a:p>
            <a:r>
              <a:rPr lang="en-US" dirty="0"/>
              <a:t>[[136  32]                                                                &lt;- CONFUSION MATRIX</a:t>
            </a:r>
          </a:p>
          <a:p>
            <a:r>
              <a:rPr lang="en-US" dirty="0"/>
              <a:t> [ 32  54]]</a:t>
            </a:r>
            <a:endParaRPr lang="en-IN" dirty="0"/>
          </a:p>
        </p:txBody>
      </p:sp>
    </p:spTree>
    <p:extLst>
      <p:ext uri="{BB962C8B-B14F-4D97-AF65-F5344CB8AC3E}">
        <p14:creationId xmlns:p14="http://schemas.microsoft.com/office/powerpoint/2010/main" val="3526789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58A7-1808-498C-A1AC-14A46AA55B64}"/>
              </a:ext>
            </a:extLst>
          </p:cNvPr>
          <p:cNvSpPr>
            <a:spLocks noGrp="1"/>
          </p:cNvSpPr>
          <p:nvPr>
            <p:ph type="title"/>
          </p:nvPr>
        </p:nvSpPr>
        <p:spPr/>
        <p:txBody>
          <a:bodyPr/>
          <a:lstStyle/>
          <a:p>
            <a:r>
              <a:rPr lang="en-IN" dirty="0"/>
              <a:t>CONFUSION MATRIX</a:t>
            </a:r>
          </a:p>
        </p:txBody>
      </p:sp>
      <p:sp>
        <p:nvSpPr>
          <p:cNvPr id="4" name="Content Placeholder 3">
            <a:extLst>
              <a:ext uri="{FF2B5EF4-FFF2-40B4-BE49-F238E27FC236}">
                <a16:creationId xmlns:a16="http://schemas.microsoft.com/office/drawing/2014/main" id="{2C79638F-6FD3-4888-BC2F-6BDD53670252}"/>
              </a:ext>
            </a:extLst>
          </p:cNvPr>
          <p:cNvSpPr>
            <a:spLocks noGrp="1"/>
          </p:cNvSpPr>
          <p:nvPr>
            <p:ph sz="half" idx="1"/>
          </p:nvPr>
        </p:nvSpPr>
        <p:spPr>
          <a:xfrm>
            <a:off x="0" y="2352583"/>
            <a:ext cx="4825158" cy="3906174"/>
          </a:xfrm>
        </p:spPr>
        <p:txBody>
          <a:bodyPr>
            <a:normAutofit fontScale="77500" lnSpcReduction="20000"/>
          </a:bodyPr>
          <a:lstStyle/>
          <a:p>
            <a:endParaRPr lang="en-US" dirty="0"/>
          </a:p>
          <a:p>
            <a:r>
              <a:rPr lang="en-US" dirty="0"/>
              <a:t>Here,</a:t>
            </a:r>
          </a:p>
          <a:p>
            <a:r>
              <a:rPr lang="en-US" dirty="0"/>
              <a:t>D – Diabetic</a:t>
            </a:r>
          </a:p>
          <a:p>
            <a:r>
              <a:rPr lang="en-US" dirty="0"/>
              <a:t>N.D– NOT Diabetic</a:t>
            </a:r>
          </a:p>
          <a:p>
            <a:endParaRPr lang="en-US" dirty="0"/>
          </a:p>
          <a:p>
            <a:r>
              <a:rPr lang="en-US" dirty="0"/>
              <a:t>                                     Predicted</a:t>
            </a:r>
          </a:p>
          <a:p>
            <a:r>
              <a:rPr lang="en-US" dirty="0"/>
              <a:t>                                    D            N.D</a:t>
            </a:r>
          </a:p>
          <a:p>
            <a:r>
              <a:rPr lang="en-US" dirty="0"/>
              <a:t>       actual      D        [[136         32]</a:t>
            </a:r>
          </a:p>
          <a:p>
            <a:r>
              <a:rPr lang="en-US" dirty="0"/>
              <a:t>                        N.D     [  32          54]]</a:t>
            </a:r>
          </a:p>
          <a:p>
            <a:endParaRPr lang="en-US" dirty="0"/>
          </a:p>
          <a:p>
            <a:endParaRPr lang="en-IN" dirty="0"/>
          </a:p>
          <a:p>
            <a:endParaRPr lang="en-IN" dirty="0"/>
          </a:p>
        </p:txBody>
      </p:sp>
      <p:sp>
        <p:nvSpPr>
          <p:cNvPr id="5" name="Content Placeholder 4">
            <a:extLst>
              <a:ext uri="{FF2B5EF4-FFF2-40B4-BE49-F238E27FC236}">
                <a16:creationId xmlns:a16="http://schemas.microsoft.com/office/drawing/2014/main" id="{C12A9F7D-F09F-4A19-94CB-F595D101C1A6}"/>
              </a:ext>
            </a:extLst>
          </p:cNvPr>
          <p:cNvSpPr>
            <a:spLocks noGrp="1"/>
          </p:cNvSpPr>
          <p:nvPr>
            <p:ph sz="half" idx="2"/>
          </p:nvPr>
        </p:nvSpPr>
        <p:spPr>
          <a:xfrm>
            <a:off x="5255582" y="2423603"/>
            <a:ext cx="6365288" cy="4225771"/>
          </a:xfrm>
        </p:spPr>
        <p:txBody>
          <a:bodyPr>
            <a:normAutofit fontScale="77500" lnSpcReduction="20000"/>
          </a:bodyPr>
          <a:lstStyle/>
          <a:p>
            <a:r>
              <a:rPr lang="en-US" dirty="0"/>
              <a:t>A true positive is an outcome where the model correctly predicts the positive class. Similarly, a true negative is an outcome where the model correctly predicts the negative class.</a:t>
            </a:r>
          </a:p>
          <a:p>
            <a:r>
              <a:rPr lang="en-US" dirty="0"/>
              <a:t>A false positive is an outcome where the model incorrectly predicts the positive class. And a false negative is an outcome where the model incorrectly predicts the negative class.</a:t>
            </a:r>
          </a:p>
          <a:p>
            <a:endParaRPr lang="en-US" dirty="0"/>
          </a:p>
          <a:p>
            <a:r>
              <a:rPr lang="en-US" dirty="0"/>
              <a:t>The matrix interprets: </a:t>
            </a:r>
          </a:p>
          <a:p>
            <a:r>
              <a:rPr lang="en-US" dirty="0"/>
              <a:t>Our model predicts that:</a:t>
            </a:r>
          </a:p>
          <a:p>
            <a:r>
              <a:rPr lang="en-US" dirty="0"/>
              <a:t>148 is the true positive </a:t>
            </a:r>
            <a:r>
              <a:rPr lang="en-US" dirty="0" err="1"/>
              <a:t>i.e</a:t>
            </a:r>
            <a:r>
              <a:rPr lang="en-US" dirty="0"/>
              <a:t> 136 people are diabetic and our model predicted  correctly.</a:t>
            </a:r>
          </a:p>
          <a:p>
            <a:r>
              <a:rPr lang="en-US" dirty="0"/>
              <a:t>32 is the false negative </a:t>
            </a:r>
            <a:r>
              <a:rPr lang="en-US" dirty="0" err="1"/>
              <a:t>i.e</a:t>
            </a:r>
            <a:r>
              <a:rPr lang="en-US" dirty="0"/>
              <a:t> 32 people are diabetic and our model was incorrect and predicted that they did not have diabetes.</a:t>
            </a:r>
          </a:p>
          <a:p>
            <a:r>
              <a:rPr lang="en-US" dirty="0"/>
              <a:t>32 is the false positive </a:t>
            </a:r>
            <a:r>
              <a:rPr lang="en-US" dirty="0" err="1"/>
              <a:t>i.e</a:t>
            </a:r>
            <a:r>
              <a:rPr lang="en-US" dirty="0"/>
              <a:t> 32 person did not have diabetes but the model predicted that they have diabetes.</a:t>
            </a:r>
          </a:p>
          <a:p>
            <a:r>
              <a:rPr lang="en-US" dirty="0"/>
              <a:t>54 is the true negative </a:t>
            </a:r>
            <a:r>
              <a:rPr lang="en-US" dirty="0" err="1"/>
              <a:t>i.e</a:t>
            </a:r>
            <a:r>
              <a:rPr lang="en-US" dirty="0"/>
              <a:t> 54 people did not have diabetes and our model predicted correctly.</a:t>
            </a:r>
          </a:p>
          <a:p>
            <a:endParaRPr lang="en-IN" dirty="0"/>
          </a:p>
        </p:txBody>
      </p:sp>
    </p:spTree>
    <p:extLst>
      <p:ext uri="{BB962C8B-B14F-4D97-AF65-F5344CB8AC3E}">
        <p14:creationId xmlns:p14="http://schemas.microsoft.com/office/powerpoint/2010/main" val="2231497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DE589C-1373-4574-A779-1CB181B6B72F}"/>
              </a:ext>
            </a:extLst>
          </p:cNvPr>
          <p:cNvSpPr>
            <a:spLocks noGrp="1"/>
          </p:cNvSpPr>
          <p:nvPr>
            <p:ph type="title"/>
          </p:nvPr>
        </p:nvSpPr>
        <p:spPr/>
        <p:txBody>
          <a:bodyPr/>
          <a:lstStyle/>
          <a:p>
            <a:r>
              <a:rPr lang="en-IN" dirty="0"/>
              <a:t>ACCURACY</a:t>
            </a:r>
          </a:p>
        </p:txBody>
      </p:sp>
      <p:sp>
        <p:nvSpPr>
          <p:cNvPr id="5" name="Content Placeholder 4">
            <a:extLst>
              <a:ext uri="{FF2B5EF4-FFF2-40B4-BE49-F238E27FC236}">
                <a16:creationId xmlns:a16="http://schemas.microsoft.com/office/drawing/2014/main" id="{CC7F5528-BE36-4241-A41F-C9C258D6D0DF}"/>
              </a:ext>
            </a:extLst>
          </p:cNvPr>
          <p:cNvSpPr>
            <a:spLocks noGrp="1"/>
          </p:cNvSpPr>
          <p:nvPr>
            <p:ph sz="half" idx="1"/>
          </p:nvPr>
        </p:nvSpPr>
        <p:spPr>
          <a:xfrm>
            <a:off x="435006" y="2603500"/>
            <a:ext cx="5545106" cy="3416301"/>
          </a:xfrm>
        </p:spPr>
        <p:txBody>
          <a:bodyPr>
            <a:normAutofit/>
          </a:bodyPr>
          <a:lstStyle/>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precision    recall  f1-score   support              </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endPar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0               0.81      0.81      0.81       168</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1               0.63      0.63      0.63        86</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endPar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accuracy                                 0.75        254</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macro avg       0.72      0.72      0.72       254</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weighted avg      0.75      0.75      0.75       254</a:t>
            </a:r>
          </a:p>
          <a:p>
            <a:endParaRPr lang="en-IN" dirty="0"/>
          </a:p>
        </p:txBody>
      </p:sp>
      <p:sp>
        <p:nvSpPr>
          <p:cNvPr id="6" name="Content Placeholder 5">
            <a:extLst>
              <a:ext uri="{FF2B5EF4-FFF2-40B4-BE49-F238E27FC236}">
                <a16:creationId xmlns:a16="http://schemas.microsoft.com/office/drawing/2014/main" id="{ECEEA85A-0F66-4BDB-9FBB-1ABBE535B021}"/>
              </a:ext>
            </a:extLst>
          </p:cNvPr>
          <p:cNvSpPr>
            <a:spLocks noGrp="1"/>
          </p:cNvSpPr>
          <p:nvPr>
            <p:ph sz="half" idx="2"/>
          </p:nvPr>
        </p:nvSpPr>
        <p:spPr>
          <a:xfrm>
            <a:off x="6208712" y="2603500"/>
            <a:ext cx="5474302" cy="4054752"/>
          </a:xfrm>
        </p:spPr>
        <p:txBody>
          <a:bodyPr>
            <a:normAutofit/>
          </a:bodyPr>
          <a:lstStyle/>
          <a:p>
            <a:r>
              <a:rPr lang="en-US" sz="2400" dirty="0"/>
              <a:t>This metrics tells us about in total how many predictions by our model were correct. So , we can see that accuracy is of 75%, that is out of 254 data values 75% data was correctly predicted </a:t>
            </a:r>
            <a:r>
              <a:rPr lang="en-US" sz="2400" dirty="0" err="1"/>
              <a:t>i.e</a:t>
            </a:r>
            <a:r>
              <a:rPr lang="en-US" sz="2400" dirty="0"/>
              <a:t> 190 values out of 254 were correctly predicted which makes to 75% of accuracy.</a:t>
            </a:r>
          </a:p>
          <a:p>
            <a:endParaRPr lang="en-IN" dirty="0"/>
          </a:p>
        </p:txBody>
      </p:sp>
    </p:spTree>
    <p:extLst>
      <p:ext uri="{BB962C8B-B14F-4D97-AF65-F5344CB8AC3E}">
        <p14:creationId xmlns:p14="http://schemas.microsoft.com/office/powerpoint/2010/main" val="1336651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1B592-7CA7-49D0-8F93-04B30FC8244C}"/>
              </a:ext>
            </a:extLst>
          </p:cNvPr>
          <p:cNvSpPr>
            <a:spLocks noGrp="1"/>
          </p:cNvSpPr>
          <p:nvPr>
            <p:ph type="title"/>
          </p:nvPr>
        </p:nvSpPr>
        <p:spPr/>
        <p:txBody>
          <a:bodyPr/>
          <a:lstStyle/>
          <a:p>
            <a:r>
              <a:rPr lang="en-US" dirty="0"/>
              <a:t>The major problem with the accuracy:</a:t>
            </a:r>
            <a:endParaRPr lang="en-IN" dirty="0"/>
          </a:p>
        </p:txBody>
      </p:sp>
      <p:sp>
        <p:nvSpPr>
          <p:cNvPr id="3" name="Content Placeholder 2">
            <a:extLst>
              <a:ext uri="{FF2B5EF4-FFF2-40B4-BE49-F238E27FC236}">
                <a16:creationId xmlns:a16="http://schemas.microsoft.com/office/drawing/2014/main" id="{6A272578-012A-48A8-A4DD-FC8E1C667365}"/>
              </a:ext>
            </a:extLst>
          </p:cNvPr>
          <p:cNvSpPr>
            <a:spLocks noGrp="1"/>
          </p:cNvSpPr>
          <p:nvPr>
            <p:ph idx="1"/>
          </p:nvPr>
        </p:nvSpPr>
        <p:spPr>
          <a:xfrm>
            <a:off x="1305874" y="2310536"/>
            <a:ext cx="8825659" cy="4400982"/>
          </a:xfrm>
        </p:spPr>
        <p:txBody>
          <a:bodyPr>
            <a:normAutofit/>
          </a:bodyPr>
          <a:lstStyle/>
          <a:p>
            <a:r>
              <a:rPr lang="en-US" dirty="0"/>
              <a:t>The reason is that accuracy score can be misleading if our dataset is imbalanced.</a:t>
            </a:r>
          </a:p>
          <a:p>
            <a:r>
              <a:rPr lang="en-US" dirty="0"/>
              <a:t>An easy example : An imbalanced dataset means that suppose we have 1000 individuals out of which 999 did not have diabetes while 1 individual had diabetes. If we train our model on this data, it becomes biased towards people that did not have diabetes. Since it has only seen one individual which has diabetes, while rest of the individuals did not have it, it tends to predict any new person coming as non diabetic. Suppose, we trained our model and applied it on 5 individuals. Out of the 5, 3 didn’t have diabetes while 2 did. But since the model is biased, may be it will predict all the 5 as not diabetic. So the accuracy will be 75%. But suppose all the 5 individuals have diabetes, and model predicted 4 did not have diabetes. This time the accuracy will be only 20% (1/5). Therefore, as the dataset changes, the accuracy changes as well and we cannot solely depend on it. Let us see how Precision and Recall tries to address this issue.</a:t>
            </a:r>
          </a:p>
          <a:p>
            <a:endParaRPr lang="en-IN" dirty="0"/>
          </a:p>
        </p:txBody>
      </p:sp>
    </p:spTree>
    <p:extLst>
      <p:ext uri="{BB962C8B-B14F-4D97-AF65-F5344CB8AC3E}">
        <p14:creationId xmlns:p14="http://schemas.microsoft.com/office/powerpoint/2010/main" val="370898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680C3-F780-4667-A0CA-1A8652FA688F}"/>
              </a:ext>
            </a:extLst>
          </p:cNvPr>
          <p:cNvSpPr>
            <a:spLocks noGrp="1"/>
          </p:cNvSpPr>
          <p:nvPr>
            <p:ph type="title"/>
          </p:nvPr>
        </p:nvSpPr>
        <p:spPr>
          <a:xfrm>
            <a:off x="1154954" y="585926"/>
            <a:ext cx="8761413" cy="1094706"/>
          </a:xfrm>
        </p:spPr>
        <p:txBody>
          <a:bodyPr/>
          <a:lstStyle/>
          <a:p>
            <a:r>
              <a:rPr lang="en-IN" dirty="0"/>
              <a:t>WHY LOGISTIC REGRESSION IN THIS DATASET?</a:t>
            </a:r>
          </a:p>
        </p:txBody>
      </p:sp>
      <p:sp>
        <p:nvSpPr>
          <p:cNvPr id="3" name="Content Placeholder 2">
            <a:extLst>
              <a:ext uri="{FF2B5EF4-FFF2-40B4-BE49-F238E27FC236}">
                <a16:creationId xmlns:a16="http://schemas.microsoft.com/office/drawing/2014/main" id="{1333B84A-65F4-4777-8D77-7CF1E687EF24}"/>
              </a:ext>
            </a:extLst>
          </p:cNvPr>
          <p:cNvSpPr>
            <a:spLocks noGrp="1"/>
          </p:cNvSpPr>
          <p:nvPr>
            <p:ph idx="1"/>
          </p:nvPr>
        </p:nvSpPr>
        <p:spPr>
          <a:xfrm>
            <a:off x="1154954" y="2603499"/>
            <a:ext cx="8825659" cy="3868321"/>
          </a:xfrm>
        </p:spPr>
        <p:txBody>
          <a:bodyPr>
            <a:normAutofit/>
          </a:bodyPr>
          <a:lstStyle/>
          <a:p>
            <a:r>
              <a:rPr lang="en-US" dirty="0"/>
              <a:t>It is a Machine Learning classification algorithm that is used to predict the probability of a categorical dependent variable. In logistic regression, the dependent variable is a binary variable that contains data coded as 1 (yes, success, etc.) or 0 (no, failure, etc.) – here being diabetic is the variable containing the code 1 as yes and 0 as no. </a:t>
            </a:r>
          </a:p>
          <a:p>
            <a:r>
              <a:rPr lang="en-US" dirty="0"/>
              <a:t>The dependent and labelled binary variable being the target variable which is Outcome.</a:t>
            </a:r>
          </a:p>
          <a:p>
            <a:r>
              <a:rPr lang="en-US" dirty="0"/>
              <a:t>Only the meaningful variables should be included(non related features are later dropped).</a:t>
            </a:r>
          </a:p>
          <a:p>
            <a:r>
              <a:rPr lang="en-US" dirty="0"/>
              <a:t>The independent variables should be independent of each other. That is, the model should have little or no multicollinearity – there are independent variables in the dataset</a:t>
            </a:r>
          </a:p>
          <a:p>
            <a:endParaRPr lang="en-IN" dirty="0"/>
          </a:p>
        </p:txBody>
      </p:sp>
    </p:spTree>
    <p:extLst>
      <p:ext uri="{BB962C8B-B14F-4D97-AF65-F5344CB8AC3E}">
        <p14:creationId xmlns:p14="http://schemas.microsoft.com/office/powerpoint/2010/main" val="1249434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803A-4826-44BE-80EF-C1F672024E57}"/>
              </a:ext>
            </a:extLst>
          </p:cNvPr>
          <p:cNvSpPr>
            <a:spLocks noGrp="1"/>
          </p:cNvSpPr>
          <p:nvPr>
            <p:ph type="title"/>
          </p:nvPr>
        </p:nvSpPr>
        <p:spPr/>
        <p:txBody>
          <a:bodyPr/>
          <a:lstStyle/>
          <a:p>
            <a:r>
              <a:rPr lang="en-IN" dirty="0"/>
              <a:t>PRECISION </a:t>
            </a:r>
          </a:p>
        </p:txBody>
      </p:sp>
      <p:sp>
        <p:nvSpPr>
          <p:cNvPr id="3" name="Content Placeholder 2">
            <a:extLst>
              <a:ext uri="{FF2B5EF4-FFF2-40B4-BE49-F238E27FC236}">
                <a16:creationId xmlns:a16="http://schemas.microsoft.com/office/drawing/2014/main" id="{8D8C4AD0-D7C2-4AC3-A0DE-91A3AC9FC1A4}"/>
              </a:ext>
            </a:extLst>
          </p:cNvPr>
          <p:cNvSpPr>
            <a:spLocks noGrp="1"/>
          </p:cNvSpPr>
          <p:nvPr>
            <p:ph idx="1"/>
          </p:nvPr>
        </p:nvSpPr>
        <p:spPr>
          <a:xfrm>
            <a:off x="683581" y="2603500"/>
            <a:ext cx="10875145" cy="3948220"/>
          </a:xfrm>
        </p:spPr>
        <p:txBody>
          <a:bodyPr>
            <a:normAutofit/>
          </a:bodyPr>
          <a:lstStyle/>
          <a:p>
            <a:r>
              <a:rPr lang="en-US" sz="2800" dirty="0"/>
              <a:t>Precision talks about all the correct predictions out of total positive predictions. Recall means how many individuals were classified correctly out of all the actual positive individuals.</a:t>
            </a:r>
          </a:p>
          <a:p>
            <a:r>
              <a:rPr lang="en-US" sz="2800" dirty="0"/>
              <a:t>Here our precision is found to be 72% correct which means out of all to be correct predictions, 72% of them were correctly predicted while 28% were not.</a:t>
            </a:r>
          </a:p>
          <a:p>
            <a:endParaRPr lang="en-IN" dirty="0"/>
          </a:p>
        </p:txBody>
      </p:sp>
      <p:pic>
        <p:nvPicPr>
          <p:cNvPr id="4" name="Picture 3">
            <a:extLst>
              <a:ext uri="{FF2B5EF4-FFF2-40B4-BE49-F238E27FC236}">
                <a16:creationId xmlns:a16="http://schemas.microsoft.com/office/drawing/2014/main" id="{CA062F66-5FAC-4A2F-950C-27A04C8A25EC}"/>
              </a:ext>
            </a:extLst>
          </p:cNvPr>
          <p:cNvPicPr>
            <a:picLocks noChangeAspect="1"/>
          </p:cNvPicPr>
          <p:nvPr/>
        </p:nvPicPr>
        <p:blipFill>
          <a:blip r:embed="rId2"/>
          <a:stretch>
            <a:fillRect/>
          </a:stretch>
        </p:blipFill>
        <p:spPr>
          <a:xfrm>
            <a:off x="3764970" y="738835"/>
            <a:ext cx="6151397" cy="1176630"/>
          </a:xfrm>
          <a:prstGeom prst="rect">
            <a:avLst/>
          </a:prstGeom>
        </p:spPr>
      </p:pic>
    </p:spTree>
    <p:extLst>
      <p:ext uri="{BB962C8B-B14F-4D97-AF65-F5344CB8AC3E}">
        <p14:creationId xmlns:p14="http://schemas.microsoft.com/office/powerpoint/2010/main" val="4108445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F658-F395-4D59-87CA-CD53C8CCF298}"/>
              </a:ext>
            </a:extLst>
          </p:cNvPr>
          <p:cNvSpPr>
            <a:spLocks noGrp="1"/>
          </p:cNvSpPr>
          <p:nvPr>
            <p:ph type="title"/>
          </p:nvPr>
        </p:nvSpPr>
        <p:spPr/>
        <p:txBody>
          <a:bodyPr/>
          <a:lstStyle/>
          <a:p>
            <a:r>
              <a:rPr lang="en-IN" dirty="0"/>
              <a:t>RECALL</a:t>
            </a:r>
          </a:p>
        </p:txBody>
      </p:sp>
      <p:sp>
        <p:nvSpPr>
          <p:cNvPr id="3" name="Content Placeholder 2">
            <a:extLst>
              <a:ext uri="{FF2B5EF4-FFF2-40B4-BE49-F238E27FC236}">
                <a16:creationId xmlns:a16="http://schemas.microsoft.com/office/drawing/2014/main" id="{F53E9706-71F1-46F7-BEE5-A927A483C58B}"/>
              </a:ext>
            </a:extLst>
          </p:cNvPr>
          <p:cNvSpPr>
            <a:spLocks noGrp="1"/>
          </p:cNvSpPr>
          <p:nvPr>
            <p:ph idx="1"/>
          </p:nvPr>
        </p:nvSpPr>
        <p:spPr>
          <a:xfrm>
            <a:off x="1154954" y="2603500"/>
            <a:ext cx="8825659" cy="4108018"/>
          </a:xfrm>
        </p:spPr>
        <p:txBody>
          <a:bodyPr>
            <a:normAutofit/>
          </a:bodyPr>
          <a:lstStyle/>
          <a:p>
            <a:r>
              <a:rPr lang="en-US" sz="2400" dirty="0"/>
              <a:t>Recall – Recall means how many individuals were classified correctly out of all the actual positive individuals.</a:t>
            </a:r>
          </a:p>
          <a:p>
            <a:r>
              <a:rPr lang="en-US" sz="2400" dirty="0"/>
              <a:t>Our recall value is 72% which means that in our case the positive scenario was ‘being diabetic’ and out of all the positive scenarios 72% of people that were diabetic were predicted correctly.</a:t>
            </a:r>
          </a:p>
          <a:p>
            <a:r>
              <a:rPr lang="en-US" sz="2400" dirty="0"/>
              <a:t>Due to such results we can say that our model’s predictions is on a good note, however to make sure the F1 score comes into play.</a:t>
            </a:r>
          </a:p>
          <a:p>
            <a:endParaRPr lang="en-IN" dirty="0"/>
          </a:p>
        </p:txBody>
      </p:sp>
      <p:pic>
        <p:nvPicPr>
          <p:cNvPr id="4" name="Picture 3">
            <a:extLst>
              <a:ext uri="{FF2B5EF4-FFF2-40B4-BE49-F238E27FC236}">
                <a16:creationId xmlns:a16="http://schemas.microsoft.com/office/drawing/2014/main" id="{2AA43C26-636A-4662-84E1-A7EA8E120116}"/>
              </a:ext>
            </a:extLst>
          </p:cNvPr>
          <p:cNvPicPr>
            <a:picLocks noChangeAspect="1"/>
          </p:cNvPicPr>
          <p:nvPr/>
        </p:nvPicPr>
        <p:blipFill>
          <a:blip r:embed="rId2"/>
          <a:stretch>
            <a:fillRect/>
          </a:stretch>
        </p:blipFill>
        <p:spPr>
          <a:xfrm>
            <a:off x="3472685" y="598615"/>
            <a:ext cx="5974598" cy="1457070"/>
          </a:xfrm>
          <a:prstGeom prst="rect">
            <a:avLst/>
          </a:prstGeom>
        </p:spPr>
      </p:pic>
    </p:spTree>
    <p:extLst>
      <p:ext uri="{BB962C8B-B14F-4D97-AF65-F5344CB8AC3E}">
        <p14:creationId xmlns:p14="http://schemas.microsoft.com/office/powerpoint/2010/main" val="3052662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B489A-83FE-469A-A436-E2CDAF497959}"/>
              </a:ext>
            </a:extLst>
          </p:cNvPr>
          <p:cNvSpPr>
            <a:spLocks noGrp="1"/>
          </p:cNvSpPr>
          <p:nvPr>
            <p:ph type="title"/>
          </p:nvPr>
        </p:nvSpPr>
        <p:spPr/>
        <p:txBody>
          <a:bodyPr/>
          <a:lstStyle/>
          <a:p>
            <a:r>
              <a:rPr lang="en-IN" dirty="0"/>
              <a:t>F1 SCORE </a:t>
            </a:r>
          </a:p>
        </p:txBody>
      </p:sp>
      <p:sp>
        <p:nvSpPr>
          <p:cNvPr id="3" name="Content Placeholder 2">
            <a:extLst>
              <a:ext uri="{FF2B5EF4-FFF2-40B4-BE49-F238E27FC236}">
                <a16:creationId xmlns:a16="http://schemas.microsoft.com/office/drawing/2014/main" id="{24B3EB08-06E4-4D2B-BA05-A2736D5D4C24}"/>
              </a:ext>
            </a:extLst>
          </p:cNvPr>
          <p:cNvSpPr>
            <a:spLocks noGrp="1"/>
          </p:cNvSpPr>
          <p:nvPr>
            <p:ph idx="1"/>
          </p:nvPr>
        </p:nvSpPr>
        <p:spPr>
          <a:xfrm>
            <a:off x="328474" y="2372681"/>
            <a:ext cx="11863526" cy="4254500"/>
          </a:xfrm>
        </p:spPr>
        <p:txBody>
          <a:bodyPr>
            <a:normAutofit/>
          </a:bodyPr>
          <a:lstStyle/>
          <a:p>
            <a:r>
              <a:rPr lang="en-US" sz="2400" dirty="0"/>
              <a:t>Should we always look at both the values? Can’t there be only one value with which we can make a judgement of the model? Yes! F1 Score is the answer. Only by looking at this score we can decide on the model, without looking at Precision and Recall. F1 Score is derived from the P&amp;R score only, and Higher the value of F1 Score, better is the model. If we are curious about F1 Score’s result, then we can always look at the precision and recall score and judge which metrics is driving a major role in affecting F1 Score as it takes both the metrics into consideration. F1 Score is the harmonic mean of Precision and Recall.</a:t>
            </a:r>
          </a:p>
          <a:p>
            <a:r>
              <a:rPr lang="en-US" sz="2400" dirty="0"/>
              <a:t>The F1 score comes out to be 72% , hence the F1 score prediction is on a better scale and our model’s predictions are at a correct scale of 72%</a:t>
            </a:r>
          </a:p>
          <a:p>
            <a:endParaRPr lang="en-IN" dirty="0"/>
          </a:p>
        </p:txBody>
      </p:sp>
      <p:pic>
        <p:nvPicPr>
          <p:cNvPr id="4" name="Picture 3">
            <a:extLst>
              <a:ext uri="{FF2B5EF4-FFF2-40B4-BE49-F238E27FC236}">
                <a16:creationId xmlns:a16="http://schemas.microsoft.com/office/drawing/2014/main" id="{74E79237-4804-476B-8E6B-124FB0BAA977}"/>
              </a:ext>
            </a:extLst>
          </p:cNvPr>
          <p:cNvPicPr>
            <a:picLocks noChangeAspect="1"/>
          </p:cNvPicPr>
          <p:nvPr/>
        </p:nvPicPr>
        <p:blipFill>
          <a:blip r:embed="rId2"/>
          <a:stretch>
            <a:fillRect/>
          </a:stretch>
        </p:blipFill>
        <p:spPr>
          <a:xfrm>
            <a:off x="4089676" y="708352"/>
            <a:ext cx="5468586" cy="1237595"/>
          </a:xfrm>
          <a:prstGeom prst="rect">
            <a:avLst/>
          </a:prstGeom>
        </p:spPr>
      </p:pic>
    </p:spTree>
    <p:extLst>
      <p:ext uri="{BB962C8B-B14F-4D97-AF65-F5344CB8AC3E}">
        <p14:creationId xmlns:p14="http://schemas.microsoft.com/office/powerpoint/2010/main" val="353968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F297-633C-4799-A766-AF13C6C34DE6}"/>
              </a:ext>
            </a:extLst>
          </p:cNvPr>
          <p:cNvSpPr>
            <a:spLocks noGrp="1"/>
          </p:cNvSpPr>
          <p:nvPr>
            <p:ph type="title"/>
          </p:nvPr>
        </p:nvSpPr>
        <p:spPr/>
        <p:txBody>
          <a:bodyPr/>
          <a:lstStyle/>
          <a:p>
            <a:r>
              <a:rPr lang="en-IN" dirty="0"/>
              <a:t>DECISION TREES ALGORITHM</a:t>
            </a:r>
          </a:p>
        </p:txBody>
      </p:sp>
      <p:sp>
        <p:nvSpPr>
          <p:cNvPr id="3" name="Content Placeholder 2">
            <a:extLst>
              <a:ext uri="{FF2B5EF4-FFF2-40B4-BE49-F238E27FC236}">
                <a16:creationId xmlns:a16="http://schemas.microsoft.com/office/drawing/2014/main" id="{39E1287E-1096-4393-8590-92A4822FF873}"/>
              </a:ext>
            </a:extLst>
          </p:cNvPr>
          <p:cNvSpPr>
            <a:spLocks noGrp="1"/>
          </p:cNvSpPr>
          <p:nvPr>
            <p:ph idx="1"/>
          </p:nvPr>
        </p:nvSpPr>
        <p:spPr/>
        <p:txBody>
          <a:bodyPr>
            <a:normAutofit/>
          </a:bodyPr>
          <a:lstStyle/>
          <a:p>
            <a:r>
              <a:rPr lang="en-US" sz="3600" dirty="0"/>
              <a:t>The decision tree algorithm tries to solve the problem, by using tree representation. Each internal node of the tree corresponds to an attribute, and each leaf node corresponds to a class label.</a:t>
            </a:r>
            <a:endParaRPr lang="en-IN" sz="3600" dirty="0"/>
          </a:p>
        </p:txBody>
      </p:sp>
    </p:spTree>
    <p:extLst>
      <p:ext uri="{BB962C8B-B14F-4D97-AF65-F5344CB8AC3E}">
        <p14:creationId xmlns:p14="http://schemas.microsoft.com/office/powerpoint/2010/main" val="2607032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B1C95-DE4B-4CD7-A1BF-7A123A37A7A3}"/>
              </a:ext>
            </a:extLst>
          </p:cNvPr>
          <p:cNvSpPr>
            <a:spLocks noGrp="1"/>
          </p:cNvSpPr>
          <p:nvPr>
            <p:ph type="title"/>
          </p:nvPr>
        </p:nvSpPr>
        <p:spPr/>
        <p:txBody>
          <a:bodyPr/>
          <a:lstStyle/>
          <a:p>
            <a:r>
              <a:rPr lang="en-IN" dirty="0"/>
              <a:t>THE OBSERVATION</a:t>
            </a:r>
          </a:p>
        </p:txBody>
      </p:sp>
      <p:pic>
        <p:nvPicPr>
          <p:cNvPr id="4" name="Content Placeholder 3">
            <a:extLst>
              <a:ext uri="{FF2B5EF4-FFF2-40B4-BE49-F238E27FC236}">
                <a16:creationId xmlns:a16="http://schemas.microsoft.com/office/drawing/2014/main" id="{139E99BF-A36B-4DDC-B496-76DD72A37702}"/>
              </a:ext>
            </a:extLst>
          </p:cNvPr>
          <p:cNvPicPr>
            <a:picLocks noGrp="1" noChangeAspect="1"/>
          </p:cNvPicPr>
          <p:nvPr>
            <p:ph idx="1"/>
          </p:nvPr>
        </p:nvPicPr>
        <p:blipFill>
          <a:blip r:embed="rId2"/>
          <a:stretch>
            <a:fillRect/>
          </a:stretch>
        </p:blipFill>
        <p:spPr>
          <a:xfrm>
            <a:off x="1305018" y="2547891"/>
            <a:ext cx="9161756" cy="3959441"/>
          </a:xfrm>
          <a:prstGeom prst="rect">
            <a:avLst/>
          </a:prstGeom>
        </p:spPr>
      </p:pic>
    </p:spTree>
    <p:extLst>
      <p:ext uri="{BB962C8B-B14F-4D97-AF65-F5344CB8AC3E}">
        <p14:creationId xmlns:p14="http://schemas.microsoft.com/office/powerpoint/2010/main" val="3181251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BDBA-7108-4B97-9BFE-21EEB1FA15E6}"/>
              </a:ext>
            </a:extLst>
          </p:cNvPr>
          <p:cNvSpPr>
            <a:spLocks noGrp="1"/>
          </p:cNvSpPr>
          <p:nvPr>
            <p:ph type="title"/>
          </p:nvPr>
        </p:nvSpPr>
        <p:spPr/>
        <p:txBody>
          <a:bodyPr/>
          <a:lstStyle/>
          <a:p>
            <a:r>
              <a:rPr lang="en-IN" dirty="0"/>
              <a:t>ACCURACY COMPARISION</a:t>
            </a:r>
          </a:p>
        </p:txBody>
      </p:sp>
      <p:sp>
        <p:nvSpPr>
          <p:cNvPr id="3" name="Content Placeholder 2">
            <a:extLst>
              <a:ext uri="{FF2B5EF4-FFF2-40B4-BE49-F238E27FC236}">
                <a16:creationId xmlns:a16="http://schemas.microsoft.com/office/drawing/2014/main" id="{2DD4A023-4554-4AF5-9273-3D5F326485BC}"/>
              </a:ext>
            </a:extLst>
          </p:cNvPr>
          <p:cNvSpPr>
            <a:spLocks noGrp="1"/>
          </p:cNvSpPr>
          <p:nvPr>
            <p:ph idx="1"/>
          </p:nvPr>
        </p:nvSpPr>
        <p:spPr/>
        <p:txBody>
          <a:bodyPr/>
          <a:lstStyle/>
          <a:p>
            <a:r>
              <a:rPr lang="en-US" dirty="0"/>
              <a:t>This metrics tells us about in total how many predictions by our model were correct. So , we can see that accuracy is of 72%, that is out of 254 data values 72% data was correctly predicted </a:t>
            </a:r>
            <a:r>
              <a:rPr lang="en-US" dirty="0" err="1"/>
              <a:t>i.e</a:t>
            </a:r>
            <a:r>
              <a:rPr lang="en-US" dirty="0"/>
              <a:t> 182 values out of 254 were correctly predicted which makes to 72% of accuracy.</a:t>
            </a:r>
          </a:p>
          <a:p>
            <a:endParaRPr lang="en-US" dirty="0"/>
          </a:p>
          <a:p>
            <a:r>
              <a:rPr lang="en-US" dirty="0"/>
              <a:t>However, the logistic regression algorithm gave us 190 values correct and an accuracy of 75% which is higher than the decision trees accuracy</a:t>
            </a:r>
            <a:endParaRPr lang="en-IN" dirty="0"/>
          </a:p>
        </p:txBody>
      </p:sp>
    </p:spTree>
    <p:extLst>
      <p:ext uri="{BB962C8B-B14F-4D97-AF65-F5344CB8AC3E}">
        <p14:creationId xmlns:p14="http://schemas.microsoft.com/office/powerpoint/2010/main" val="1402766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C9C9-2F00-4F44-AC86-8D8AE59323F8}"/>
              </a:ext>
            </a:extLst>
          </p:cNvPr>
          <p:cNvSpPr>
            <a:spLocks noGrp="1"/>
          </p:cNvSpPr>
          <p:nvPr>
            <p:ph type="title"/>
          </p:nvPr>
        </p:nvSpPr>
        <p:spPr/>
        <p:txBody>
          <a:bodyPr/>
          <a:lstStyle/>
          <a:p>
            <a:r>
              <a:rPr lang="en-IN" dirty="0"/>
              <a:t>RANDOM FOREST CLASSIFIER</a:t>
            </a:r>
          </a:p>
        </p:txBody>
      </p:sp>
      <p:sp>
        <p:nvSpPr>
          <p:cNvPr id="3" name="Content Placeholder 2">
            <a:extLst>
              <a:ext uri="{FF2B5EF4-FFF2-40B4-BE49-F238E27FC236}">
                <a16:creationId xmlns:a16="http://schemas.microsoft.com/office/drawing/2014/main" id="{BB526EF9-D716-41EE-A54D-35530E3FF757}"/>
              </a:ext>
            </a:extLst>
          </p:cNvPr>
          <p:cNvSpPr>
            <a:spLocks noGrp="1"/>
          </p:cNvSpPr>
          <p:nvPr>
            <p:ph idx="1"/>
          </p:nvPr>
        </p:nvSpPr>
        <p:spPr/>
        <p:txBody>
          <a:bodyPr>
            <a:normAutofit/>
          </a:bodyPr>
          <a:lstStyle/>
          <a:p>
            <a:r>
              <a:rPr lang="en-US" sz="2800" dirty="0"/>
              <a:t>Random forest is a flexible, easy to use machine learning algorithm that produces, even without hyper-parameter tuning, a great result most of the time. It is also one of the most used algorithms, because of its simplicity and diversity (it can be used for both classification and regression tasks).</a:t>
            </a:r>
            <a:endParaRPr lang="en-IN" sz="2800" dirty="0"/>
          </a:p>
        </p:txBody>
      </p:sp>
    </p:spTree>
    <p:extLst>
      <p:ext uri="{BB962C8B-B14F-4D97-AF65-F5344CB8AC3E}">
        <p14:creationId xmlns:p14="http://schemas.microsoft.com/office/powerpoint/2010/main" val="3831611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087B-1FBB-403D-837F-4588857FF20C}"/>
              </a:ext>
            </a:extLst>
          </p:cNvPr>
          <p:cNvSpPr>
            <a:spLocks noGrp="1"/>
          </p:cNvSpPr>
          <p:nvPr>
            <p:ph type="title"/>
          </p:nvPr>
        </p:nvSpPr>
        <p:spPr/>
        <p:txBody>
          <a:bodyPr/>
          <a:lstStyle/>
          <a:p>
            <a:r>
              <a:rPr lang="en-IN" dirty="0"/>
              <a:t>THE OBSERVATION</a:t>
            </a:r>
          </a:p>
        </p:txBody>
      </p:sp>
      <p:pic>
        <p:nvPicPr>
          <p:cNvPr id="4" name="Content Placeholder 3">
            <a:extLst>
              <a:ext uri="{FF2B5EF4-FFF2-40B4-BE49-F238E27FC236}">
                <a16:creationId xmlns:a16="http://schemas.microsoft.com/office/drawing/2014/main" id="{4E1EA01D-032F-498F-B092-9A78FA2FF4B7}"/>
              </a:ext>
            </a:extLst>
          </p:cNvPr>
          <p:cNvPicPr>
            <a:picLocks noGrp="1" noChangeAspect="1"/>
          </p:cNvPicPr>
          <p:nvPr>
            <p:ph idx="1"/>
          </p:nvPr>
        </p:nvPicPr>
        <p:blipFill>
          <a:blip r:embed="rId2"/>
          <a:stretch>
            <a:fillRect/>
          </a:stretch>
        </p:blipFill>
        <p:spPr>
          <a:xfrm>
            <a:off x="1767681" y="2787588"/>
            <a:ext cx="8521538" cy="3719743"/>
          </a:xfrm>
          <a:prstGeom prst="rect">
            <a:avLst/>
          </a:prstGeom>
        </p:spPr>
      </p:pic>
    </p:spTree>
    <p:extLst>
      <p:ext uri="{BB962C8B-B14F-4D97-AF65-F5344CB8AC3E}">
        <p14:creationId xmlns:p14="http://schemas.microsoft.com/office/powerpoint/2010/main" val="1367705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D28D-F44B-4A62-8FDE-67CDD902E963}"/>
              </a:ext>
            </a:extLst>
          </p:cNvPr>
          <p:cNvSpPr>
            <a:spLocks noGrp="1"/>
          </p:cNvSpPr>
          <p:nvPr>
            <p:ph type="title"/>
          </p:nvPr>
        </p:nvSpPr>
        <p:spPr/>
        <p:txBody>
          <a:bodyPr/>
          <a:lstStyle/>
          <a:p>
            <a:r>
              <a:rPr lang="en-IN" dirty="0"/>
              <a:t>ACCURACY COMPARISION</a:t>
            </a:r>
          </a:p>
        </p:txBody>
      </p:sp>
      <p:sp>
        <p:nvSpPr>
          <p:cNvPr id="3" name="Content Placeholder 2">
            <a:extLst>
              <a:ext uri="{FF2B5EF4-FFF2-40B4-BE49-F238E27FC236}">
                <a16:creationId xmlns:a16="http://schemas.microsoft.com/office/drawing/2014/main" id="{0004DD23-12AF-459F-829E-7D7663BE27BA}"/>
              </a:ext>
            </a:extLst>
          </p:cNvPr>
          <p:cNvSpPr>
            <a:spLocks noGrp="1"/>
          </p:cNvSpPr>
          <p:nvPr>
            <p:ph idx="1"/>
          </p:nvPr>
        </p:nvSpPr>
        <p:spPr/>
        <p:txBody>
          <a:bodyPr/>
          <a:lstStyle/>
          <a:p>
            <a:r>
              <a:rPr lang="en-US" dirty="0"/>
              <a:t>This metrics tells us about in total how many predictions by our model were correct. So , we can see that accuracy is of 76%, that is out of 254 data values 76% data was correctly predicted </a:t>
            </a:r>
            <a:r>
              <a:rPr lang="en-US" dirty="0" err="1"/>
              <a:t>i.e</a:t>
            </a:r>
            <a:r>
              <a:rPr lang="en-US" dirty="0"/>
              <a:t> 192 values out of 254 were correctly predicted which makes to 76% of accuracy.</a:t>
            </a:r>
          </a:p>
          <a:p>
            <a:endParaRPr lang="en-US" dirty="0"/>
          </a:p>
          <a:p>
            <a:endParaRPr lang="en-US" dirty="0"/>
          </a:p>
          <a:p>
            <a:r>
              <a:rPr lang="en-US" dirty="0"/>
              <a:t>This accuracy is even higher than logistic regression 75% and decision trees 72% accuracy level.</a:t>
            </a:r>
          </a:p>
          <a:p>
            <a:endParaRPr lang="en-IN" dirty="0"/>
          </a:p>
        </p:txBody>
      </p:sp>
    </p:spTree>
    <p:extLst>
      <p:ext uri="{BB962C8B-B14F-4D97-AF65-F5344CB8AC3E}">
        <p14:creationId xmlns:p14="http://schemas.microsoft.com/office/powerpoint/2010/main" val="33954250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B18F7-DCB7-47A1-87A8-159819A244D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63CDDAE-722F-407D-ADAF-2688E99BF374}"/>
              </a:ext>
            </a:extLst>
          </p:cNvPr>
          <p:cNvSpPr>
            <a:spLocks noGrp="1"/>
          </p:cNvSpPr>
          <p:nvPr>
            <p:ph idx="1"/>
          </p:nvPr>
        </p:nvSpPr>
        <p:spPr>
          <a:xfrm>
            <a:off x="1154954" y="2603499"/>
            <a:ext cx="9462739" cy="4134652"/>
          </a:xfrm>
        </p:spPr>
        <p:txBody>
          <a:bodyPr>
            <a:noAutofit/>
          </a:bodyPr>
          <a:lstStyle/>
          <a:p>
            <a:r>
              <a:rPr lang="en-IN" sz="2400" dirty="0"/>
              <a:t>When the accuracy compared for our dataset using 3 different algorithms it was found that the random forest predicted 192 values out of 254 with an accuracy of 76%, this was found to be highest accuracy.</a:t>
            </a:r>
          </a:p>
          <a:p>
            <a:r>
              <a:rPr lang="en-IN" sz="2400" dirty="0"/>
              <a:t>Then followed by logistic regression which predicted 190 values correctly out of 254 with an accuracy of 75%.</a:t>
            </a:r>
          </a:p>
          <a:p>
            <a:r>
              <a:rPr lang="en-IN" sz="2400" dirty="0"/>
              <a:t>The least accurate was decision trees algorithm with a correct prediction of 182 values and an accuracy of 72%</a:t>
            </a:r>
          </a:p>
        </p:txBody>
      </p:sp>
    </p:spTree>
    <p:extLst>
      <p:ext uri="{BB962C8B-B14F-4D97-AF65-F5344CB8AC3E}">
        <p14:creationId xmlns:p14="http://schemas.microsoft.com/office/powerpoint/2010/main" val="1240531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4B96-1897-4133-A1A5-4A4046F1B05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A98EEC1-7784-4743-8E39-B8DA9159C57A}"/>
              </a:ext>
            </a:extLst>
          </p:cNvPr>
          <p:cNvSpPr>
            <a:spLocks noGrp="1"/>
          </p:cNvSpPr>
          <p:nvPr>
            <p:ph idx="1"/>
          </p:nvPr>
        </p:nvSpPr>
        <p:spPr/>
        <p:txBody>
          <a:bodyPr>
            <a:normAutofit/>
          </a:bodyPr>
          <a:lstStyle/>
          <a:p>
            <a:r>
              <a:rPr lang="en-IN" sz="3600" dirty="0"/>
              <a:t>We will be building a model of a given dataset which would be predicting whether a person is having diabetes or not based off on the features of the person’s physical health.</a:t>
            </a:r>
          </a:p>
        </p:txBody>
      </p:sp>
    </p:spTree>
    <p:extLst>
      <p:ext uri="{BB962C8B-B14F-4D97-AF65-F5344CB8AC3E}">
        <p14:creationId xmlns:p14="http://schemas.microsoft.com/office/powerpoint/2010/main" val="3823230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490CC-925B-4D58-8B87-36C58729AC64}"/>
              </a:ext>
            </a:extLst>
          </p:cNvPr>
          <p:cNvSpPr>
            <a:spLocks noGrp="1"/>
          </p:cNvSpPr>
          <p:nvPr>
            <p:ph type="title"/>
          </p:nvPr>
        </p:nvSpPr>
        <p:spPr/>
        <p:txBody>
          <a:bodyPr/>
          <a:lstStyle/>
          <a:p>
            <a:r>
              <a:rPr lang="en-IN" dirty="0"/>
              <a:t>K-NEAREST NEIGHBOURS </a:t>
            </a:r>
          </a:p>
        </p:txBody>
      </p:sp>
      <p:sp>
        <p:nvSpPr>
          <p:cNvPr id="3" name="Content Placeholder 2">
            <a:extLst>
              <a:ext uri="{FF2B5EF4-FFF2-40B4-BE49-F238E27FC236}">
                <a16:creationId xmlns:a16="http://schemas.microsoft.com/office/drawing/2014/main" id="{95EC14F7-EEF1-4474-B11E-1946911AB40B}"/>
              </a:ext>
            </a:extLst>
          </p:cNvPr>
          <p:cNvSpPr>
            <a:spLocks noGrp="1"/>
          </p:cNvSpPr>
          <p:nvPr>
            <p:ph idx="1"/>
          </p:nvPr>
        </p:nvSpPr>
        <p:spPr>
          <a:xfrm>
            <a:off x="1270364" y="3029627"/>
            <a:ext cx="9471617" cy="3921587"/>
          </a:xfrm>
        </p:spPr>
        <p:txBody>
          <a:bodyPr>
            <a:normAutofit/>
          </a:bodyPr>
          <a:lstStyle/>
          <a:p>
            <a:r>
              <a:rPr lang="en-US" sz="2800" dirty="0"/>
              <a:t>KNN algorithm is one of the simplest classification algorithm and it is one of the most used learning algorithms. KNN is a non-parametric, lazy learning algorithm. Its purpose is to use a database in which the data points are separated into several classes to predict the classification of a new sample point.</a:t>
            </a:r>
            <a:endParaRPr lang="en-IN" sz="2800" dirty="0"/>
          </a:p>
        </p:txBody>
      </p:sp>
    </p:spTree>
    <p:extLst>
      <p:ext uri="{BB962C8B-B14F-4D97-AF65-F5344CB8AC3E}">
        <p14:creationId xmlns:p14="http://schemas.microsoft.com/office/powerpoint/2010/main" val="2143757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2941-1132-4CBD-A58B-814EEE61D4FA}"/>
              </a:ext>
            </a:extLst>
          </p:cNvPr>
          <p:cNvSpPr>
            <a:spLocks noGrp="1"/>
          </p:cNvSpPr>
          <p:nvPr>
            <p:ph type="title"/>
          </p:nvPr>
        </p:nvSpPr>
        <p:spPr/>
        <p:txBody>
          <a:bodyPr/>
          <a:lstStyle/>
          <a:p>
            <a:r>
              <a:rPr lang="en-IN" dirty="0"/>
              <a:t>THE OBSERVATION</a:t>
            </a:r>
          </a:p>
        </p:txBody>
      </p:sp>
      <p:pic>
        <p:nvPicPr>
          <p:cNvPr id="4" name="Content Placeholder 3">
            <a:extLst>
              <a:ext uri="{FF2B5EF4-FFF2-40B4-BE49-F238E27FC236}">
                <a16:creationId xmlns:a16="http://schemas.microsoft.com/office/drawing/2014/main" id="{B4AF8A4B-AA86-4087-A710-FDA1BC1F7ECF}"/>
              </a:ext>
            </a:extLst>
          </p:cNvPr>
          <p:cNvPicPr>
            <a:picLocks noGrp="1" noChangeAspect="1"/>
          </p:cNvPicPr>
          <p:nvPr>
            <p:ph idx="1"/>
          </p:nvPr>
        </p:nvPicPr>
        <p:blipFill>
          <a:blip r:embed="rId2"/>
          <a:stretch>
            <a:fillRect/>
          </a:stretch>
        </p:blipFill>
        <p:spPr>
          <a:xfrm>
            <a:off x="1155700" y="3042892"/>
            <a:ext cx="8824913" cy="3100455"/>
          </a:xfrm>
          <a:prstGeom prst="rect">
            <a:avLst/>
          </a:prstGeom>
        </p:spPr>
      </p:pic>
    </p:spTree>
    <p:extLst>
      <p:ext uri="{BB962C8B-B14F-4D97-AF65-F5344CB8AC3E}">
        <p14:creationId xmlns:p14="http://schemas.microsoft.com/office/powerpoint/2010/main" val="21044393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89D9-A514-4994-8C56-E5F956DBBE9A}"/>
              </a:ext>
            </a:extLst>
          </p:cNvPr>
          <p:cNvSpPr>
            <a:spLocks noGrp="1"/>
          </p:cNvSpPr>
          <p:nvPr>
            <p:ph type="title"/>
          </p:nvPr>
        </p:nvSpPr>
        <p:spPr/>
        <p:txBody>
          <a:bodyPr/>
          <a:lstStyle/>
          <a:p>
            <a:r>
              <a:rPr lang="en-IN" dirty="0"/>
              <a:t>COMPARISION</a:t>
            </a:r>
          </a:p>
        </p:txBody>
      </p:sp>
      <p:sp>
        <p:nvSpPr>
          <p:cNvPr id="3" name="Content Placeholder 2">
            <a:extLst>
              <a:ext uri="{FF2B5EF4-FFF2-40B4-BE49-F238E27FC236}">
                <a16:creationId xmlns:a16="http://schemas.microsoft.com/office/drawing/2014/main" id="{F1531F1F-3416-42B3-8F6E-21374E569876}"/>
              </a:ext>
            </a:extLst>
          </p:cNvPr>
          <p:cNvSpPr>
            <a:spLocks noGrp="1"/>
          </p:cNvSpPr>
          <p:nvPr>
            <p:ph idx="1"/>
          </p:nvPr>
        </p:nvSpPr>
        <p:spPr>
          <a:xfrm>
            <a:off x="1154954" y="2902998"/>
            <a:ext cx="8825659" cy="3116802"/>
          </a:xfrm>
        </p:spPr>
        <p:txBody>
          <a:bodyPr>
            <a:normAutofit lnSpcReduction="10000"/>
          </a:bodyPr>
          <a:lstStyle/>
          <a:p>
            <a:r>
              <a:rPr lang="en-US" sz="2000" dirty="0"/>
              <a:t>This metrics tells us about in total how many predictions by our model were correct. So , we can see that accuracy is of 69%, that is out of 231 data values 69% data was correctly predicted </a:t>
            </a:r>
            <a:r>
              <a:rPr lang="en-US" sz="2000" dirty="0" err="1"/>
              <a:t>i.e</a:t>
            </a:r>
            <a:r>
              <a:rPr lang="en-US" sz="2000" dirty="0"/>
              <a:t> 160 values out of 231 were correctly predicted which makes to 69% of accuracy.</a:t>
            </a:r>
          </a:p>
          <a:p>
            <a:endParaRPr lang="en-US" sz="2000" dirty="0"/>
          </a:p>
          <a:p>
            <a:endParaRPr lang="en-US" sz="2000" dirty="0"/>
          </a:p>
          <a:p>
            <a:r>
              <a:rPr lang="en-US" sz="2000" dirty="0"/>
              <a:t>This accuracy is even lower than decision trees 72% and accuracy level.</a:t>
            </a:r>
          </a:p>
          <a:p>
            <a:endParaRPr lang="en-IN" dirty="0"/>
          </a:p>
        </p:txBody>
      </p:sp>
    </p:spTree>
    <p:extLst>
      <p:ext uri="{BB962C8B-B14F-4D97-AF65-F5344CB8AC3E}">
        <p14:creationId xmlns:p14="http://schemas.microsoft.com/office/powerpoint/2010/main" val="2214113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E7521-3CFF-4793-80D7-2288E8A1C4DE}"/>
              </a:ext>
            </a:extLst>
          </p:cNvPr>
          <p:cNvSpPr>
            <a:spLocks noGrp="1"/>
          </p:cNvSpPr>
          <p:nvPr>
            <p:ph type="title"/>
          </p:nvPr>
        </p:nvSpPr>
        <p:spPr/>
        <p:txBody>
          <a:bodyPr/>
          <a:lstStyle/>
          <a:p>
            <a:r>
              <a:rPr lang="en-IN" dirty="0"/>
              <a:t>USING A DIFFERENT K- VALUE</a:t>
            </a:r>
          </a:p>
        </p:txBody>
      </p:sp>
      <p:pic>
        <p:nvPicPr>
          <p:cNvPr id="4" name="Content Placeholder 3">
            <a:extLst>
              <a:ext uri="{FF2B5EF4-FFF2-40B4-BE49-F238E27FC236}">
                <a16:creationId xmlns:a16="http://schemas.microsoft.com/office/drawing/2014/main" id="{E35B5E28-EE78-40C4-87AD-9E8C42CF9512}"/>
              </a:ext>
            </a:extLst>
          </p:cNvPr>
          <p:cNvPicPr>
            <a:picLocks noGrp="1" noChangeAspect="1"/>
          </p:cNvPicPr>
          <p:nvPr>
            <p:ph idx="1"/>
          </p:nvPr>
        </p:nvPicPr>
        <p:blipFill>
          <a:blip r:embed="rId2"/>
          <a:stretch>
            <a:fillRect/>
          </a:stretch>
        </p:blipFill>
        <p:spPr>
          <a:xfrm>
            <a:off x="1545562" y="2603499"/>
            <a:ext cx="8761413" cy="3823933"/>
          </a:xfrm>
          <a:prstGeom prst="rect">
            <a:avLst/>
          </a:prstGeom>
        </p:spPr>
      </p:pic>
    </p:spTree>
    <p:extLst>
      <p:ext uri="{BB962C8B-B14F-4D97-AF65-F5344CB8AC3E}">
        <p14:creationId xmlns:p14="http://schemas.microsoft.com/office/powerpoint/2010/main" val="1339005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C1A4-1ED8-4048-BCC1-3691AEF44430}"/>
              </a:ext>
            </a:extLst>
          </p:cNvPr>
          <p:cNvSpPr>
            <a:spLocks noGrp="1"/>
          </p:cNvSpPr>
          <p:nvPr>
            <p:ph type="title"/>
          </p:nvPr>
        </p:nvSpPr>
        <p:spPr/>
        <p:txBody>
          <a:bodyPr/>
          <a:lstStyle/>
          <a:p>
            <a:r>
              <a:rPr lang="en-IN" dirty="0"/>
              <a:t>THE OBSERVATION</a:t>
            </a:r>
          </a:p>
        </p:txBody>
      </p:sp>
      <p:pic>
        <p:nvPicPr>
          <p:cNvPr id="4" name="Content Placeholder 3">
            <a:extLst>
              <a:ext uri="{FF2B5EF4-FFF2-40B4-BE49-F238E27FC236}">
                <a16:creationId xmlns:a16="http://schemas.microsoft.com/office/drawing/2014/main" id="{027A1349-D94C-4415-880D-87D64A6D4B6C}"/>
              </a:ext>
            </a:extLst>
          </p:cNvPr>
          <p:cNvPicPr>
            <a:picLocks noGrp="1" noChangeAspect="1"/>
          </p:cNvPicPr>
          <p:nvPr>
            <p:ph idx="1"/>
          </p:nvPr>
        </p:nvPicPr>
        <p:blipFill>
          <a:blip r:embed="rId2"/>
          <a:stretch>
            <a:fillRect/>
          </a:stretch>
        </p:blipFill>
        <p:spPr>
          <a:xfrm>
            <a:off x="1155700" y="2975987"/>
            <a:ext cx="8824913" cy="2908345"/>
          </a:xfrm>
          <a:prstGeom prst="rect">
            <a:avLst/>
          </a:prstGeom>
        </p:spPr>
      </p:pic>
    </p:spTree>
    <p:extLst>
      <p:ext uri="{BB962C8B-B14F-4D97-AF65-F5344CB8AC3E}">
        <p14:creationId xmlns:p14="http://schemas.microsoft.com/office/powerpoint/2010/main" val="1384550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C2600-E8BA-45AD-B1A6-7ABAA43AD0C7}"/>
              </a:ext>
            </a:extLst>
          </p:cNvPr>
          <p:cNvSpPr>
            <a:spLocks noGrp="1"/>
          </p:cNvSpPr>
          <p:nvPr>
            <p:ph type="title"/>
          </p:nvPr>
        </p:nvSpPr>
        <p:spPr/>
        <p:txBody>
          <a:bodyPr/>
          <a:lstStyle/>
          <a:p>
            <a:r>
              <a:rPr lang="en-IN" dirty="0"/>
              <a:t>COMPARISION</a:t>
            </a:r>
          </a:p>
        </p:txBody>
      </p:sp>
      <p:sp>
        <p:nvSpPr>
          <p:cNvPr id="3" name="Content Placeholder 2">
            <a:extLst>
              <a:ext uri="{FF2B5EF4-FFF2-40B4-BE49-F238E27FC236}">
                <a16:creationId xmlns:a16="http://schemas.microsoft.com/office/drawing/2014/main" id="{A0B8669F-395C-46D7-9E5F-F4C33AE93B66}"/>
              </a:ext>
            </a:extLst>
          </p:cNvPr>
          <p:cNvSpPr>
            <a:spLocks noGrp="1"/>
          </p:cNvSpPr>
          <p:nvPr>
            <p:ph idx="1"/>
          </p:nvPr>
        </p:nvSpPr>
        <p:spPr/>
        <p:txBody>
          <a:bodyPr/>
          <a:lstStyle/>
          <a:p>
            <a:r>
              <a:rPr lang="en-US" dirty="0"/>
              <a:t>This metrics tells us about in total how many predictions by our model were correct. So , we can see that accuracy is of 80%, that is out of 231 data values 80% data was correctly predicted </a:t>
            </a:r>
            <a:r>
              <a:rPr lang="en-US" dirty="0" err="1"/>
              <a:t>i.e</a:t>
            </a:r>
            <a:r>
              <a:rPr lang="en-US" dirty="0"/>
              <a:t> 185 values out of 231 were correctly predicted which makes to 80% of accuracy.</a:t>
            </a:r>
          </a:p>
          <a:p>
            <a:endParaRPr lang="en-US" dirty="0"/>
          </a:p>
          <a:p>
            <a:endParaRPr lang="en-US" dirty="0"/>
          </a:p>
          <a:p>
            <a:r>
              <a:rPr lang="en-US" dirty="0"/>
              <a:t>This accuracy is even higher than random forest classifier having 76%.</a:t>
            </a:r>
          </a:p>
          <a:p>
            <a:endParaRPr lang="en-IN" dirty="0"/>
          </a:p>
        </p:txBody>
      </p:sp>
    </p:spTree>
    <p:extLst>
      <p:ext uri="{BB962C8B-B14F-4D97-AF65-F5344CB8AC3E}">
        <p14:creationId xmlns:p14="http://schemas.microsoft.com/office/powerpoint/2010/main" val="38120095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1950F-662B-4CA1-B59E-DAB5C87030DD}"/>
              </a:ext>
            </a:extLst>
          </p:cNvPr>
          <p:cNvSpPr>
            <a:spLocks noGrp="1"/>
          </p:cNvSpPr>
          <p:nvPr>
            <p:ph type="title"/>
          </p:nvPr>
        </p:nvSpPr>
        <p:spPr/>
        <p:txBody>
          <a:bodyPr/>
          <a:lstStyle/>
          <a:p>
            <a:r>
              <a:rPr lang="en-IN" dirty="0"/>
              <a:t>SUPPORT VECTOR MACHINE </a:t>
            </a:r>
          </a:p>
        </p:txBody>
      </p:sp>
      <p:sp>
        <p:nvSpPr>
          <p:cNvPr id="3" name="Content Placeholder 2">
            <a:extLst>
              <a:ext uri="{FF2B5EF4-FFF2-40B4-BE49-F238E27FC236}">
                <a16:creationId xmlns:a16="http://schemas.microsoft.com/office/drawing/2014/main" id="{0FFB9A21-6D30-4C97-85D5-EFD3F0A0A016}"/>
              </a:ext>
            </a:extLst>
          </p:cNvPr>
          <p:cNvSpPr>
            <a:spLocks noGrp="1"/>
          </p:cNvSpPr>
          <p:nvPr>
            <p:ph idx="1"/>
          </p:nvPr>
        </p:nvSpPr>
        <p:spPr/>
        <p:txBody>
          <a:bodyPr>
            <a:noAutofit/>
          </a:bodyPr>
          <a:lstStyle/>
          <a:p>
            <a:r>
              <a:rPr lang="en-US" sz="3200" dirty="0"/>
              <a:t>Support vector machines (SVMs) are powerful yet flexible supervised machine learning algorithms which are used both for classification and regression. But generally, they are used in classification problems. SVMs have their unique way of implementation as compared to other machine learning algorithms.</a:t>
            </a:r>
            <a:endParaRPr lang="en-IN" sz="3200" dirty="0"/>
          </a:p>
        </p:txBody>
      </p:sp>
    </p:spTree>
    <p:extLst>
      <p:ext uri="{BB962C8B-B14F-4D97-AF65-F5344CB8AC3E}">
        <p14:creationId xmlns:p14="http://schemas.microsoft.com/office/powerpoint/2010/main" val="3987959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1227-7B82-4F28-AEB8-F29ECE6E2FB2}"/>
              </a:ext>
            </a:extLst>
          </p:cNvPr>
          <p:cNvSpPr>
            <a:spLocks noGrp="1"/>
          </p:cNvSpPr>
          <p:nvPr>
            <p:ph type="title"/>
          </p:nvPr>
        </p:nvSpPr>
        <p:spPr/>
        <p:txBody>
          <a:bodyPr/>
          <a:lstStyle/>
          <a:p>
            <a:r>
              <a:rPr lang="en-IN" dirty="0"/>
              <a:t>THE OBSERVATION</a:t>
            </a:r>
          </a:p>
        </p:txBody>
      </p:sp>
      <p:pic>
        <p:nvPicPr>
          <p:cNvPr id="4" name="Content Placeholder 3">
            <a:extLst>
              <a:ext uri="{FF2B5EF4-FFF2-40B4-BE49-F238E27FC236}">
                <a16:creationId xmlns:a16="http://schemas.microsoft.com/office/drawing/2014/main" id="{0F86E0D2-B1B1-4ABD-A210-13B2C65AB196}"/>
              </a:ext>
            </a:extLst>
          </p:cNvPr>
          <p:cNvPicPr>
            <a:picLocks noGrp="1" noChangeAspect="1"/>
          </p:cNvPicPr>
          <p:nvPr>
            <p:ph idx="1"/>
          </p:nvPr>
        </p:nvPicPr>
        <p:blipFill>
          <a:blip r:embed="rId2"/>
          <a:stretch>
            <a:fillRect/>
          </a:stretch>
        </p:blipFill>
        <p:spPr>
          <a:xfrm>
            <a:off x="1386681" y="2825749"/>
            <a:ext cx="8362950" cy="3441885"/>
          </a:xfrm>
          <a:prstGeom prst="rect">
            <a:avLst/>
          </a:prstGeom>
        </p:spPr>
      </p:pic>
    </p:spTree>
    <p:extLst>
      <p:ext uri="{BB962C8B-B14F-4D97-AF65-F5344CB8AC3E}">
        <p14:creationId xmlns:p14="http://schemas.microsoft.com/office/powerpoint/2010/main" val="1212666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3393-1FC7-434C-B53F-E6BD5DFAD5CA}"/>
              </a:ext>
            </a:extLst>
          </p:cNvPr>
          <p:cNvSpPr>
            <a:spLocks noGrp="1"/>
          </p:cNvSpPr>
          <p:nvPr>
            <p:ph type="title"/>
          </p:nvPr>
        </p:nvSpPr>
        <p:spPr/>
        <p:txBody>
          <a:bodyPr/>
          <a:lstStyle/>
          <a:p>
            <a:r>
              <a:rPr lang="en-IN" dirty="0"/>
              <a:t>COMPARISION</a:t>
            </a:r>
          </a:p>
        </p:txBody>
      </p:sp>
      <p:sp>
        <p:nvSpPr>
          <p:cNvPr id="3" name="Content Placeholder 2">
            <a:extLst>
              <a:ext uri="{FF2B5EF4-FFF2-40B4-BE49-F238E27FC236}">
                <a16:creationId xmlns:a16="http://schemas.microsoft.com/office/drawing/2014/main" id="{47311E35-59B3-4DF6-B1AE-D4F53E7A1EFA}"/>
              </a:ext>
            </a:extLst>
          </p:cNvPr>
          <p:cNvSpPr>
            <a:spLocks noGrp="1"/>
          </p:cNvSpPr>
          <p:nvPr>
            <p:ph idx="1"/>
          </p:nvPr>
        </p:nvSpPr>
        <p:spPr/>
        <p:txBody>
          <a:bodyPr/>
          <a:lstStyle/>
          <a:p>
            <a:r>
              <a:rPr lang="en-US" dirty="0"/>
              <a:t>This metrics tells us about in total how many predictions by our model were correct. So , we can see that accuracy is of 78%, that is out of 231 data values 78% data was correctly predicted </a:t>
            </a:r>
            <a:r>
              <a:rPr lang="en-US" dirty="0" err="1"/>
              <a:t>i.e</a:t>
            </a:r>
            <a:r>
              <a:rPr lang="en-US" dirty="0"/>
              <a:t> 180 values out of 231 were correctly predicted which makes to 78% of accuracy.</a:t>
            </a:r>
          </a:p>
          <a:p>
            <a:endParaRPr lang="en-US" dirty="0"/>
          </a:p>
          <a:p>
            <a:endParaRPr lang="en-US" dirty="0"/>
          </a:p>
          <a:p>
            <a:r>
              <a:rPr lang="en-US" dirty="0"/>
              <a:t>This accuracy is lower than KNN having 80% accuracy.</a:t>
            </a:r>
          </a:p>
          <a:p>
            <a:endParaRPr lang="en-IN" dirty="0"/>
          </a:p>
        </p:txBody>
      </p:sp>
    </p:spTree>
    <p:extLst>
      <p:ext uri="{BB962C8B-B14F-4D97-AF65-F5344CB8AC3E}">
        <p14:creationId xmlns:p14="http://schemas.microsoft.com/office/powerpoint/2010/main" val="17658479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AF63-D221-49D5-B02C-7B885FE56CF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5AFAFD2-8F5E-4C9A-998D-919B5BFDFA83}"/>
              </a:ext>
            </a:extLst>
          </p:cNvPr>
          <p:cNvSpPr>
            <a:spLocks noGrp="1"/>
          </p:cNvSpPr>
          <p:nvPr>
            <p:ph idx="1"/>
          </p:nvPr>
        </p:nvSpPr>
        <p:spPr>
          <a:xfrm>
            <a:off x="1122830" y="2468032"/>
            <a:ext cx="9379453" cy="4101444"/>
          </a:xfrm>
        </p:spPr>
        <p:txBody>
          <a:bodyPr>
            <a:normAutofit lnSpcReduction="10000"/>
          </a:bodyPr>
          <a:lstStyle/>
          <a:p>
            <a:r>
              <a:rPr lang="en-US" sz="2400" dirty="0"/>
              <a:t>When the accuracy compared for our dataset using 5 different algorithms it was found that the KNN predicted and gave 80% accuracy, this was found to be highest accuracy.</a:t>
            </a:r>
          </a:p>
          <a:p>
            <a:r>
              <a:rPr lang="en-US" sz="2400" dirty="0"/>
              <a:t>Then followed by random forest classifier and SVM which predicted with an accuracy of 78%.</a:t>
            </a:r>
          </a:p>
          <a:p>
            <a:r>
              <a:rPr lang="en-US" sz="2400" dirty="0"/>
              <a:t>Then followed by logistic regression with an accuracy of 75%</a:t>
            </a:r>
          </a:p>
          <a:p>
            <a:r>
              <a:rPr lang="en-US" sz="2400" dirty="0"/>
              <a:t>The least accurate was decision trees algorithm with a correct prediction of 182 values and an accuracy of 72%</a:t>
            </a:r>
          </a:p>
          <a:p>
            <a:endParaRPr lang="en-IN" dirty="0"/>
          </a:p>
        </p:txBody>
      </p:sp>
    </p:spTree>
    <p:extLst>
      <p:ext uri="{BB962C8B-B14F-4D97-AF65-F5344CB8AC3E}">
        <p14:creationId xmlns:p14="http://schemas.microsoft.com/office/powerpoint/2010/main" val="403041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9F5E-EA34-4A61-BDB7-74BCBA18B42B}"/>
              </a:ext>
            </a:extLst>
          </p:cNvPr>
          <p:cNvSpPr>
            <a:spLocks noGrp="1"/>
          </p:cNvSpPr>
          <p:nvPr>
            <p:ph type="title"/>
          </p:nvPr>
        </p:nvSpPr>
        <p:spPr>
          <a:xfrm>
            <a:off x="1154954" y="639192"/>
            <a:ext cx="8761413" cy="1041440"/>
          </a:xfrm>
        </p:spPr>
        <p:txBody>
          <a:bodyPr/>
          <a:lstStyle/>
          <a:p>
            <a:r>
              <a:rPr lang="en-IN" dirty="0"/>
              <a:t>THE DATASET(FIRST FIVE COLUMNS OF OUR DATA SET)</a:t>
            </a:r>
          </a:p>
        </p:txBody>
      </p:sp>
      <p:pic>
        <p:nvPicPr>
          <p:cNvPr id="4" name="Content Placeholder 3">
            <a:extLst>
              <a:ext uri="{FF2B5EF4-FFF2-40B4-BE49-F238E27FC236}">
                <a16:creationId xmlns:a16="http://schemas.microsoft.com/office/drawing/2014/main" id="{9B4D3C0E-1E40-479B-97FF-005D7096BCEC}"/>
              </a:ext>
            </a:extLst>
          </p:cNvPr>
          <p:cNvPicPr>
            <a:picLocks noGrp="1" noChangeAspect="1"/>
          </p:cNvPicPr>
          <p:nvPr>
            <p:ph idx="1"/>
          </p:nvPr>
        </p:nvPicPr>
        <p:blipFill>
          <a:blip r:embed="rId2"/>
          <a:stretch>
            <a:fillRect/>
          </a:stretch>
        </p:blipFill>
        <p:spPr>
          <a:xfrm>
            <a:off x="843379" y="2885243"/>
            <a:ext cx="10591060" cy="3333565"/>
          </a:xfrm>
          <a:prstGeom prst="rect">
            <a:avLst/>
          </a:prstGeom>
        </p:spPr>
      </p:pic>
    </p:spTree>
    <p:extLst>
      <p:ext uri="{BB962C8B-B14F-4D97-AF65-F5344CB8AC3E}">
        <p14:creationId xmlns:p14="http://schemas.microsoft.com/office/powerpoint/2010/main" val="18122341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F088-FD6E-426C-B337-BC7E820873B1}"/>
              </a:ext>
            </a:extLst>
          </p:cNvPr>
          <p:cNvSpPr>
            <a:spLocks noGrp="1"/>
          </p:cNvSpPr>
          <p:nvPr>
            <p:ph type="title"/>
          </p:nvPr>
        </p:nvSpPr>
        <p:spPr/>
        <p:txBody>
          <a:bodyPr/>
          <a:lstStyle/>
          <a:p>
            <a:r>
              <a:rPr lang="en-IN" dirty="0"/>
              <a:t>IMBALANCED DATA</a:t>
            </a:r>
          </a:p>
        </p:txBody>
      </p:sp>
      <p:sp>
        <p:nvSpPr>
          <p:cNvPr id="3" name="Content Placeholder 2">
            <a:extLst>
              <a:ext uri="{FF2B5EF4-FFF2-40B4-BE49-F238E27FC236}">
                <a16:creationId xmlns:a16="http://schemas.microsoft.com/office/drawing/2014/main" id="{77B268B3-4367-4591-A516-41330AF921F2}"/>
              </a:ext>
            </a:extLst>
          </p:cNvPr>
          <p:cNvSpPr>
            <a:spLocks noGrp="1"/>
          </p:cNvSpPr>
          <p:nvPr>
            <p:ph idx="1"/>
          </p:nvPr>
        </p:nvSpPr>
        <p:spPr>
          <a:xfrm>
            <a:off x="1154954" y="2603499"/>
            <a:ext cx="8825659" cy="3868321"/>
          </a:xfrm>
        </p:spPr>
        <p:txBody>
          <a:bodyPr>
            <a:noAutofit/>
          </a:bodyPr>
          <a:lstStyle/>
          <a:p>
            <a:r>
              <a:rPr lang="en-US" sz="3200" dirty="0"/>
              <a:t>Imbalance data distribution is an important part of machine learning workflow. An imbalanced dataset means instances of one of the two classes is higher than the other, in another way, the number of observations is not the same for all the classes in a classification dataset</a:t>
            </a:r>
            <a:endParaRPr lang="en-IN" sz="3200" dirty="0"/>
          </a:p>
        </p:txBody>
      </p:sp>
    </p:spTree>
    <p:extLst>
      <p:ext uri="{BB962C8B-B14F-4D97-AF65-F5344CB8AC3E}">
        <p14:creationId xmlns:p14="http://schemas.microsoft.com/office/powerpoint/2010/main" val="12300590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97606-2798-4249-9562-5BAA0FD2D064}"/>
              </a:ext>
            </a:extLst>
          </p:cNvPr>
          <p:cNvSpPr>
            <a:spLocks noGrp="1"/>
          </p:cNvSpPr>
          <p:nvPr>
            <p:ph type="title"/>
          </p:nvPr>
        </p:nvSpPr>
        <p:spPr>
          <a:xfrm>
            <a:off x="1272476" y="902647"/>
            <a:ext cx="8761413" cy="706964"/>
          </a:xfrm>
        </p:spPr>
        <p:txBody>
          <a:bodyPr/>
          <a:lstStyle/>
          <a:p>
            <a:r>
              <a:rPr lang="en-IN" dirty="0"/>
              <a:t>HANDLING THE IMBALANCED DATASET</a:t>
            </a:r>
          </a:p>
        </p:txBody>
      </p:sp>
      <p:sp>
        <p:nvSpPr>
          <p:cNvPr id="3" name="Content Placeholder 2">
            <a:extLst>
              <a:ext uri="{FF2B5EF4-FFF2-40B4-BE49-F238E27FC236}">
                <a16:creationId xmlns:a16="http://schemas.microsoft.com/office/drawing/2014/main" id="{426D9B55-69F5-4283-BA9E-BC3A4B62C5CE}"/>
              </a:ext>
            </a:extLst>
          </p:cNvPr>
          <p:cNvSpPr>
            <a:spLocks noGrp="1"/>
          </p:cNvSpPr>
          <p:nvPr>
            <p:ph idx="1"/>
          </p:nvPr>
        </p:nvSpPr>
        <p:spPr/>
        <p:txBody>
          <a:bodyPr>
            <a:normAutofit/>
          </a:bodyPr>
          <a:lstStyle/>
          <a:p>
            <a:r>
              <a:rPr lang="en-IN" sz="2400" dirty="0"/>
              <a:t>Random Under-Sampling:</a:t>
            </a:r>
          </a:p>
          <a:p>
            <a:r>
              <a:rPr lang="en-US" sz="2400" dirty="0"/>
              <a:t>Random Under sampling aims to balance class distribution by randomly eliminating majority class examples.  This is done until the majority and minority class instances are balanced out.</a:t>
            </a:r>
          </a:p>
          <a:p>
            <a:r>
              <a:rPr lang="en-US" sz="2400" dirty="0"/>
              <a:t>DISADVANTAGE: It can discard potentially useful information which could be important for building rule classifiers.</a:t>
            </a:r>
            <a:endParaRPr lang="en-IN" sz="2400" dirty="0"/>
          </a:p>
        </p:txBody>
      </p:sp>
    </p:spTree>
    <p:extLst>
      <p:ext uri="{BB962C8B-B14F-4D97-AF65-F5344CB8AC3E}">
        <p14:creationId xmlns:p14="http://schemas.microsoft.com/office/powerpoint/2010/main" val="3929141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90D5-D0B8-4422-AB31-CFCB05674C92}"/>
              </a:ext>
            </a:extLst>
          </p:cNvPr>
          <p:cNvSpPr>
            <a:spLocks noGrp="1"/>
          </p:cNvSpPr>
          <p:nvPr>
            <p:ph type="title"/>
          </p:nvPr>
        </p:nvSpPr>
        <p:spPr/>
        <p:txBody>
          <a:bodyPr/>
          <a:lstStyle/>
          <a:p>
            <a:r>
              <a:rPr lang="en-IN" dirty="0"/>
              <a:t>HANDLING THE IMBALANCED DATASET</a:t>
            </a:r>
          </a:p>
        </p:txBody>
      </p:sp>
      <p:sp>
        <p:nvSpPr>
          <p:cNvPr id="3" name="Content Placeholder 2">
            <a:extLst>
              <a:ext uri="{FF2B5EF4-FFF2-40B4-BE49-F238E27FC236}">
                <a16:creationId xmlns:a16="http://schemas.microsoft.com/office/drawing/2014/main" id="{23CA4705-579A-44D4-B1FC-392F7264B22D}"/>
              </a:ext>
            </a:extLst>
          </p:cNvPr>
          <p:cNvSpPr>
            <a:spLocks noGrp="1"/>
          </p:cNvSpPr>
          <p:nvPr>
            <p:ph idx="1"/>
          </p:nvPr>
        </p:nvSpPr>
        <p:spPr>
          <a:xfrm>
            <a:off x="1154954" y="2603500"/>
            <a:ext cx="8825659" cy="3859444"/>
          </a:xfrm>
        </p:spPr>
        <p:txBody>
          <a:bodyPr>
            <a:noAutofit/>
          </a:bodyPr>
          <a:lstStyle/>
          <a:p>
            <a:r>
              <a:rPr lang="en-IN" sz="2800" dirty="0"/>
              <a:t>Random Over-Sampling: </a:t>
            </a:r>
            <a:r>
              <a:rPr lang="en-US" sz="2800" dirty="0"/>
              <a:t>Over-Sampling increases the number of instances in the minority class by randomly replicating them in order to present a higher representation of the minority class in the sample</a:t>
            </a:r>
          </a:p>
          <a:p>
            <a:r>
              <a:rPr lang="en-US" sz="2800" dirty="0"/>
              <a:t>Disadvantages:</a:t>
            </a:r>
          </a:p>
          <a:p>
            <a:r>
              <a:rPr lang="en-US" sz="2800" dirty="0"/>
              <a:t>It increases the likelihood of overfitting since it replicates the minority class events.</a:t>
            </a:r>
            <a:endParaRPr lang="en-IN" sz="2800" dirty="0"/>
          </a:p>
        </p:txBody>
      </p:sp>
    </p:spTree>
    <p:extLst>
      <p:ext uri="{BB962C8B-B14F-4D97-AF65-F5344CB8AC3E}">
        <p14:creationId xmlns:p14="http://schemas.microsoft.com/office/powerpoint/2010/main" val="26497154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1A39-34C9-46E4-9F82-E52F05BED996}"/>
              </a:ext>
            </a:extLst>
          </p:cNvPr>
          <p:cNvSpPr>
            <a:spLocks noGrp="1"/>
          </p:cNvSpPr>
          <p:nvPr>
            <p:ph type="title"/>
          </p:nvPr>
        </p:nvSpPr>
        <p:spPr/>
        <p:txBody>
          <a:bodyPr/>
          <a:lstStyle/>
          <a:p>
            <a:r>
              <a:rPr lang="en-IN" dirty="0"/>
              <a:t>HANDLING THE IMBALANCED DATASET</a:t>
            </a:r>
          </a:p>
        </p:txBody>
      </p:sp>
      <p:sp>
        <p:nvSpPr>
          <p:cNvPr id="3" name="Content Placeholder 2">
            <a:extLst>
              <a:ext uri="{FF2B5EF4-FFF2-40B4-BE49-F238E27FC236}">
                <a16:creationId xmlns:a16="http://schemas.microsoft.com/office/drawing/2014/main" id="{C055031D-E245-45EC-A5FB-F730404025A5}"/>
              </a:ext>
            </a:extLst>
          </p:cNvPr>
          <p:cNvSpPr>
            <a:spLocks noGrp="1"/>
          </p:cNvSpPr>
          <p:nvPr>
            <p:ph idx="1"/>
          </p:nvPr>
        </p:nvSpPr>
        <p:spPr>
          <a:xfrm>
            <a:off x="1154954" y="2423604"/>
            <a:ext cx="9542638" cy="4128116"/>
          </a:xfrm>
        </p:spPr>
        <p:txBody>
          <a:bodyPr>
            <a:noAutofit/>
          </a:bodyPr>
          <a:lstStyle/>
          <a:p>
            <a:r>
              <a:rPr lang="en-US" sz="2800" dirty="0"/>
              <a:t>One of the advanced bagging techniques commonly used to counter the imbalanced dataset problem is SMOTE bagging. It follows an entirely different approach from conventional bagging to create each Bag/Bootstrap. It generates the positive instances by the SMOTE Algorithm by setting a SMOTE resampling rate in each iteration. The set of negative instances is bootstrapped in each iteration.</a:t>
            </a:r>
            <a:endParaRPr lang="en-IN" sz="2800" dirty="0"/>
          </a:p>
        </p:txBody>
      </p:sp>
    </p:spTree>
    <p:extLst>
      <p:ext uri="{BB962C8B-B14F-4D97-AF65-F5344CB8AC3E}">
        <p14:creationId xmlns:p14="http://schemas.microsoft.com/office/powerpoint/2010/main" val="29431182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B45F-EB81-4F07-9459-96606A93D005}"/>
              </a:ext>
            </a:extLst>
          </p:cNvPr>
          <p:cNvSpPr>
            <a:spLocks noGrp="1"/>
          </p:cNvSpPr>
          <p:nvPr>
            <p:ph type="title"/>
          </p:nvPr>
        </p:nvSpPr>
        <p:spPr/>
        <p:txBody>
          <a:bodyPr/>
          <a:lstStyle/>
          <a:p>
            <a:r>
              <a:rPr lang="en-IN" dirty="0"/>
              <a:t>HANDLING THE IMBALANCED DATASET</a:t>
            </a:r>
          </a:p>
        </p:txBody>
      </p:sp>
      <p:sp>
        <p:nvSpPr>
          <p:cNvPr id="3" name="Content Placeholder 2">
            <a:extLst>
              <a:ext uri="{FF2B5EF4-FFF2-40B4-BE49-F238E27FC236}">
                <a16:creationId xmlns:a16="http://schemas.microsoft.com/office/drawing/2014/main" id="{CC0BB444-452B-47E0-AB93-77BB8AAEF857}"/>
              </a:ext>
            </a:extLst>
          </p:cNvPr>
          <p:cNvSpPr>
            <a:spLocks noGrp="1"/>
          </p:cNvSpPr>
          <p:nvPr>
            <p:ph idx="1"/>
          </p:nvPr>
        </p:nvSpPr>
        <p:spPr>
          <a:xfrm>
            <a:off x="1154954" y="2603499"/>
            <a:ext cx="8825659" cy="4081385"/>
          </a:xfrm>
        </p:spPr>
        <p:txBody>
          <a:bodyPr>
            <a:noAutofit/>
          </a:bodyPr>
          <a:lstStyle/>
          <a:p>
            <a:r>
              <a:rPr lang="en-US" sz="2400" dirty="0"/>
              <a:t>The easiest way to successfully generalize a model is by using more data. The problem is that out-of-the-box classifiers like logistic regression or random forest tend to generalize by discarding the rare class. One easy best practice is building n models that use all the samples of the rare class and n-differing samples of the abundant class. Given that you want to ensemble 10 models, you would keep e.g. the 1.000 cases of the rare class and randomly sample 10.000 cases of the abundant class. Then you just split the 10.000 cases in 10 chunks and train 10 different models.</a:t>
            </a:r>
            <a:endParaRPr lang="en-IN" sz="2400" dirty="0"/>
          </a:p>
        </p:txBody>
      </p:sp>
    </p:spTree>
    <p:extLst>
      <p:ext uri="{BB962C8B-B14F-4D97-AF65-F5344CB8AC3E}">
        <p14:creationId xmlns:p14="http://schemas.microsoft.com/office/powerpoint/2010/main" val="7127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EB0C-11C9-499B-8583-7BE9AA8584EE}"/>
              </a:ext>
            </a:extLst>
          </p:cNvPr>
          <p:cNvSpPr>
            <a:spLocks noGrp="1"/>
          </p:cNvSpPr>
          <p:nvPr>
            <p:ph type="title"/>
          </p:nvPr>
        </p:nvSpPr>
        <p:spPr/>
        <p:txBody>
          <a:bodyPr/>
          <a:lstStyle/>
          <a:p>
            <a:r>
              <a:rPr lang="en-IN" dirty="0"/>
              <a:t>UNDERSAMPLING</a:t>
            </a:r>
          </a:p>
        </p:txBody>
      </p:sp>
      <p:sp>
        <p:nvSpPr>
          <p:cNvPr id="4" name="Content Placeholder 3">
            <a:extLst>
              <a:ext uri="{FF2B5EF4-FFF2-40B4-BE49-F238E27FC236}">
                <a16:creationId xmlns:a16="http://schemas.microsoft.com/office/drawing/2014/main" id="{29666D82-3598-41A1-8B7A-5619FB3DE4C1}"/>
              </a:ext>
            </a:extLst>
          </p:cNvPr>
          <p:cNvSpPr>
            <a:spLocks noGrp="1"/>
          </p:cNvSpPr>
          <p:nvPr>
            <p:ph sz="half" idx="1"/>
          </p:nvPr>
        </p:nvSpPr>
        <p:spPr>
          <a:xfrm>
            <a:off x="160655" y="2603500"/>
            <a:ext cx="4825158" cy="3416301"/>
          </a:xfrm>
        </p:spPr>
        <p:txBody>
          <a:bodyPr/>
          <a:lstStyle/>
          <a:p>
            <a:r>
              <a:rPr lang="en-US" dirty="0"/>
              <a:t>This technique samples down or reduces the samples of the class containing more data equivalent to the class containing the least samples. Suppose class A has 900 samples and class B has 100 samples, then the imbalance ratio is 9:1. Using the </a:t>
            </a:r>
            <a:r>
              <a:rPr lang="en-US" dirty="0" err="1"/>
              <a:t>undersampling</a:t>
            </a:r>
            <a:r>
              <a:rPr lang="en-US" dirty="0"/>
              <a:t> technique we keep class B as 100 samples and from class A we randomly select 100 samples out of 900. Then the ratio becomes 1:1 and we can say it’s balanced.</a:t>
            </a:r>
            <a:endParaRPr lang="en-IN" dirty="0"/>
          </a:p>
        </p:txBody>
      </p:sp>
      <p:pic>
        <p:nvPicPr>
          <p:cNvPr id="6" name="Content Placeholder 5">
            <a:extLst>
              <a:ext uri="{FF2B5EF4-FFF2-40B4-BE49-F238E27FC236}">
                <a16:creationId xmlns:a16="http://schemas.microsoft.com/office/drawing/2014/main" id="{36C8F0BD-7606-4932-814B-9A3A23ECD98B}"/>
              </a:ext>
            </a:extLst>
          </p:cNvPr>
          <p:cNvPicPr>
            <a:picLocks noGrp="1" noChangeAspect="1"/>
          </p:cNvPicPr>
          <p:nvPr>
            <p:ph sz="half" idx="2"/>
          </p:nvPr>
        </p:nvPicPr>
        <p:blipFill>
          <a:blip r:embed="rId2"/>
          <a:stretch>
            <a:fillRect/>
          </a:stretch>
        </p:blipFill>
        <p:spPr>
          <a:xfrm>
            <a:off x="5166804" y="2405849"/>
            <a:ext cx="6729274" cy="4376691"/>
          </a:xfrm>
          <a:prstGeom prst="rect">
            <a:avLst/>
          </a:prstGeom>
        </p:spPr>
      </p:pic>
    </p:spTree>
    <p:extLst>
      <p:ext uri="{BB962C8B-B14F-4D97-AF65-F5344CB8AC3E}">
        <p14:creationId xmlns:p14="http://schemas.microsoft.com/office/powerpoint/2010/main" val="16049843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63AC-CFAF-4C73-9BD5-4411C5E6AB75}"/>
              </a:ext>
            </a:extLst>
          </p:cNvPr>
          <p:cNvSpPr>
            <a:spLocks noGrp="1"/>
          </p:cNvSpPr>
          <p:nvPr>
            <p:ph type="title"/>
          </p:nvPr>
        </p:nvSpPr>
        <p:spPr/>
        <p:txBody>
          <a:bodyPr/>
          <a:lstStyle/>
          <a:p>
            <a:r>
              <a:rPr lang="en-IN" dirty="0"/>
              <a:t>Oversampling</a:t>
            </a:r>
          </a:p>
        </p:txBody>
      </p:sp>
      <p:sp>
        <p:nvSpPr>
          <p:cNvPr id="3" name="Content Placeholder 2">
            <a:extLst>
              <a:ext uri="{FF2B5EF4-FFF2-40B4-BE49-F238E27FC236}">
                <a16:creationId xmlns:a16="http://schemas.microsoft.com/office/drawing/2014/main" id="{6E5A85B4-9D29-431B-8C48-CB363A72613F}"/>
              </a:ext>
            </a:extLst>
          </p:cNvPr>
          <p:cNvSpPr>
            <a:spLocks noGrp="1"/>
          </p:cNvSpPr>
          <p:nvPr>
            <p:ph sz="half" idx="1"/>
          </p:nvPr>
        </p:nvSpPr>
        <p:spPr>
          <a:xfrm>
            <a:off x="151777" y="2657744"/>
            <a:ext cx="4825158" cy="3416301"/>
          </a:xfrm>
        </p:spPr>
        <p:txBody>
          <a:bodyPr/>
          <a:lstStyle/>
          <a:p>
            <a:r>
              <a:rPr lang="en-US" dirty="0"/>
              <a:t>Oversampling is just the opposite of under sampling. Here the class containing less data is made equivalent to the class containing more data. This is done by adding more data to the least sample containing class. Let’s take the same example of </a:t>
            </a:r>
            <a:r>
              <a:rPr lang="en-US" dirty="0" err="1"/>
              <a:t>undersampling</a:t>
            </a:r>
            <a:r>
              <a:rPr lang="en-US" dirty="0"/>
              <a:t>, then, in this case, class A will remain 900 and class B will also be 900 (which was previously 100). Hence the ratio will be 1:1 and it’ll be balanced.</a:t>
            </a:r>
            <a:endParaRPr lang="en-IN" dirty="0"/>
          </a:p>
        </p:txBody>
      </p:sp>
      <p:pic>
        <p:nvPicPr>
          <p:cNvPr id="5" name="Content Placeholder 4">
            <a:extLst>
              <a:ext uri="{FF2B5EF4-FFF2-40B4-BE49-F238E27FC236}">
                <a16:creationId xmlns:a16="http://schemas.microsoft.com/office/drawing/2014/main" id="{528B07D8-ABFB-4CC6-AA32-6C21481C56A9}"/>
              </a:ext>
            </a:extLst>
          </p:cNvPr>
          <p:cNvPicPr>
            <a:picLocks noGrp="1" noChangeAspect="1"/>
          </p:cNvPicPr>
          <p:nvPr>
            <p:ph sz="half" idx="2"/>
          </p:nvPr>
        </p:nvPicPr>
        <p:blipFill>
          <a:blip r:embed="rId2"/>
          <a:stretch>
            <a:fillRect/>
          </a:stretch>
        </p:blipFill>
        <p:spPr>
          <a:xfrm>
            <a:off x="5060272" y="2414726"/>
            <a:ext cx="6773662" cy="4323425"/>
          </a:xfrm>
          <a:prstGeom prst="rect">
            <a:avLst/>
          </a:prstGeom>
        </p:spPr>
      </p:pic>
    </p:spTree>
    <p:extLst>
      <p:ext uri="{BB962C8B-B14F-4D97-AF65-F5344CB8AC3E}">
        <p14:creationId xmlns:p14="http://schemas.microsoft.com/office/powerpoint/2010/main" val="773388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0A0FF-19E7-498B-AE38-B105CDECAD24}"/>
              </a:ext>
            </a:extLst>
          </p:cNvPr>
          <p:cNvSpPr>
            <a:spLocks noGrp="1"/>
          </p:cNvSpPr>
          <p:nvPr>
            <p:ph type="title"/>
          </p:nvPr>
        </p:nvSpPr>
        <p:spPr/>
        <p:txBody>
          <a:bodyPr/>
          <a:lstStyle/>
          <a:p>
            <a:r>
              <a:rPr lang="en-IN" dirty="0" err="1"/>
              <a:t>SMOTEtonek</a:t>
            </a:r>
            <a:endParaRPr lang="en-IN" dirty="0"/>
          </a:p>
        </p:txBody>
      </p:sp>
      <p:sp>
        <p:nvSpPr>
          <p:cNvPr id="3" name="Content Placeholder 2">
            <a:extLst>
              <a:ext uri="{FF2B5EF4-FFF2-40B4-BE49-F238E27FC236}">
                <a16:creationId xmlns:a16="http://schemas.microsoft.com/office/drawing/2014/main" id="{98BB132E-E812-4088-BA8D-4FEF1625A885}"/>
              </a:ext>
            </a:extLst>
          </p:cNvPr>
          <p:cNvSpPr>
            <a:spLocks noGrp="1"/>
          </p:cNvSpPr>
          <p:nvPr>
            <p:ph sz="half" idx="1"/>
          </p:nvPr>
        </p:nvSpPr>
        <p:spPr>
          <a:xfrm>
            <a:off x="107389" y="2603499"/>
            <a:ext cx="4825158" cy="3416301"/>
          </a:xfrm>
        </p:spPr>
        <p:txBody>
          <a:bodyPr/>
          <a:lstStyle/>
          <a:p>
            <a:r>
              <a:rPr lang="en-US" dirty="0" err="1"/>
              <a:t>SMOTETomek</a:t>
            </a:r>
            <a:r>
              <a:rPr lang="en-US" dirty="0"/>
              <a:t> is somewhere </a:t>
            </a:r>
            <a:r>
              <a:rPr lang="en-US" dirty="0" err="1"/>
              <a:t>upsampling</a:t>
            </a:r>
            <a:r>
              <a:rPr lang="en-US" dirty="0"/>
              <a:t> and </a:t>
            </a:r>
            <a:r>
              <a:rPr lang="en-US" dirty="0" err="1"/>
              <a:t>downsampling</a:t>
            </a:r>
            <a:r>
              <a:rPr lang="en-US" dirty="0"/>
              <a:t>. </a:t>
            </a:r>
            <a:r>
              <a:rPr lang="en-US" dirty="0" err="1"/>
              <a:t>SMOTETomek</a:t>
            </a:r>
            <a:r>
              <a:rPr lang="en-US" dirty="0"/>
              <a:t> is a hybrid method which is a mixture of the above two methods, it uses an under-sampling method (Tomek) with an oversampling method (SMOTE). This is present within </a:t>
            </a:r>
            <a:r>
              <a:rPr lang="en-US" dirty="0" err="1"/>
              <a:t>imblearn.combine</a:t>
            </a:r>
            <a:r>
              <a:rPr lang="en-US" dirty="0"/>
              <a:t> module.</a:t>
            </a:r>
            <a:endParaRPr lang="en-IN" dirty="0"/>
          </a:p>
        </p:txBody>
      </p:sp>
      <p:pic>
        <p:nvPicPr>
          <p:cNvPr id="5" name="Content Placeholder 4">
            <a:extLst>
              <a:ext uri="{FF2B5EF4-FFF2-40B4-BE49-F238E27FC236}">
                <a16:creationId xmlns:a16="http://schemas.microsoft.com/office/drawing/2014/main" id="{24D42E6F-B761-4CD0-9ACB-CD21B84720BB}"/>
              </a:ext>
            </a:extLst>
          </p:cNvPr>
          <p:cNvPicPr>
            <a:picLocks noGrp="1" noChangeAspect="1"/>
          </p:cNvPicPr>
          <p:nvPr>
            <p:ph sz="half" idx="2"/>
          </p:nvPr>
        </p:nvPicPr>
        <p:blipFill>
          <a:blip r:embed="rId2"/>
          <a:stretch>
            <a:fillRect/>
          </a:stretch>
        </p:blipFill>
        <p:spPr>
          <a:xfrm>
            <a:off x="4932546" y="2308194"/>
            <a:ext cx="6697201" cy="4549806"/>
          </a:xfrm>
          <a:prstGeom prst="rect">
            <a:avLst/>
          </a:prstGeom>
        </p:spPr>
      </p:pic>
    </p:spTree>
    <p:extLst>
      <p:ext uri="{BB962C8B-B14F-4D97-AF65-F5344CB8AC3E}">
        <p14:creationId xmlns:p14="http://schemas.microsoft.com/office/powerpoint/2010/main" val="33326014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BD56-31E5-47AC-B88A-38499467F647}"/>
              </a:ext>
            </a:extLst>
          </p:cNvPr>
          <p:cNvSpPr>
            <a:spLocks noGrp="1"/>
          </p:cNvSpPr>
          <p:nvPr>
            <p:ph type="title"/>
          </p:nvPr>
        </p:nvSpPr>
        <p:spPr/>
        <p:txBody>
          <a:bodyPr/>
          <a:lstStyle/>
          <a:p>
            <a:r>
              <a:rPr lang="en-IN" dirty="0"/>
              <a:t>SMOTE-EENN</a:t>
            </a:r>
          </a:p>
        </p:txBody>
      </p:sp>
      <p:sp>
        <p:nvSpPr>
          <p:cNvPr id="3" name="Content Placeholder 2">
            <a:extLst>
              <a:ext uri="{FF2B5EF4-FFF2-40B4-BE49-F238E27FC236}">
                <a16:creationId xmlns:a16="http://schemas.microsoft.com/office/drawing/2014/main" id="{7179881F-2671-4521-B520-1DA24534823A}"/>
              </a:ext>
            </a:extLst>
          </p:cNvPr>
          <p:cNvSpPr>
            <a:spLocks noGrp="1"/>
          </p:cNvSpPr>
          <p:nvPr>
            <p:ph sz="half" idx="1"/>
          </p:nvPr>
        </p:nvSpPr>
        <p:spPr>
          <a:xfrm>
            <a:off x="0" y="2468031"/>
            <a:ext cx="4825158" cy="3416301"/>
          </a:xfrm>
        </p:spPr>
        <p:txBody>
          <a:bodyPr/>
          <a:lstStyle/>
          <a:p>
            <a:r>
              <a:rPr lang="en-US" dirty="0"/>
              <a:t>Unlike </a:t>
            </a:r>
            <a:r>
              <a:rPr lang="en-US" dirty="0" err="1"/>
              <a:t>SMOTETomek</a:t>
            </a:r>
            <a:r>
              <a:rPr lang="en-US" dirty="0"/>
              <a:t> the ratio is not 1:1 but the difference between the samples is not very large.</a:t>
            </a:r>
          </a:p>
          <a:p>
            <a:endParaRPr lang="en-US" dirty="0"/>
          </a:p>
          <a:p>
            <a:r>
              <a:rPr lang="en-US" dirty="0"/>
              <a:t>In all these above 4 techniques there is an important parameter called </a:t>
            </a:r>
            <a:r>
              <a:rPr lang="en-US" dirty="0" err="1"/>
              <a:t>sampling_strategy</a:t>
            </a:r>
            <a:r>
              <a:rPr lang="en-US" dirty="0"/>
              <a:t>, this simply means how the resampling should be done. By default, it’s set to ‘auto’.</a:t>
            </a:r>
            <a:endParaRPr lang="en-IN" dirty="0"/>
          </a:p>
        </p:txBody>
      </p:sp>
      <p:pic>
        <p:nvPicPr>
          <p:cNvPr id="5" name="Content Placeholder 4">
            <a:extLst>
              <a:ext uri="{FF2B5EF4-FFF2-40B4-BE49-F238E27FC236}">
                <a16:creationId xmlns:a16="http://schemas.microsoft.com/office/drawing/2014/main" id="{091C4E66-637B-4A9D-8A4A-EE1E0817781C}"/>
              </a:ext>
            </a:extLst>
          </p:cNvPr>
          <p:cNvPicPr>
            <a:picLocks noGrp="1" noChangeAspect="1"/>
          </p:cNvPicPr>
          <p:nvPr>
            <p:ph sz="half" idx="2"/>
          </p:nvPr>
        </p:nvPicPr>
        <p:blipFill>
          <a:blip r:embed="rId2"/>
          <a:stretch>
            <a:fillRect/>
          </a:stretch>
        </p:blipFill>
        <p:spPr>
          <a:xfrm>
            <a:off x="4825159" y="2388093"/>
            <a:ext cx="7026530" cy="4385569"/>
          </a:xfrm>
          <a:prstGeom prst="rect">
            <a:avLst/>
          </a:prstGeom>
        </p:spPr>
      </p:pic>
    </p:spTree>
    <p:extLst>
      <p:ext uri="{BB962C8B-B14F-4D97-AF65-F5344CB8AC3E}">
        <p14:creationId xmlns:p14="http://schemas.microsoft.com/office/powerpoint/2010/main" val="17794868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EB3C-1281-40CD-B1C4-9A773ACE449E}"/>
              </a:ext>
            </a:extLst>
          </p:cNvPr>
          <p:cNvSpPr>
            <a:spLocks noGrp="1"/>
          </p:cNvSpPr>
          <p:nvPr>
            <p:ph type="title"/>
          </p:nvPr>
        </p:nvSpPr>
        <p:spPr/>
        <p:txBody>
          <a:bodyPr/>
          <a:lstStyle/>
          <a:p>
            <a:r>
              <a:rPr lang="en-IN" dirty="0"/>
              <a:t>Ensemble techniques</a:t>
            </a:r>
          </a:p>
        </p:txBody>
      </p:sp>
      <p:sp>
        <p:nvSpPr>
          <p:cNvPr id="3" name="Content Placeholder 2">
            <a:extLst>
              <a:ext uri="{FF2B5EF4-FFF2-40B4-BE49-F238E27FC236}">
                <a16:creationId xmlns:a16="http://schemas.microsoft.com/office/drawing/2014/main" id="{CE724947-CCA7-414D-BC5E-E3B572282C70}"/>
              </a:ext>
            </a:extLst>
          </p:cNvPr>
          <p:cNvSpPr>
            <a:spLocks noGrp="1"/>
          </p:cNvSpPr>
          <p:nvPr>
            <p:ph idx="1"/>
          </p:nvPr>
        </p:nvSpPr>
        <p:spPr>
          <a:xfrm>
            <a:off x="1154954" y="2399313"/>
            <a:ext cx="8825659" cy="4028119"/>
          </a:xfrm>
        </p:spPr>
        <p:txBody>
          <a:bodyPr>
            <a:noAutofit/>
          </a:bodyPr>
          <a:lstStyle/>
          <a:p>
            <a:r>
              <a:rPr lang="en-US" sz="2400" dirty="0"/>
              <a:t>The ensemble methods, also known as committee-based learning or learning multiple classifier systems train multiple hypotheses to solve the same problem. One of the most common examples of ensemble modelling is the random forest trees where a number of decision trees are used to predict outcomes.</a:t>
            </a:r>
          </a:p>
          <a:p>
            <a:r>
              <a:rPr lang="en-US" sz="2400" dirty="0"/>
              <a:t>Ensemble methods are techniques that create multiple models and then combine them to produce improved results. Ensemble methods usually produces more accurate solutions than a single model would</a:t>
            </a:r>
            <a:endParaRPr lang="en-IN" sz="2400" dirty="0"/>
          </a:p>
        </p:txBody>
      </p:sp>
    </p:spTree>
    <p:extLst>
      <p:ext uri="{BB962C8B-B14F-4D97-AF65-F5344CB8AC3E}">
        <p14:creationId xmlns:p14="http://schemas.microsoft.com/office/powerpoint/2010/main" val="3153450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B13E-C4B6-43BC-A467-C935BE518340}"/>
              </a:ext>
            </a:extLst>
          </p:cNvPr>
          <p:cNvSpPr>
            <a:spLocks noGrp="1"/>
          </p:cNvSpPr>
          <p:nvPr>
            <p:ph type="title"/>
          </p:nvPr>
        </p:nvSpPr>
        <p:spPr/>
        <p:txBody>
          <a:bodyPr/>
          <a:lstStyle/>
          <a:p>
            <a:r>
              <a:rPr lang="en-IN" dirty="0"/>
              <a:t>CHECKING THE NULL VALUES</a:t>
            </a:r>
          </a:p>
        </p:txBody>
      </p:sp>
      <p:sp>
        <p:nvSpPr>
          <p:cNvPr id="4" name="Content Placeholder 3">
            <a:extLst>
              <a:ext uri="{FF2B5EF4-FFF2-40B4-BE49-F238E27FC236}">
                <a16:creationId xmlns:a16="http://schemas.microsoft.com/office/drawing/2014/main" id="{8366B094-374D-453F-AF61-B8F5837CCF02}"/>
              </a:ext>
            </a:extLst>
          </p:cNvPr>
          <p:cNvSpPr>
            <a:spLocks noGrp="1"/>
          </p:cNvSpPr>
          <p:nvPr>
            <p:ph sz="half" idx="1"/>
          </p:nvPr>
        </p:nvSpPr>
        <p:spPr>
          <a:xfrm>
            <a:off x="124287" y="2603500"/>
            <a:ext cx="5855825" cy="4001486"/>
          </a:xfrm>
        </p:spPr>
        <p:txBody>
          <a:bodyPr>
            <a:noAutofit/>
          </a:bodyPr>
          <a:lstStyle/>
          <a:p>
            <a:r>
              <a:rPr lang="en-IN" sz="3200" dirty="0"/>
              <a:t>We will be checking if there are any missing values in our data set.</a:t>
            </a:r>
          </a:p>
          <a:p>
            <a:r>
              <a:rPr lang="en-IN" sz="3200" dirty="0"/>
              <a:t>Here, it is evident that we have no missing or null values.</a:t>
            </a:r>
          </a:p>
        </p:txBody>
      </p:sp>
      <p:sp>
        <p:nvSpPr>
          <p:cNvPr id="5" name="Content Placeholder 4">
            <a:extLst>
              <a:ext uri="{FF2B5EF4-FFF2-40B4-BE49-F238E27FC236}">
                <a16:creationId xmlns:a16="http://schemas.microsoft.com/office/drawing/2014/main" id="{26CE935B-CB6B-41A8-8681-9F233C548485}"/>
              </a:ext>
            </a:extLst>
          </p:cNvPr>
          <p:cNvSpPr>
            <a:spLocks noGrp="1"/>
          </p:cNvSpPr>
          <p:nvPr>
            <p:ph sz="half" idx="2"/>
          </p:nvPr>
        </p:nvSpPr>
        <p:spPr/>
        <p:txBody>
          <a:bodyPr>
            <a:normAutofit fontScale="92500" lnSpcReduction="20000"/>
          </a:bodyPr>
          <a:lstStyle/>
          <a:p>
            <a:r>
              <a:rPr lang="en-IN" dirty="0"/>
              <a:t>Pregnancies                 0</a:t>
            </a:r>
          </a:p>
          <a:p>
            <a:r>
              <a:rPr lang="en-IN" dirty="0"/>
              <a:t>Glucose                        0</a:t>
            </a:r>
          </a:p>
          <a:p>
            <a:r>
              <a:rPr lang="en-IN" dirty="0" err="1"/>
              <a:t>BloodPressure</a:t>
            </a:r>
            <a:r>
              <a:rPr lang="en-IN" dirty="0"/>
              <a:t>               0</a:t>
            </a:r>
          </a:p>
          <a:p>
            <a:r>
              <a:rPr lang="en-IN" dirty="0" err="1"/>
              <a:t>SkinThickness</a:t>
            </a:r>
            <a:r>
              <a:rPr lang="en-IN" dirty="0"/>
              <a:t>                 0</a:t>
            </a:r>
          </a:p>
          <a:p>
            <a:r>
              <a:rPr lang="en-IN" dirty="0"/>
              <a:t>Insulin                             0</a:t>
            </a:r>
          </a:p>
          <a:p>
            <a:r>
              <a:rPr lang="en-IN" dirty="0"/>
              <a:t>BMI                                  0</a:t>
            </a:r>
          </a:p>
          <a:p>
            <a:r>
              <a:rPr lang="en-IN" dirty="0" err="1"/>
              <a:t>DiabetesPedigreeFunction</a:t>
            </a:r>
            <a:r>
              <a:rPr lang="en-IN" dirty="0"/>
              <a:t>    0</a:t>
            </a:r>
          </a:p>
          <a:p>
            <a:r>
              <a:rPr lang="en-IN" dirty="0"/>
              <a:t>Age                                0</a:t>
            </a:r>
          </a:p>
          <a:p>
            <a:r>
              <a:rPr lang="en-IN" dirty="0"/>
              <a:t>Outcome                       0</a:t>
            </a:r>
          </a:p>
          <a:p>
            <a:r>
              <a:rPr lang="en-IN" dirty="0" err="1"/>
              <a:t>dtype</a:t>
            </a:r>
            <a:r>
              <a:rPr lang="en-IN" dirty="0"/>
              <a:t>: int64</a:t>
            </a:r>
          </a:p>
          <a:p>
            <a:endParaRPr lang="en-IN" dirty="0"/>
          </a:p>
        </p:txBody>
      </p:sp>
    </p:spTree>
    <p:extLst>
      <p:ext uri="{BB962C8B-B14F-4D97-AF65-F5344CB8AC3E}">
        <p14:creationId xmlns:p14="http://schemas.microsoft.com/office/powerpoint/2010/main" val="31634282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09FB1-E1B0-4812-8370-E8BDD0A97DF1}"/>
              </a:ext>
            </a:extLst>
          </p:cNvPr>
          <p:cNvSpPr>
            <a:spLocks noGrp="1"/>
          </p:cNvSpPr>
          <p:nvPr>
            <p:ph type="title"/>
          </p:nvPr>
        </p:nvSpPr>
        <p:spPr/>
        <p:txBody>
          <a:bodyPr/>
          <a:lstStyle/>
          <a:p>
            <a:r>
              <a:rPr lang="en-IN" dirty="0"/>
              <a:t>SIMPLE ENSEMBLE TECHNIQUES</a:t>
            </a:r>
          </a:p>
        </p:txBody>
      </p:sp>
      <p:sp>
        <p:nvSpPr>
          <p:cNvPr id="3" name="Content Placeholder 2">
            <a:extLst>
              <a:ext uri="{FF2B5EF4-FFF2-40B4-BE49-F238E27FC236}">
                <a16:creationId xmlns:a16="http://schemas.microsoft.com/office/drawing/2014/main" id="{C4CB7A80-0674-4B4B-8FC3-A71726168BA3}"/>
              </a:ext>
            </a:extLst>
          </p:cNvPr>
          <p:cNvSpPr>
            <a:spLocks noGrp="1"/>
          </p:cNvSpPr>
          <p:nvPr>
            <p:ph idx="1"/>
          </p:nvPr>
        </p:nvSpPr>
        <p:spPr>
          <a:xfrm>
            <a:off x="1154954" y="2603500"/>
            <a:ext cx="8825659" cy="3965976"/>
          </a:xfrm>
        </p:spPr>
        <p:txBody>
          <a:bodyPr/>
          <a:lstStyle/>
          <a:p>
            <a:r>
              <a:rPr lang="en-IN" dirty="0"/>
              <a:t>Max Voting:</a:t>
            </a:r>
          </a:p>
          <a:p>
            <a:r>
              <a:rPr lang="en-US" dirty="0"/>
              <a:t>The max voting method is generally used for classification problems. In this technique, multiple models are used to make predictions for each data point. The predictions by each model are considered as a ‘vote’. The predictions which we get from the majority of the models are used as the final prediction.</a:t>
            </a:r>
          </a:p>
          <a:p>
            <a:endParaRPr lang="en-US" dirty="0"/>
          </a:p>
          <a:p>
            <a:r>
              <a:rPr lang="en-US" dirty="0"/>
              <a:t>For example, when you asked 5 of your colleagues to rate your movie (out of 5); we’ll assume three of them rated it as 4 while two of them gave it a 5. Since the majority gave a rating of 4, the final rating will be taken as 4.</a:t>
            </a:r>
            <a:endParaRPr lang="en-IN" dirty="0"/>
          </a:p>
        </p:txBody>
      </p:sp>
    </p:spTree>
    <p:extLst>
      <p:ext uri="{BB962C8B-B14F-4D97-AF65-F5344CB8AC3E}">
        <p14:creationId xmlns:p14="http://schemas.microsoft.com/office/powerpoint/2010/main" val="34802716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7B12C-8701-4051-A6BD-56D077CAE8F4}"/>
              </a:ext>
            </a:extLst>
          </p:cNvPr>
          <p:cNvSpPr>
            <a:spLocks noGrp="1"/>
          </p:cNvSpPr>
          <p:nvPr>
            <p:ph type="title"/>
          </p:nvPr>
        </p:nvSpPr>
        <p:spPr/>
        <p:txBody>
          <a:bodyPr/>
          <a:lstStyle/>
          <a:p>
            <a:r>
              <a:rPr lang="en-IN" dirty="0"/>
              <a:t>AVERAGING </a:t>
            </a:r>
          </a:p>
        </p:txBody>
      </p:sp>
      <p:sp>
        <p:nvSpPr>
          <p:cNvPr id="3" name="Content Placeholder 2">
            <a:extLst>
              <a:ext uri="{FF2B5EF4-FFF2-40B4-BE49-F238E27FC236}">
                <a16:creationId xmlns:a16="http://schemas.microsoft.com/office/drawing/2014/main" id="{A03A69B2-E50C-475B-8031-8675508B391F}"/>
              </a:ext>
            </a:extLst>
          </p:cNvPr>
          <p:cNvSpPr>
            <a:spLocks noGrp="1"/>
          </p:cNvSpPr>
          <p:nvPr>
            <p:ph idx="1"/>
          </p:nvPr>
        </p:nvSpPr>
        <p:spPr>
          <a:xfrm>
            <a:off x="1252608" y="2949729"/>
            <a:ext cx="8825659" cy="3416300"/>
          </a:xfrm>
        </p:spPr>
        <p:txBody>
          <a:bodyPr>
            <a:noAutofit/>
          </a:bodyPr>
          <a:lstStyle/>
          <a:p>
            <a:r>
              <a:rPr lang="en-US" sz="2800" dirty="0"/>
              <a:t>Similar to the max voting technique, multiple predictions are made for each data point in averaging. In this method, we take an average of predictions from all the models and use it to make the final prediction. Averaging can be used for making predictions in regression problems or while calculating probabilities for classification problems.</a:t>
            </a:r>
            <a:endParaRPr lang="en-IN" sz="2800" dirty="0"/>
          </a:p>
        </p:txBody>
      </p:sp>
    </p:spTree>
    <p:extLst>
      <p:ext uri="{BB962C8B-B14F-4D97-AF65-F5344CB8AC3E}">
        <p14:creationId xmlns:p14="http://schemas.microsoft.com/office/powerpoint/2010/main" val="8021233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7A70-1592-4ED5-AE8D-8A428C35420A}"/>
              </a:ext>
            </a:extLst>
          </p:cNvPr>
          <p:cNvSpPr>
            <a:spLocks noGrp="1"/>
          </p:cNvSpPr>
          <p:nvPr>
            <p:ph type="title"/>
          </p:nvPr>
        </p:nvSpPr>
        <p:spPr/>
        <p:txBody>
          <a:bodyPr/>
          <a:lstStyle/>
          <a:p>
            <a:r>
              <a:rPr lang="en-IN" dirty="0"/>
              <a:t>Weighted Average</a:t>
            </a:r>
          </a:p>
        </p:txBody>
      </p:sp>
      <p:sp>
        <p:nvSpPr>
          <p:cNvPr id="3" name="Content Placeholder 2">
            <a:extLst>
              <a:ext uri="{FF2B5EF4-FFF2-40B4-BE49-F238E27FC236}">
                <a16:creationId xmlns:a16="http://schemas.microsoft.com/office/drawing/2014/main" id="{C5DDD5C4-3FC8-4D98-9BC6-5D01F981E199}"/>
              </a:ext>
            </a:extLst>
          </p:cNvPr>
          <p:cNvSpPr>
            <a:spLocks noGrp="1"/>
          </p:cNvSpPr>
          <p:nvPr>
            <p:ph idx="1"/>
          </p:nvPr>
        </p:nvSpPr>
        <p:spPr>
          <a:xfrm>
            <a:off x="1154954" y="2692276"/>
            <a:ext cx="8825659" cy="3868321"/>
          </a:xfrm>
        </p:spPr>
        <p:txBody>
          <a:bodyPr>
            <a:noAutofit/>
          </a:bodyPr>
          <a:lstStyle/>
          <a:p>
            <a:r>
              <a:rPr lang="en-US" sz="2800" dirty="0"/>
              <a:t>This is an extension of the averaging method. All models are assigned different weights defining the importance of each model for prediction. For instance, if two of your colleagues are critics, while others have no prior experience in this field, then the answers by these two friends are given more importance as compared to the other people.</a:t>
            </a:r>
            <a:endParaRPr lang="en-IN" sz="2800" dirty="0"/>
          </a:p>
        </p:txBody>
      </p:sp>
    </p:spTree>
    <p:extLst>
      <p:ext uri="{BB962C8B-B14F-4D97-AF65-F5344CB8AC3E}">
        <p14:creationId xmlns:p14="http://schemas.microsoft.com/office/powerpoint/2010/main" val="37517158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01476-6441-4B4D-B475-9EFE22D7D736}"/>
              </a:ext>
            </a:extLst>
          </p:cNvPr>
          <p:cNvSpPr>
            <a:spLocks noGrp="1"/>
          </p:cNvSpPr>
          <p:nvPr>
            <p:ph type="title"/>
          </p:nvPr>
        </p:nvSpPr>
        <p:spPr/>
        <p:txBody>
          <a:bodyPr/>
          <a:lstStyle/>
          <a:p>
            <a:r>
              <a:rPr lang="en-IN" dirty="0"/>
              <a:t>Advanced Ensemble techniques</a:t>
            </a:r>
          </a:p>
        </p:txBody>
      </p:sp>
      <p:sp>
        <p:nvSpPr>
          <p:cNvPr id="3" name="Content Placeholder 2">
            <a:extLst>
              <a:ext uri="{FF2B5EF4-FFF2-40B4-BE49-F238E27FC236}">
                <a16:creationId xmlns:a16="http://schemas.microsoft.com/office/drawing/2014/main" id="{21A9DEDC-7ED1-4D94-B125-DE00B1DBE44D}"/>
              </a:ext>
            </a:extLst>
          </p:cNvPr>
          <p:cNvSpPr>
            <a:spLocks noGrp="1"/>
          </p:cNvSpPr>
          <p:nvPr>
            <p:ph idx="1"/>
          </p:nvPr>
        </p:nvSpPr>
        <p:spPr>
          <a:xfrm>
            <a:off x="1154954" y="2603499"/>
            <a:ext cx="8825659" cy="3877199"/>
          </a:xfrm>
        </p:spPr>
        <p:txBody>
          <a:bodyPr>
            <a:normAutofit lnSpcReduction="10000"/>
          </a:bodyPr>
          <a:lstStyle/>
          <a:p>
            <a:r>
              <a:rPr lang="en-US" sz="3200" dirty="0"/>
              <a:t>Stacking is an ensemble learning technique that uses predictions from multiple models (for example decision tree, </a:t>
            </a:r>
            <a:r>
              <a:rPr lang="en-US" sz="3200" dirty="0" err="1"/>
              <a:t>knn</a:t>
            </a:r>
            <a:r>
              <a:rPr lang="en-US" sz="3200" dirty="0"/>
              <a:t> or </a:t>
            </a:r>
            <a:r>
              <a:rPr lang="en-US" sz="3200" dirty="0" err="1"/>
              <a:t>svm</a:t>
            </a:r>
            <a:r>
              <a:rPr lang="en-US" sz="3200" dirty="0"/>
              <a:t>) to build a new model. This model is used for making predictions on the test set. Below is a step-wise explanation for a simple stacked ensemble:</a:t>
            </a:r>
          </a:p>
          <a:p>
            <a:endParaRPr lang="en-US" dirty="0"/>
          </a:p>
          <a:p>
            <a:endParaRPr lang="en-IN" dirty="0"/>
          </a:p>
        </p:txBody>
      </p:sp>
    </p:spTree>
    <p:extLst>
      <p:ext uri="{BB962C8B-B14F-4D97-AF65-F5344CB8AC3E}">
        <p14:creationId xmlns:p14="http://schemas.microsoft.com/office/powerpoint/2010/main" val="1912683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D9445-C5A1-47B0-9A69-73C8447FD671}"/>
              </a:ext>
            </a:extLst>
          </p:cNvPr>
          <p:cNvSpPr>
            <a:spLocks noGrp="1"/>
          </p:cNvSpPr>
          <p:nvPr>
            <p:ph type="title"/>
          </p:nvPr>
        </p:nvSpPr>
        <p:spPr/>
        <p:txBody>
          <a:bodyPr/>
          <a:lstStyle/>
          <a:p>
            <a:r>
              <a:rPr lang="en-IN" dirty="0"/>
              <a:t>Bagging</a:t>
            </a:r>
          </a:p>
        </p:txBody>
      </p:sp>
      <p:sp>
        <p:nvSpPr>
          <p:cNvPr id="3" name="Content Placeholder 2">
            <a:extLst>
              <a:ext uri="{FF2B5EF4-FFF2-40B4-BE49-F238E27FC236}">
                <a16:creationId xmlns:a16="http://schemas.microsoft.com/office/drawing/2014/main" id="{2AD18424-F453-48E1-8CA1-A2359D5ED50C}"/>
              </a:ext>
            </a:extLst>
          </p:cNvPr>
          <p:cNvSpPr>
            <a:spLocks noGrp="1"/>
          </p:cNvSpPr>
          <p:nvPr>
            <p:ph idx="1"/>
          </p:nvPr>
        </p:nvSpPr>
        <p:spPr>
          <a:xfrm>
            <a:off x="1430162" y="2257270"/>
            <a:ext cx="8825659" cy="4507513"/>
          </a:xfrm>
        </p:spPr>
        <p:txBody>
          <a:bodyPr>
            <a:noAutofit/>
          </a:bodyPr>
          <a:lstStyle/>
          <a:p>
            <a:r>
              <a:rPr lang="en-US" dirty="0"/>
              <a:t>The idea behind bagging is combining the results of multiple models (for instance, all decision trees) to get a generalized result. Here’s a question: If you create all the models on the same set of data and combine it, will it be useful? There is a high chance that these models will give the same result since they are getting the same input. So how can we solve this problem? One of the techniques is bootstrapping.</a:t>
            </a:r>
          </a:p>
          <a:p>
            <a:endParaRPr lang="en-US" dirty="0"/>
          </a:p>
          <a:p>
            <a:r>
              <a:rPr lang="en-US" dirty="0"/>
              <a:t>Bootstrapping is a sampling technique in which we create subsets of observations from the original dataset, with replacement. The size of the subsets is the same as the size of the original set.</a:t>
            </a:r>
          </a:p>
          <a:p>
            <a:endParaRPr lang="en-US" dirty="0"/>
          </a:p>
          <a:p>
            <a:r>
              <a:rPr lang="en-US" dirty="0"/>
              <a:t>Bagging (or Bootstrap Aggregating) technique uses these subsets (bags) to get a fair idea of the distribution (complete set). The size of subsets created for bagging may be less than the original set.</a:t>
            </a:r>
            <a:endParaRPr lang="en-IN" dirty="0"/>
          </a:p>
        </p:txBody>
      </p:sp>
    </p:spTree>
    <p:extLst>
      <p:ext uri="{BB962C8B-B14F-4D97-AF65-F5344CB8AC3E}">
        <p14:creationId xmlns:p14="http://schemas.microsoft.com/office/powerpoint/2010/main" val="16099061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29C3-B564-4AD1-BA12-903A3D82A32B}"/>
              </a:ext>
            </a:extLst>
          </p:cNvPr>
          <p:cNvSpPr>
            <a:spLocks noGrp="1"/>
          </p:cNvSpPr>
          <p:nvPr>
            <p:ph type="title"/>
          </p:nvPr>
        </p:nvSpPr>
        <p:spPr/>
        <p:txBody>
          <a:bodyPr/>
          <a:lstStyle/>
          <a:p>
            <a:r>
              <a:rPr lang="en-IN" dirty="0"/>
              <a:t>Bagging</a:t>
            </a:r>
          </a:p>
        </p:txBody>
      </p:sp>
      <p:sp>
        <p:nvSpPr>
          <p:cNvPr id="3" name="Content Placeholder 2">
            <a:extLst>
              <a:ext uri="{FF2B5EF4-FFF2-40B4-BE49-F238E27FC236}">
                <a16:creationId xmlns:a16="http://schemas.microsoft.com/office/drawing/2014/main" id="{021FA36A-9E31-44F7-9556-4A5C6A2DF6BC}"/>
              </a:ext>
            </a:extLst>
          </p:cNvPr>
          <p:cNvSpPr>
            <a:spLocks noGrp="1"/>
          </p:cNvSpPr>
          <p:nvPr>
            <p:ph idx="1"/>
          </p:nvPr>
        </p:nvSpPr>
        <p:spPr/>
        <p:txBody>
          <a:bodyPr>
            <a:normAutofit/>
          </a:bodyPr>
          <a:lstStyle/>
          <a:p>
            <a:r>
              <a:rPr lang="en-US" sz="2400" dirty="0"/>
              <a:t>Multiple subsets are created from the original dataset, selecting observations with replacement.</a:t>
            </a:r>
          </a:p>
          <a:p>
            <a:r>
              <a:rPr lang="en-US" sz="2400" dirty="0"/>
              <a:t>A base model (weak model) is created on each of these subsets.</a:t>
            </a:r>
          </a:p>
          <a:p>
            <a:r>
              <a:rPr lang="en-US" sz="2400" dirty="0"/>
              <a:t>The models run in parallel and are independent of each other.</a:t>
            </a:r>
          </a:p>
          <a:p>
            <a:r>
              <a:rPr lang="en-US" sz="2400" dirty="0"/>
              <a:t>The final predictions are determined by combining the predictions from all the models</a:t>
            </a:r>
            <a:endParaRPr lang="en-IN" sz="2400" dirty="0"/>
          </a:p>
        </p:txBody>
      </p:sp>
    </p:spTree>
    <p:extLst>
      <p:ext uri="{BB962C8B-B14F-4D97-AF65-F5344CB8AC3E}">
        <p14:creationId xmlns:p14="http://schemas.microsoft.com/office/powerpoint/2010/main" val="7142390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373C-18E2-484E-A222-E77B993E945D}"/>
              </a:ext>
            </a:extLst>
          </p:cNvPr>
          <p:cNvSpPr>
            <a:spLocks noGrp="1"/>
          </p:cNvSpPr>
          <p:nvPr>
            <p:ph type="title"/>
          </p:nvPr>
        </p:nvSpPr>
        <p:spPr/>
        <p:txBody>
          <a:bodyPr/>
          <a:lstStyle/>
          <a:p>
            <a:r>
              <a:rPr lang="en-IN" dirty="0"/>
              <a:t>Boosting</a:t>
            </a:r>
          </a:p>
        </p:txBody>
      </p:sp>
      <p:sp>
        <p:nvSpPr>
          <p:cNvPr id="3" name="Content Placeholder 2">
            <a:extLst>
              <a:ext uri="{FF2B5EF4-FFF2-40B4-BE49-F238E27FC236}">
                <a16:creationId xmlns:a16="http://schemas.microsoft.com/office/drawing/2014/main" id="{BA0C71B9-35D1-430C-8701-41BB93CE754E}"/>
              </a:ext>
            </a:extLst>
          </p:cNvPr>
          <p:cNvSpPr>
            <a:spLocks noGrp="1"/>
          </p:cNvSpPr>
          <p:nvPr>
            <p:ph idx="1"/>
          </p:nvPr>
        </p:nvSpPr>
        <p:spPr>
          <a:xfrm>
            <a:off x="1154954" y="2603499"/>
            <a:ext cx="8825659" cy="4045875"/>
          </a:xfrm>
        </p:spPr>
        <p:txBody>
          <a:bodyPr>
            <a:normAutofit fontScale="92500" lnSpcReduction="10000"/>
          </a:bodyPr>
          <a:lstStyle/>
          <a:p>
            <a:r>
              <a:rPr lang="en-US" dirty="0"/>
              <a:t>If a data point is incorrectly predicted by the first model, and then the next (probably all models), will combining the predictions provide better results? Such situations are taken care of by boosting.</a:t>
            </a:r>
          </a:p>
          <a:p>
            <a:endParaRPr lang="en-US" dirty="0"/>
          </a:p>
          <a:p>
            <a:r>
              <a:rPr lang="en-US" dirty="0"/>
              <a:t>Boosting is a sequential process, where each subsequent model attempts to correct the errors of the previous model. The succeeding models are dependent on the previous model. Let’s understand the way boosting works in the below steps.</a:t>
            </a:r>
          </a:p>
          <a:p>
            <a:endParaRPr lang="en-US" dirty="0"/>
          </a:p>
          <a:p>
            <a:r>
              <a:rPr lang="en-US" dirty="0"/>
              <a:t>A subset is created from the original dataset.</a:t>
            </a:r>
          </a:p>
          <a:p>
            <a:r>
              <a:rPr lang="en-US" dirty="0"/>
              <a:t>Initially, all data points are given equal weights.</a:t>
            </a:r>
          </a:p>
          <a:p>
            <a:r>
              <a:rPr lang="en-US" dirty="0"/>
              <a:t>A base model is created on this subset.</a:t>
            </a:r>
          </a:p>
          <a:p>
            <a:r>
              <a:rPr lang="en-US" dirty="0"/>
              <a:t>This model is used to make predictions on the whole dataset</a:t>
            </a:r>
            <a:endParaRPr lang="en-IN" dirty="0"/>
          </a:p>
        </p:txBody>
      </p:sp>
    </p:spTree>
    <p:extLst>
      <p:ext uri="{BB962C8B-B14F-4D97-AF65-F5344CB8AC3E}">
        <p14:creationId xmlns:p14="http://schemas.microsoft.com/office/powerpoint/2010/main" val="7964504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B5010-5164-44E0-9137-E6514EA7C8FA}"/>
              </a:ext>
            </a:extLst>
          </p:cNvPr>
          <p:cNvSpPr>
            <a:spLocks noGrp="1"/>
          </p:cNvSpPr>
          <p:nvPr>
            <p:ph type="title"/>
          </p:nvPr>
        </p:nvSpPr>
        <p:spPr/>
        <p:txBody>
          <a:bodyPr/>
          <a:lstStyle/>
          <a:p>
            <a:r>
              <a:rPr lang="en-US" dirty="0"/>
              <a:t>Algorithms based on Bagging and Boosting</a:t>
            </a:r>
            <a:endParaRPr lang="en-IN" dirty="0"/>
          </a:p>
        </p:txBody>
      </p:sp>
      <p:sp>
        <p:nvSpPr>
          <p:cNvPr id="3" name="Content Placeholder 2">
            <a:extLst>
              <a:ext uri="{FF2B5EF4-FFF2-40B4-BE49-F238E27FC236}">
                <a16:creationId xmlns:a16="http://schemas.microsoft.com/office/drawing/2014/main" id="{5A73330F-14A5-4AD1-9A66-BF6D2DF190CE}"/>
              </a:ext>
            </a:extLst>
          </p:cNvPr>
          <p:cNvSpPr>
            <a:spLocks noGrp="1"/>
          </p:cNvSpPr>
          <p:nvPr>
            <p:ph idx="1"/>
          </p:nvPr>
        </p:nvSpPr>
        <p:spPr>
          <a:xfrm>
            <a:off x="1219200" y="2246050"/>
            <a:ext cx="8825659" cy="4611950"/>
          </a:xfrm>
        </p:spPr>
        <p:txBody>
          <a:bodyPr>
            <a:noAutofit/>
          </a:bodyPr>
          <a:lstStyle/>
          <a:p>
            <a:r>
              <a:rPr lang="en-IN" sz="2400" dirty="0"/>
              <a:t>Bagging algorithms:</a:t>
            </a:r>
          </a:p>
          <a:p>
            <a:pPr marL="0" indent="0">
              <a:buNone/>
            </a:pPr>
            <a:r>
              <a:rPr lang="en-IN" sz="2400" dirty="0"/>
              <a:t>    Bagging meta-estimator</a:t>
            </a:r>
          </a:p>
          <a:p>
            <a:r>
              <a:rPr lang="en-IN" sz="2400" dirty="0"/>
              <a:t>Random forest</a:t>
            </a:r>
          </a:p>
          <a:p>
            <a:r>
              <a:rPr lang="en-IN" sz="2400" dirty="0"/>
              <a:t>Boosting algorithms:</a:t>
            </a:r>
          </a:p>
          <a:p>
            <a:endParaRPr lang="en-IN" sz="2400" dirty="0"/>
          </a:p>
          <a:p>
            <a:r>
              <a:rPr lang="en-IN" sz="2400" dirty="0"/>
              <a:t>AdaBoost</a:t>
            </a:r>
          </a:p>
          <a:p>
            <a:r>
              <a:rPr lang="en-IN" sz="2400" dirty="0"/>
              <a:t>GBM</a:t>
            </a:r>
          </a:p>
          <a:p>
            <a:r>
              <a:rPr lang="en-IN" sz="2400" dirty="0"/>
              <a:t>XGBM</a:t>
            </a:r>
          </a:p>
          <a:p>
            <a:r>
              <a:rPr lang="en-IN" sz="2400" dirty="0"/>
              <a:t>Light GBM</a:t>
            </a:r>
          </a:p>
          <a:p>
            <a:r>
              <a:rPr lang="en-IN" sz="2400" dirty="0" err="1"/>
              <a:t>CatBoost</a:t>
            </a:r>
            <a:endParaRPr lang="en-IN" sz="2400" dirty="0"/>
          </a:p>
        </p:txBody>
      </p:sp>
    </p:spTree>
    <p:extLst>
      <p:ext uri="{BB962C8B-B14F-4D97-AF65-F5344CB8AC3E}">
        <p14:creationId xmlns:p14="http://schemas.microsoft.com/office/powerpoint/2010/main" val="39098739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A0D4-B0D5-4232-BDEC-F10FEF5C60E3}"/>
              </a:ext>
            </a:extLst>
          </p:cNvPr>
          <p:cNvSpPr>
            <a:spLocks noGrp="1"/>
          </p:cNvSpPr>
          <p:nvPr>
            <p:ph type="title"/>
          </p:nvPr>
        </p:nvSpPr>
        <p:spPr>
          <a:xfrm>
            <a:off x="2929631" y="796114"/>
            <a:ext cx="6960103" cy="1085951"/>
          </a:xfrm>
        </p:spPr>
        <p:txBody>
          <a:bodyPr/>
          <a:lstStyle/>
          <a:p>
            <a:r>
              <a:rPr lang="en-IN" dirty="0"/>
              <a:t>Ensemble methods on dataset(Bagging)</a:t>
            </a:r>
          </a:p>
        </p:txBody>
      </p:sp>
      <p:sp>
        <p:nvSpPr>
          <p:cNvPr id="4" name="Content Placeholder 3">
            <a:extLst>
              <a:ext uri="{FF2B5EF4-FFF2-40B4-BE49-F238E27FC236}">
                <a16:creationId xmlns:a16="http://schemas.microsoft.com/office/drawing/2014/main" id="{987CCD1C-1AED-4C3D-BFD8-962D3D36212B}"/>
              </a:ext>
            </a:extLst>
          </p:cNvPr>
          <p:cNvSpPr>
            <a:spLocks noGrp="1"/>
          </p:cNvSpPr>
          <p:nvPr>
            <p:ph sz="half" idx="1"/>
          </p:nvPr>
        </p:nvSpPr>
        <p:spPr>
          <a:xfrm>
            <a:off x="-71020" y="2388092"/>
            <a:ext cx="4092604" cy="4065974"/>
          </a:xfrm>
        </p:spPr>
        <p:txBody>
          <a:bodyPr>
            <a:noAutofit/>
          </a:bodyPr>
          <a:lstStyle/>
          <a:p>
            <a:r>
              <a:rPr lang="en-US" sz="2400" dirty="0"/>
              <a:t>A Bagging classifier is an ensemble meta-estimator that fits base classifiers each on random subsets of the original dataset and then aggregate their individual predictions (either by voting or by averaging) to form a final prediction.</a:t>
            </a:r>
            <a:endParaRPr lang="en-IN" sz="2400" dirty="0"/>
          </a:p>
        </p:txBody>
      </p:sp>
      <p:pic>
        <p:nvPicPr>
          <p:cNvPr id="6" name="Content Placeholder 5">
            <a:extLst>
              <a:ext uri="{FF2B5EF4-FFF2-40B4-BE49-F238E27FC236}">
                <a16:creationId xmlns:a16="http://schemas.microsoft.com/office/drawing/2014/main" id="{6A676740-2309-477A-BAF1-1136A5E2524C}"/>
              </a:ext>
            </a:extLst>
          </p:cNvPr>
          <p:cNvPicPr>
            <a:picLocks noGrp="1" noChangeAspect="1"/>
          </p:cNvPicPr>
          <p:nvPr>
            <p:ph sz="half" idx="2"/>
          </p:nvPr>
        </p:nvPicPr>
        <p:blipFill>
          <a:blip r:embed="rId2"/>
          <a:stretch>
            <a:fillRect/>
          </a:stretch>
        </p:blipFill>
        <p:spPr>
          <a:xfrm>
            <a:off x="3781887" y="2388092"/>
            <a:ext cx="8034292" cy="4287915"/>
          </a:xfrm>
          <a:prstGeom prst="rect">
            <a:avLst/>
          </a:prstGeom>
        </p:spPr>
      </p:pic>
    </p:spTree>
    <p:extLst>
      <p:ext uri="{BB962C8B-B14F-4D97-AF65-F5344CB8AC3E}">
        <p14:creationId xmlns:p14="http://schemas.microsoft.com/office/powerpoint/2010/main" val="28755895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D75A-6370-4E82-ABDB-5A8AA8C29185}"/>
              </a:ext>
            </a:extLst>
          </p:cNvPr>
          <p:cNvSpPr>
            <a:spLocks noGrp="1"/>
          </p:cNvSpPr>
          <p:nvPr>
            <p:ph type="title"/>
          </p:nvPr>
        </p:nvSpPr>
        <p:spPr/>
        <p:txBody>
          <a:bodyPr/>
          <a:lstStyle/>
          <a:p>
            <a:r>
              <a:rPr lang="en-IN" dirty="0"/>
              <a:t>RANDOM FOREST</a:t>
            </a:r>
          </a:p>
        </p:txBody>
      </p:sp>
      <p:sp>
        <p:nvSpPr>
          <p:cNvPr id="3" name="Content Placeholder 2">
            <a:extLst>
              <a:ext uri="{FF2B5EF4-FFF2-40B4-BE49-F238E27FC236}">
                <a16:creationId xmlns:a16="http://schemas.microsoft.com/office/drawing/2014/main" id="{B3BD9B7E-D6D6-4BCD-A9DC-E16670F03991}"/>
              </a:ext>
            </a:extLst>
          </p:cNvPr>
          <p:cNvSpPr>
            <a:spLocks noGrp="1"/>
          </p:cNvSpPr>
          <p:nvPr>
            <p:ph sz="half" idx="1"/>
          </p:nvPr>
        </p:nvSpPr>
        <p:spPr>
          <a:xfrm>
            <a:off x="168676" y="2603500"/>
            <a:ext cx="2716567" cy="3416301"/>
          </a:xfrm>
        </p:spPr>
        <p:txBody>
          <a:bodyPr/>
          <a:lstStyle/>
          <a:p>
            <a:r>
              <a:rPr lang="en-US" dirty="0"/>
              <a:t>A random forest is a meta estimator that fits a number of decision tree classifiers on various sub-samples of the dataset and uses averaging to improve the predictive accuracy and control over-fitting.</a:t>
            </a:r>
            <a:endParaRPr lang="en-IN" dirty="0"/>
          </a:p>
        </p:txBody>
      </p:sp>
      <p:pic>
        <p:nvPicPr>
          <p:cNvPr id="5" name="Content Placeholder 4">
            <a:extLst>
              <a:ext uri="{FF2B5EF4-FFF2-40B4-BE49-F238E27FC236}">
                <a16:creationId xmlns:a16="http://schemas.microsoft.com/office/drawing/2014/main" id="{6EA0E28D-BB90-4F79-8A72-516E9A45AE51}"/>
              </a:ext>
            </a:extLst>
          </p:cNvPr>
          <p:cNvPicPr>
            <a:picLocks noGrp="1" noChangeAspect="1"/>
          </p:cNvPicPr>
          <p:nvPr>
            <p:ph sz="half" idx="2"/>
          </p:nvPr>
        </p:nvPicPr>
        <p:blipFill>
          <a:blip r:embed="rId2"/>
          <a:stretch>
            <a:fillRect/>
          </a:stretch>
        </p:blipFill>
        <p:spPr>
          <a:xfrm>
            <a:off x="2974019" y="2603501"/>
            <a:ext cx="8664606" cy="4152406"/>
          </a:xfrm>
          <a:prstGeom prst="rect">
            <a:avLst/>
          </a:prstGeom>
        </p:spPr>
      </p:pic>
    </p:spTree>
    <p:extLst>
      <p:ext uri="{BB962C8B-B14F-4D97-AF65-F5344CB8AC3E}">
        <p14:creationId xmlns:p14="http://schemas.microsoft.com/office/powerpoint/2010/main" val="1252498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A31727-E9B6-4E54-B92D-7B1BD4CDCDA1}"/>
              </a:ext>
            </a:extLst>
          </p:cNvPr>
          <p:cNvSpPr>
            <a:spLocks noGrp="1"/>
          </p:cNvSpPr>
          <p:nvPr>
            <p:ph type="title"/>
          </p:nvPr>
        </p:nvSpPr>
        <p:spPr/>
        <p:txBody>
          <a:bodyPr/>
          <a:lstStyle/>
          <a:p>
            <a:r>
              <a:rPr lang="en-IN" dirty="0"/>
              <a:t>The Correlation:</a:t>
            </a:r>
          </a:p>
        </p:txBody>
      </p:sp>
      <p:pic>
        <p:nvPicPr>
          <p:cNvPr id="7" name="Content Placeholder 6">
            <a:extLst>
              <a:ext uri="{FF2B5EF4-FFF2-40B4-BE49-F238E27FC236}">
                <a16:creationId xmlns:a16="http://schemas.microsoft.com/office/drawing/2014/main" id="{8D6ABB14-BE93-4EC1-A36A-B4ACC04A2BFC}"/>
              </a:ext>
            </a:extLst>
          </p:cNvPr>
          <p:cNvPicPr>
            <a:picLocks noGrp="1" noChangeAspect="1"/>
          </p:cNvPicPr>
          <p:nvPr>
            <p:ph idx="1"/>
          </p:nvPr>
        </p:nvPicPr>
        <p:blipFill>
          <a:blip r:embed="rId2"/>
          <a:stretch>
            <a:fillRect/>
          </a:stretch>
        </p:blipFill>
        <p:spPr>
          <a:xfrm>
            <a:off x="727969" y="2636668"/>
            <a:ext cx="10440140" cy="3737499"/>
          </a:xfrm>
          <a:prstGeom prst="rect">
            <a:avLst/>
          </a:prstGeom>
        </p:spPr>
      </p:pic>
    </p:spTree>
    <p:extLst>
      <p:ext uri="{BB962C8B-B14F-4D97-AF65-F5344CB8AC3E}">
        <p14:creationId xmlns:p14="http://schemas.microsoft.com/office/powerpoint/2010/main" val="39942936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8DFCF-8FC4-411F-91F3-58508C5B8156}"/>
              </a:ext>
            </a:extLst>
          </p:cNvPr>
          <p:cNvSpPr>
            <a:spLocks noGrp="1"/>
          </p:cNvSpPr>
          <p:nvPr>
            <p:ph type="title"/>
          </p:nvPr>
        </p:nvSpPr>
        <p:spPr/>
        <p:txBody>
          <a:bodyPr/>
          <a:lstStyle/>
          <a:p>
            <a:r>
              <a:rPr lang="en-IN" dirty="0"/>
              <a:t>Extra trees classifier </a:t>
            </a:r>
          </a:p>
        </p:txBody>
      </p:sp>
      <p:sp>
        <p:nvSpPr>
          <p:cNvPr id="3" name="Content Placeholder 2">
            <a:extLst>
              <a:ext uri="{FF2B5EF4-FFF2-40B4-BE49-F238E27FC236}">
                <a16:creationId xmlns:a16="http://schemas.microsoft.com/office/drawing/2014/main" id="{9CF22A61-EA1A-4D3E-A18F-B5C552154E7F}"/>
              </a:ext>
            </a:extLst>
          </p:cNvPr>
          <p:cNvSpPr>
            <a:spLocks noGrp="1"/>
          </p:cNvSpPr>
          <p:nvPr>
            <p:ph sz="half" idx="1"/>
          </p:nvPr>
        </p:nvSpPr>
        <p:spPr>
          <a:xfrm>
            <a:off x="97655" y="2603500"/>
            <a:ext cx="3124940" cy="3939343"/>
          </a:xfrm>
        </p:spPr>
        <p:txBody>
          <a:bodyPr/>
          <a:lstStyle/>
          <a:p>
            <a:r>
              <a:rPr lang="en-US" dirty="0"/>
              <a:t>Extra Trees are another modification of bagging where random trees are constructed from samples of the training dataset.</a:t>
            </a:r>
          </a:p>
          <a:p>
            <a:endParaRPr lang="en-US" dirty="0"/>
          </a:p>
          <a:p>
            <a:r>
              <a:rPr lang="en-US" dirty="0"/>
              <a:t>You can construct an Extra Trees model for classification using the </a:t>
            </a:r>
            <a:r>
              <a:rPr lang="en-US" dirty="0" err="1"/>
              <a:t>ExtraTreesClassifier</a:t>
            </a:r>
            <a:r>
              <a:rPr lang="en-US" dirty="0"/>
              <a:t> class.</a:t>
            </a:r>
          </a:p>
          <a:p>
            <a:endParaRPr lang="en-US" dirty="0"/>
          </a:p>
          <a:p>
            <a:endParaRPr lang="en-IN" dirty="0"/>
          </a:p>
        </p:txBody>
      </p:sp>
      <p:pic>
        <p:nvPicPr>
          <p:cNvPr id="5" name="Content Placeholder 4">
            <a:extLst>
              <a:ext uri="{FF2B5EF4-FFF2-40B4-BE49-F238E27FC236}">
                <a16:creationId xmlns:a16="http://schemas.microsoft.com/office/drawing/2014/main" id="{1F710464-D7CE-48A9-BB23-9065C8B55718}"/>
              </a:ext>
            </a:extLst>
          </p:cNvPr>
          <p:cNvPicPr>
            <a:picLocks noGrp="1" noChangeAspect="1"/>
          </p:cNvPicPr>
          <p:nvPr>
            <p:ph sz="half" idx="2"/>
          </p:nvPr>
        </p:nvPicPr>
        <p:blipFill>
          <a:blip r:embed="rId2"/>
          <a:stretch>
            <a:fillRect/>
          </a:stretch>
        </p:blipFill>
        <p:spPr>
          <a:xfrm>
            <a:off x="3222594" y="2361461"/>
            <a:ext cx="8630129" cy="4377862"/>
          </a:xfrm>
          <a:prstGeom prst="rect">
            <a:avLst/>
          </a:prstGeom>
        </p:spPr>
      </p:pic>
    </p:spTree>
    <p:extLst>
      <p:ext uri="{BB962C8B-B14F-4D97-AF65-F5344CB8AC3E}">
        <p14:creationId xmlns:p14="http://schemas.microsoft.com/office/powerpoint/2010/main" val="25066794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6DE3-6827-4BD6-A367-9BA07ACD4976}"/>
              </a:ext>
            </a:extLst>
          </p:cNvPr>
          <p:cNvSpPr>
            <a:spLocks noGrp="1"/>
          </p:cNvSpPr>
          <p:nvPr>
            <p:ph type="title"/>
          </p:nvPr>
        </p:nvSpPr>
        <p:spPr/>
        <p:txBody>
          <a:bodyPr/>
          <a:lstStyle/>
          <a:p>
            <a:r>
              <a:rPr lang="en-IN" dirty="0"/>
              <a:t>Ada Boost</a:t>
            </a:r>
          </a:p>
        </p:txBody>
      </p:sp>
      <p:sp>
        <p:nvSpPr>
          <p:cNvPr id="3" name="Content Placeholder 2">
            <a:extLst>
              <a:ext uri="{FF2B5EF4-FFF2-40B4-BE49-F238E27FC236}">
                <a16:creationId xmlns:a16="http://schemas.microsoft.com/office/drawing/2014/main" id="{25D6676B-BD5B-4461-A397-A63B0BC3AF7F}"/>
              </a:ext>
            </a:extLst>
          </p:cNvPr>
          <p:cNvSpPr>
            <a:spLocks noGrp="1"/>
          </p:cNvSpPr>
          <p:nvPr>
            <p:ph sz="half" idx="1"/>
          </p:nvPr>
        </p:nvSpPr>
        <p:spPr>
          <a:xfrm>
            <a:off x="0" y="2603500"/>
            <a:ext cx="3586579" cy="3416301"/>
          </a:xfrm>
        </p:spPr>
        <p:txBody>
          <a:bodyPr/>
          <a:lstStyle/>
          <a:p>
            <a:r>
              <a:rPr lang="en-US" dirty="0"/>
              <a:t>An AdaBoost classifier is a meta-estimator that begins by fitting a classifier on the original dataset and then fits additional copies of the classifier on the same dataset but where the weights of incorrectly classified instances are adjusted such that subsequent classifiers focus more on difficult cases.</a:t>
            </a:r>
            <a:endParaRPr lang="en-IN" dirty="0"/>
          </a:p>
        </p:txBody>
      </p:sp>
      <p:pic>
        <p:nvPicPr>
          <p:cNvPr id="5" name="Content Placeholder 4">
            <a:extLst>
              <a:ext uri="{FF2B5EF4-FFF2-40B4-BE49-F238E27FC236}">
                <a16:creationId xmlns:a16="http://schemas.microsoft.com/office/drawing/2014/main" id="{963A45A1-D220-4240-86AA-9C09CF140C7F}"/>
              </a:ext>
            </a:extLst>
          </p:cNvPr>
          <p:cNvPicPr>
            <a:picLocks noGrp="1" noChangeAspect="1"/>
          </p:cNvPicPr>
          <p:nvPr>
            <p:ph sz="half" idx="2"/>
          </p:nvPr>
        </p:nvPicPr>
        <p:blipFill>
          <a:blip r:embed="rId2"/>
          <a:stretch>
            <a:fillRect/>
          </a:stretch>
        </p:blipFill>
        <p:spPr>
          <a:xfrm>
            <a:off x="3968318" y="2476870"/>
            <a:ext cx="7812350" cy="4314547"/>
          </a:xfrm>
          <a:prstGeom prst="rect">
            <a:avLst/>
          </a:prstGeom>
        </p:spPr>
      </p:pic>
    </p:spTree>
    <p:extLst>
      <p:ext uri="{BB962C8B-B14F-4D97-AF65-F5344CB8AC3E}">
        <p14:creationId xmlns:p14="http://schemas.microsoft.com/office/powerpoint/2010/main" val="5482904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EA33F-38BB-43F4-AA69-D75AD74909DF}"/>
              </a:ext>
            </a:extLst>
          </p:cNvPr>
          <p:cNvSpPr>
            <a:spLocks noGrp="1"/>
          </p:cNvSpPr>
          <p:nvPr>
            <p:ph type="title"/>
          </p:nvPr>
        </p:nvSpPr>
        <p:spPr/>
        <p:txBody>
          <a:bodyPr/>
          <a:lstStyle/>
          <a:p>
            <a:r>
              <a:rPr lang="en-IN" dirty="0"/>
              <a:t>Gradient boosting</a:t>
            </a:r>
          </a:p>
        </p:txBody>
      </p:sp>
      <p:sp>
        <p:nvSpPr>
          <p:cNvPr id="3" name="Content Placeholder 2">
            <a:extLst>
              <a:ext uri="{FF2B5EF4-FFF2-40B4-BE49-F238E27FC236}">
                <a16:creationId xmlns:a16="http://schemas.microsoft.com/office/drawing/2014/main" id="{02A6D372-B20B-4310-A08E-889C291A4272}"/>
              </a:ext>
            </a:extLst>
          </p:cNvPr>
          <p:cNvSpPr>
            <a:spLocks noGrp="1"/>
          </p:cNvSpPr>
          <p:nvPr>
            <p:ph sz="half" idx="1"/>
          </p:nvPr>
        </p:nvSpPr>
        <p:spPr>
          <a:xfrm>
            <a:off x="133165" y="3178206"/>
            <a:ext cx="3045041" cy="2841595"/>
          </a:xfrm>
        </p:spPr>
        <p:txBody>
          <a:bodyPr/>
          <a:lstStyle/>
          <a:p>
            <a:r>
              <a:rPr lang="en-US" dirty="0"/>
              <a:t>GB builds an additive model in a forward stage-wise fashion; it allows for the optimization of arbitrary differentiable loss functions</a:t>
            </a:r>
            <a:endParaRPr lang="en-IN" dirty="0"/>
          </a:p>
        </p:txBody>
      </p:sp>
      <p:pic>
        <p:nvPicPr>
          <p:cNvPr id="5" name="Content Placeholder 4">
            <a:extLst>
              <a:ext uri="{FF2B5EF4-FFF2-40B4-BE49-F238E27FC236}">
                <a16:creationId xmlns:a16="http://schemas.microsoft.com/office/drawing/2014/main" id="{BEB94BF4-4D0A-4290-8600-D9D735A3CC42}"/>
              </a:ext>
            </a:extLst>
          </p:cNvPr>
          <p:cNvPicPr>
            <a:picLocks noGrp="1" noChangeAspect="1"/>
          </p:cNvPicPr>
          <p:nvPr>
            <p:ph sz="half" idx="2"/>
          </p:nvPr>
        </p:nvPicPr>
        <p:blipFill>
          <a:blip r:embed="rId2"/>
          <a:stretch>
            <a:fillRect/>
          </a:stretch>
        </p:blipFill>
        <p:spPr>
          <a:xfrm>
            <a:off x="3453414" y="2370339"/>
            <a:ext cx="8416031" cy="4487662"/>
          </a:xfrm>
          <a:prstGeom prst="rect">
            <a:avLst/>
          </a:prstGeom>
        </p:spPr>
      </p:pic>
    </p:spTree>
    <p:extLst>
      <p:ext uri="{BB962C8B-B14F-4D97-AF65-F5344CB8AC3E}">
        <p14:creationId xmlns:p14="http://schemas.microsoft.com/office/powerpoint/2010/main" val="41622675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F7E1-4D61-4D82-98BF-3FC45D30D255}"/>
              </a:ext>
            </a:extLst>
          </p:cNvPr>
          <p:cNvSpPr>
            <a:spLocks noGrp="1"/>
          </p:cNvSpPr>
          <p:nvPr>
            <p:ph type="title"/>
          </p:nvPr>
        </p:nvSpPr>
        <p:spPr/>
        <p:txBody>
          <a:bodyPr/>
          <a:lstStyle/>
          <a:p>
            <a:r>
              <a:rPr lang="en-IN" dirty="0"/>
              <a:t>Voting classifier</a:t>
            </a:r>
          </a:p>
        </p:txBody>
      </p:sp>
      <p:sp>
        <p:nvSpPr>
          <p:cNvPr id="3" name="Content Placeholder 2">
            <a:extLst>
              <a:ext uri="{FF2B5EF4-FFF2-40B4-BE49-F238E27FC236}">
                <a16:creationId xmlns:a16="http://schemas.microsoft.com/office/drawing/2014/main" id="{777E3D48-6BFA-404C-A3BD-4D2056382200}"/>
              </a:ext>
            </a:extLst>
          </p:cNvPr>
          <p:cNvSpPr>
            <a:spLocks noGrp="1"/>
          </p:cNvSpPr>
          <p:nvPr>
            <p:ph sz="half" idx="1"/>
          </p:nvPr>
        </p:nvSpPr>
        <p:spPr>
          <a:xfrm>
            <a:off x="159798" y="2603500"/>
            <a:ext cx="4074851" cy="3416301"/>
          </a:xfrm>
        </p:spPr>
        <p:txBody>
          <a:bodyPr>
            <a:normAutofit fontScale="92500" lnSpcReduction="10000"/>
          </a:bodyPr>
          <a:lstStyle/>
          <a:p>
            <a:r>
              <a:rPr lang="en-US" dirty="0"/>
              <a:t>Voting is one of the simplest ways of combining the predictions from multiple machine learning algorithms.</a:t>
            </a:r>
          </a:p>
          <a:p>
            <a:endParaRPr lang="en-US" dirty="0"/>
          </a:p>
          <a:p>
            <a:r>
              <a:rPr lang="en-US" dirty="0"/>
              <a:t>It works by first creating two or more standalone models from your training dataset. A Voting Classifier can then be used to wrap your models and average the predictions of the sub-models when asked to make predictions for new data.</a:t>
            </a:r>
            <a:endParaRPr lang="en-IN" dirty="0"/>
          </a:p>
        </p:txBody>
      </p:sp>
      <p:pic>
        <p:nvPicPr>
          <p:cNvPr id="5" name="Content Placeholder 4">
            <a:extLst>
              <a:ext uri="{FF2B5EF4-FFF2-40B4-BE49-F238E27FC236}">
                <a16:creationId xmlns:a16="http://schemas.microsoft.com/office/drawing/2014/main" id="{7CC63FC6-E7BA-4E8E-B90A-A58B32700D7C}"/>
              </a:ext>
            </a:extLst>
          </p:cNvPr>
          <p:cNvPicPr>
            <a:picLocks noGrp="1" noChangeAspect="1"/>
          </p:cNvPicPr>
          <p:nvPr>
            <p:ph sz="half" idx="2"/>
          </p:nvPr>
        </p:nvPicPr>
        <p:blipFill>
          <a:blip r:embed="rId2"/>
          <a:stretch>
            <a:fillRect/>
          </a:stretch>
        </p:blipFill>
        <p:spPr>
          <a:xfrm>
            <a:off x="4234649" y="2467992"/>
            <a:ext cx="7625918" cy="4390008"/>
          </a:xfrm>
          <a:prstGeom prst="rect">
            <a:avLst/>
          </a:prstGeom>
        </p:spPr>
      </p:pic>
    </p:spTree>
    <p:extLst>
      <p:ext uri="{BB962C8B-B14F-4D97-AF65-F5344CB8AC3E}">
        <p14:creationId xmlns:p14="http://schemas.microsoft.com/office/powerpoint/2010/main" val="21299800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E805-1B0D-498D-8972-7E19EA07F390}"/>
              </a:ext>
            </a:extLst>
          </p:cNvPr>
          <p:cNvSpPr>
            <a:spLocks noGrp="1"/>
          </p:cNvSpPr>
          <p:nvPr>
            <p:ph type="title"/>
          </p:nvPr>
        </p:nvSpPr>
        <p:spPr>
          <a:xfrm>
            <a:off x="852256" y="973668"/>
            <a:ext cx="9064111" cy="706964"/>
          </a:xfrm>
        </p:spPr>
        <p:txBody>
          <a:bodyPr/>
          <a:lstStyle/>
          <a:p>
            <a:r>
              <a:rPr lang="en-IN" dirty="0"/>
              <a:t>COMPARISON OF ACCURACY</a:t>
            </a:r>
          </a:p>
        </p:txBody>
      </p:sp>
      <p:pic>
        <p:nvPicPr>
          <p:cNvPr id="5" name="Content Placeholder 4">
            <a:extLst>
              <a:ext uri="{FF2B5EF4-FFF2-40B4-BE49-F238E27FC236}">
                <a16:creationId xmlns:a16="http://schemas.microsoft.com/office/drawing/2014/main" id="{D0FBC464-2895-46AE-AF95-B2E119302E72}"/>
              </a:ext>
            </a:extLst>
          </p:cNvPr>
          <p:cNvPicPr>
            <a:picLocks noGrp="1" noChangeAspect="1"/>
          </p:cNvPicPr>
          <p:nvPr>
            <p:ph idx="1"/>
          </p:nvPr>
        </p:nvPicPr>
        <p:blipFill>
          <a:blip r:embed="rId2"/>
          <a:stretch>
            <a:fillRect/>
          </a:stretch>
        </p:blipFill>
        <p:spPr>
          <a:xfrm>
            <a:off x="133165" y="2432482"/>
            <a:ext cx="11091576" cy="4425518"/>
          </a:xfrm>
          <a:prstGeom prst="rect">
            <a:avLst/>
          </a:prstGeom>
        </p:spPr>
      </p:pic>
    </p:spTree>
    <p:extLst>
      <p:ext uri="{BB962C8B-B14F-4D97-AF65-F5344CB8AC3E}">
        <p14:creationId xmlns:p14="http://schemas.microsoft.com/office/powerpoint/2010/main" val="39532739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454B-8E07-4AD2-9191-1328195681F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49C6C80-4EBF-4D22-85DD-9C406098C5D4}"/>
              </a:ext>
            </a:extLst>
          </p:cNvPr>
          <p:cNvSpPr>
            <a:spLocks noGrp="1"/>
          </p:cNvSpPr>
          <p:nvPr>
            <p:ph idx="1"/>
          </p:nvPr>
        </p:nvSpPr>
        <p:spPr>
          <a:xfrm>
            <a:off x="399496" y="2603500"/>
            <a:ext cx="11372294" cy="4179040"/>
          </a:xfrm>
        </p:spPr>
        <p:txBody>
          <a:bodyPr>
            <a:normAutofit/>
          </a:bodyPr>
          <a:lstStyle/>
          <a:p>
            <a:r>
              <a:rPr lang="en-IN" dirty="0"/>
              <a:t>In the previous slide of comparison we can redeem that Ada boost, extra tree and random forest were found out to be the ones having the best accuracy of our data.</a:t>
            </a:r>
          </a:p>
          <a:p>
            <a:r>
              <a:rPr lang="en-IN" dirty="0"/>
              <a:t>Also, these 3 performed and showed accuracy at the same level.</a:t>
            </a:r>
          </a:p>
          <a:p>
            <a:r>
              <a:rPr lang="en-IN" dirty="0"/>
              <a:t> Voting and bagging classifier were at same level after the former 3.</a:t>
            </a:r>
          </a:p>
          <a:p>
            <a:r>
              <a:rPr lang="en-IN" dirty="0"/>
              <a:t>The one with the least frequency out of all was the voting classifier.</a:t>
            </a:r>
          </a:p>
          <a:p>
            <a:r>
              <a:rPr lang="en-IN" dirty="0"/>
              <a:t>What we did in a short summarized points:</a:t>
            </a:r>
          </a:p>
          <a:p>
            <a:pPr marL="0" indent="0">
              <a:buNone/>
            </a:pPr>
            <a:r>
              <a:rPr lang="en-US" dirty="0"/>
              <a:t>1).Bagging Ensembles including Bagged Decision Trees, Random Forest and Extra Trees.</a:t>
            </a:r>
          </a:p>
          <a:p>
            <a:pPr marL="0" indent="0">
              <a:buNone/>
            </a:pPr>
            <a:r>
              <a:rPr lang="en-US" dirty="0"/>
              <a:t>2).Boosting Ensembles including AdaBoost and Stochastic Gradient Boosting.</a:t>
            </a:r>
          </a:p>
          <a:p>
            <a:pPr marL="0" indent="0">
              <a:buNone/>
            </a:pPr>
            <a:r>
              <a:rPr lang="en-US" dirty="0"/>
              <a:t>3).Voting Ensembles for averaging the predictions for any arbitrary models.</a:t>
            </a:r>
            <a:endParaRPr lang="en-IN" dirty="0"/>
          </a:p>
        </p:txBody>
      </p:sp>
    </p:spTree>
    <p:extLst>
      <p:ext uri="{BB962C8B-B14F-4D97-AF65-F5344CB8AC3E}">
        <p14:creationId xmlns:p14="http://schemas.microsoft.com/office/powerpoint/2010/main" val="16086602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B88B-AD10-4A1A-A1D6-1C2976A85347}"/>
              </a:ext>
            </a:extLst>
          </p:cNvPr>
          <p:cNvSpPr>
            <a:spLocks noGrp="1"/>
          </p:cNvSpPr>
          <p:nvPr>
            <p:ph type="title"/>
          </p:nvPr>
        </p:nvSpPr>
        <p:spPr/>
        <p:txBody>
          <a:bodyPr/>
          <a:lstStyle/>
          <a:p>
            <a:r>
              <a:rPr lang="en-IN" dirty="0"/>
              <a:t>BALANCING THE DATA IN A NEW WAY AND APPLYING ENSEMBLE TECHNIQUES</a:t>
            </a:r>
          </a:p>
        </p:txBody>
      </p:sp>
      <p:sp>
        <p:nvSpPr>
          <p:cNvPr id="4" name="Content Placeholder 3">
            <a:extLst>
              <a:ext uri="{FF2B5EF4-FFF2-40B4-BE49-F238E27FC236}">
                <a16:creationId xmlns:a16="http://schemas.microsoft.com/office/drawing/2014/main" id="{F04F51A2-DE5A-4103-B1E1-33BDC731DD5B}"/>
              </a:ext>
            </a:extLst>
          </p:cNvPr>
          <p:cNvSpPr>
            <a:spLocks noGrp="1"/>
          </p:cNvSpPr>
          <p:nvPr>
            <p:ph sz="half" idx="1"/>
          </p:nvPr>
        </p:nvSpPr>
        <p:spPr/>
        <p:txBody>
          <a:bodyPr>
            <a:normAutofit/>
          </a:bodyPr>
          <a:lstStyle/>
          <a:p>
            <a:r>
              <a:rPr lang="en-IN" sz="3600" dirty="0"/>
              <a:t>Firstly, the data is balanced using a over sampling ensemble technique</a:t>
            </a:r>
          </a:p>
        </p:txBody>
      </p:sp>
      <p:pic>
        <p:nvPicPr>
          <p:cNvPr id="6" name="Content Placeholder 5">
            <a:extLst>
              <a:ext uri="{FF2B5EF4-FFF2-40B4-BE49-F238E27FC236}">
                <a16:creationId xmlns:a16="http://schemas.microsoft.com/office/drawing/2014/main" id="{B21F22F6-57BD-4B6A-9A4F-3F24A2ACA2D6}"/>
              </a:ext>
            </a:extLst>
          </p:cNvPr>
          <p:cNvPicPr>
            <a:picLocks noGrp="1" noChangeAspect="1"/>
          </p:cNvPicPr>
          <p:nvPr>
            <p:ph sz="half" idx="2"/>
          </p:nvPr>
        </p:nvPicPr>
        <p:blipFill>
          <a:blip r:embed="rId2"/>
          <a:stretch>
            <a:fillRect/>
          </a:stretch>
        </p:blipFill>
        <p:spPr>
          <a:xfrm>
            <a:off x="6208713" y="2851631"/>
            <a:ext cx="4824412" cy="2920038"/>
          </a:xfrm>
          <a:prstGeom prst="rect">
            <a:avLst/>
          </a:prstGeom>
        </p:spPr>
      </p:pic>
    </p:spTree>
    <p:extLst>
      <p:ext uri="{BB962C8B-B14F-4D97-AF65-F5344CB8AC3E}">
        <p14:creationId xmlns:p14="http://schemas.microsoft.com/office/powerpoint/2010/main" val="27769031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1474-5B0A-4DCE-82A9-D8E2E72B3076}"/>
              </a:ext>
            </a:extLst>
          </p:cNvPr>
          <p:cNvSpPr>
            <a:spLocks noGrp="1"/>
          </p:cNvSpPr>
          <p:nvPr>
            <p:ph type="title"/>
          </p:nvPr>
        </p:nvSpPr>
        <p:spPr/>
        <p:txBody>
          <a:bodyPr/>
          <a:lstStyle/>
          <a:p>
            <a:r>
              <a:rPr lang="en-IN" dirty="0"/>
              <a:t>TECHNIQUES APPLIED </a:t>
            </a:r>
          </a:p>
        </p:txBody>
      </p:sp>
      <p:sp>
        <p:nvSpPr>
          <p:cNvPr id="3" name="Content Placeholder 2">
            <a:extLst>
              <a:ext uri="{FF2B5EF4-FFF2-40B4-BE49-F238E27FC236}">
                <a16:creationId xmlns:a16="http://schemas.microsoft.com/office/drawing/2014/main" id="{0AD67F09-BBC0-4063-9167-39C338E765CF}"/>
              </a:ext>
            </a:extLst>
          </p:cNvPr>
          <p:cNvSpPr>
            <a:spLocks noGrp="1"/>
          </p:cNvSpPr>
          <p:nvPr>
            <p:ph sz="half" idx="1"/>
          </p:nvPr>
        </p:nvSpPr>
        <p:spPr>
          <a:xfrm>
            <a:off x="364841" y="2497007"/>
            <a:ext cx="4825158" cy="3416301"/>
          </a:xfrm>
        </p:spPr>
        <p:txBody>
          <a:bodyPr>
            <a:normAutofit/>
          </a:bodyPr>
          <a:lstStyle/>
          <a:p>
            <a:r>
              <a:rPr lang="en-IN" sz="4000" dirty="0"/>
              <a:t>Using the bagging classifier technique gave us an accuracy of 74%</a:t>
            </a:r>
          </a:p>
        </p:txBody>
      </p:sp>
      <p:pic>
        <p:nvPicPr>
          <p:cNvPr id="5" name="Content Placeholder 4">
            <a:extLst>
              <a:ext uri="{FF2B5EF4-FFF2-40B4-BE49-F238E27FC236}">
                <a16:creationId xmlns:a16="http://schemas.microsoft.com/office/drawing/2014/main" id="{E3461717-DA60-437E-A9E5-101A7C756331}"/>
              </a:ext>
            </a:extLst>
          </p:cNvPr>
          <p:cNvPicPr>
            <a:picLocks noGrp="1" noChangeAspect="1"/>
          </p:cNvPicPr>
          <p:nvPr>
            <p:ph sz="half" idx="2"/>
          </p:nvPr>
        </p:nvPicPr>
        <p:blipFill>
          <a:blip r:embed="rId2"/>
          <a:stretch>
            <a:fillRect/>
          </a:stretch>
        </p:blipFill>
        <p:spPr>
          <a:xfrm>
            <a:off x="5477522" y="2388094"/>
            <a:ext cx="6072327" cy="4323424"/>
          </a:xfrm>
          <a:prstGeom prst="rect">
            <a:avLst/>
          </a:prstGeom>
        </p:spPr>
      </p:pic>
    </p:spTree>
    <p:extLst>
      <p:ext uri="{BB962C8B-B14F-4D97-AF65-F5344CB8AC3E}">
        <p14:creationId xmlns:p14="http://schemas.microsoft.com/office/powerpoint/2010/main" val="2328744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0025-C632-4AB2-B429-E635E3D77E97}"/>
              </a:ext>
            </a:extLst>
          </p:cNvPr>
          <p:cNvSpPr>
            <a:spLocks noGrp="1"/>
          </p:cNvSpPr>
          <p:nvPr>
            <p:ph type="title"/>
          </p:nvPr>
        </p:nvSpPr>
        <p:spPr/>
        <p:txBody>
          <a:bodyPr/>
          <a:lstStyle/>
          <a:p>
            <a:r>
              <a:rPr lang="en-IN" dirty="0"/>
              <a:t>Extra trees classifier</a:t>
            </a:r>
          </a:p>
        </p:txBody>
      </p:sp>
      <p:sp>
        <p:nvSpPr>
          <p:cNvPr id="3" name="Content Placeholder 2">
            <a:extLst>
              <a:ext uri="{FF2B5EF4-FFF2-40B4-BE49-F238E27FC236}">
                <a16:creationId xmlns:a16="http://schemas.microsoft.com/office/drawing/2014/main" id="{E9FFDA93-4313-4C84-AB53-B9F5B909D23B}"/>
              </a:ext>
            </a:extLst>
          </p:cNvPr>
          <p:cNvSpPr>
            <a:spLocks noGrp="1"/>
          </p:cNvSpPr>
          <p:nvPr>
            <p:ph sz="half" idx="1"/>
          </p:nvPr>
        </p:nvSpPr>
        <p:spPr>
          <a:xfrm>
            <a:off x="240554" y="2532478"/>
            <a:ext cx="4825158" cy="3416301"/>
          </a:xfrm>
        </p:spPr>
        <p:txBody>
          <a:bodyPr>
            <a:normAutofit/>
          </a:bodyPr>
          <a:lstStyle/>
          <a:p>
            <a:r>
              <a:rPr lang="en-IN" sz="4400" dirty="0"/>
              <a:t>Again, this classifier gave us 74% of accuracy</a:t>
            </a:r>
          </a:p>
        </p:txBody>
      </p:sp>
      <p:pic>
        <p:nvPicPr>
          <p:cNvPr id="5" name="Content Placeholder 4">
            <a:extLst>
              <a:ext uri="{FF2B5EF4-FFF2-40B4-BE49-F238E27FC236}">
                <a16:creationId xmlns:a16="http://schemas.microsoft.com/office/drawing/2014/main" id="{11527F55-4E2D-4AC7-A083-B738ADC72E73}"/>
              </a:ext>
            </a:extLst>
          </p:cNvPr>
          <p:cNvPicPr>
            <a:picLocks noGrp="1" noChangeAspect="1"/>
          </p:cNvPicPr>
          <p:nvPr>
            <p:ph sz="half" idx="2"/>
          </p:nvPr>
        </p:nvPicPr>
        <p:blipFill>
          <a:blip r:embed="rId2"/>
          <a:stretch>
            <a:fillRect/>
          </a:stretch>
        </p:blipFill>
        <p:spPr>
          <a:xfrm>
            <a:off x="5415378" y="2370338"/>
            <a:ext cx="6365289" cy="4074849"/>
          </a:xfrm>
          <a:prstGeom prst="rect">
            <a:avLst/>
          </a:prstGeom>
        </p:spPr>
      </p:pic>
    </p:spTree>
    <p:extLst>
      <p:ext uri="{BB962C8B-B14F-4D97-AF65-F5344CB8AC3E}">
        <p14:creationId xmlns:p14="http://schemas.microsoft.com/office/powerpoint/2010/main" val="17237957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C5A0-9EDF-4E79-B6C7-4C05F0244035}"/>
              </a:ext>
            </a:extLst>
          </p:cNvPr>
          <p:cNvSpPr>
            <a:spLocks noGrp="1"/>
          </p:cNvSpPr>
          <p:nvPr>
            <p:ph type="title"/>
          </p:nvPr>
        </p:nvSpPr>
        <p:spPr/>
        <p:txBody>
          <a:bodyPr/>
          <a:lstStyle/>
          <a:p>
            <a:r>
              <a:rPr lang="en-IN" dirty="0"/>
              <a:t>Let us finally go to conclusion of the results</a:t>
            </a:r>
          </a:p>
        </p:txBody>
      </p:sp>
      <p:pic>
        <p:nvPicPr>
          <p:cNvPr id="6" name="Content Placeholder 5">
            <a:extLst>
              <a:ext uri="{FF2B5EF4-FFF2-40B4-BE49-F238E27FC236}">
                <a16:creationId xmlns:a16="http://schemas.microsoft.com/office/drawing/2014/main" id="{AB0FA98E-ADE6-40D8-A90A-7CA941DBF049}"/>
              </a:ext>
            </a:extLst>
          </p:cNvPr>
          <p:cNvPicPr>
            <a:picLocks noGrp="1" noChangeAspect="1"/>
          </p:cNvPicPr>
          <p:nvPr>
            <p:ph idx="1"/>
          </p:nvPr>
        </p:nvPicPr>
        <p:blipFill>
          <a:blip r:embed="rId2"/>
          <a:stretch>
            <a:fillRect/>
          </a:stretch>
        </p:blipFill>
        <p:spPr>
          <a:xfrm>
            <a:off x="372862" y="2343705"/>
            <a:ext cx="10315853" cy="4802820"/>
          </a:xfrm>
          <a:prstGeom prst="rect">
            <a:avLst/>
          </a:prstGeom>
        </p:spPr>
      </p:pic>
    </p:spTree>
    <p:extLst>
      <p:ext uri="{BB962C8B-B14F-4D97-AF65-F5344CB8AC3E}">
        <p14:creationId xmlns:p14="http://schemas.microsoft.com/office/powerpoint/2010/main" val="1692565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E9A7-418F-4AD3-AC81-CD7A9916A709}"/>
              </a:ext>
            </a:extLst>
          </p:cNvPr>
          <p:cNvSpPr>
            <a:spLocks noGrp="1"/>
          </p:cNvSpPr>
          <p:nvPr>
            <p:ph type="title"/>
          </p:nvPr>
        </p:nvSpPr>
        <p:spPr/>
        <p:txBody>
          <a:bodyPr/>
          <a:lstStyle/>
          <a:p>
            <a:r>
              <a:rPr lang="en-IN" dirty="0"/>
              <a:t>Heatmap(EDA) of the Correlation</a:t>
            </a:r>
          </a:p>
        </p:txBody>
      </p:sp>
      <p:pic>
        <p:nvPicPr>
          <p:cNvPr id="1026" name="Picture 2">
            <a:extLst>
              <a:ext uri="{FF2B5EF4-FFF2-40B4-BE49-F238E27FC236}">
                <a16:creationId xmlns:a16="http://schemas.microsoft.com/office/drawing/2014/main" id="{29A7F76C-813F-4996-8E29-45B599A4DE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1158" y="2612378"/>
            <a:ext cx="5726096" cy="410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0985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75F4-15A5-40E0-AA54-D74542E356A1}"/>
              </a:ext>
            </a:extLst>
          </p:cNvPr>
          <p:cNvSpPr>
            <a:spLocks noGrp="1"/>
          </p:cNvSpPr>
          <p:nvPr>
            <p:ph type="title"/>
          </p:nvPr>
        </p:nvSpPr>
        <p:spPr/>
        <p:txBody>
          <a:bodyPr/>
          <a:lstStyle/>
          <a:p>
            <a:r>
              <a:rPr lang="en-IN" dirty="0"/>
              <a:t>END RESULT</a:t>
            </a:r>
          </a:p>
        </p:txBody>
      </p:sp>
      <p:sp>
        <p:nvSpPr>
          <p:cNvPr id="3" name="Content Placeholder 2">
            <a:extLst>
              <a:ext uri="{FF2B5EF4-FFF2-40B4-BE49-F238E27FC236}">
                <a16:creationId xmlns:a16="http://schemas.microsoft.com/office/drawing/2014/main" id="{E1B456FA-E350-4E63-B360-961782079D30}"/>
              </a:ext>
            </a:extLst>
          </p:cNvPr>
          <p:cNvSpPr>
            <a:spLocks noGrp="1"/>
          </p:cNvSpPr>
          <p:nvPr>
            <p:ph idx="1"/>
          </p:nvPr>
        </p:nvSpPr>
        <p:spPr>
          <a:xfrm>
            <a:off x="1154954" y="2603499"/>
            <a:ext cx="9098755" cy="3770667"/>
          </a:xfrm>
        </p:spPr>
        <p:txBody>
          <a:bodyPr>
            <a:normAutofit/>
          </a:bodyPr>
          <a:lstStyle/>
          <a:p>
            <a:r>
              <a:rPr lang="en-IN" sz="3200" dirty="0"/>
              <a:t>The highest accuracy was by the </a:t>
            </a:r>
            <a:r>
              <a:rPr lang="en-IN" sz="3200" dirty="0" err="1"/>
              <a:t>ada</a:t>
            </a:r>
            <a:r>
              <a:rPr lang="en-IN" sz="3200" dirty="0"/>
              <a:t> boost classifier and the voting classifier.</a:t>
            </a:r>
          </a:p>
          <a:p>
            <a:r>
              <a:rPr lang="en-IN" sz="3200" dirty="0"/>
              <a:t>These results followed by the bagging classifier and extra trees classifier.</a:t>
            </a:r>
          </a:p>
          <a:p>
            <a:r>
              <a:rPr lang="en-IN" sz="3200" dirty="0"/>
              <a:t>The one with least result was gradient boosting technique</a:t>
            </a:r>
          </a:p>
        </p:txBody>
      </p:sp>
    </p:spTree>
    <p:extLst>
      <p:ext uri="{BB962C8B-B14F-4D97-AF65-F5344CB8AC3E}">
        <p14:creationId xmlns:p14="http://schemas.microsoft.com/office/powerpoint/2010/main" val="3973911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2348-CC38-48C6-B61C-24FA177C66CD}"/>
              </a:ext>
            </a:extLst>
          </p:cNvPr>
          <p:cNvSpPr>
            <a:spLocks noGrp="1"/>
          </p:cNvSpPr>
          <p:nvPr>
            <p:ph type="title"/>
          </p:nvPr>
        </p:nvSpPr>
        <p:spPr/>
        <p:txBody>
          <a:bodyPr/>
          <a:lstStyle/>
          <a:p>
            <a:r>
              <a:rPr lang="en-IN" dirty="0"/>
              <a:t>THE BASICS OF CORRELATION:</a:t>
            </a:r>
          </a:p>
        </p:txBody>
      </p:sp>
      <p:sp>
        <p:nvSpPr>
          <p:cNvPr id="3" name="Content Placeholder 2">
            <a:extLst>
              <a:ext uri="{FF2B5EF4-FFF2-40B4-BE49-F238E27FC236}">
                <a16:creationId xmlns:a16="http://schemas.microsoft.com/office/drawing/2014/main" id="{F0B5885F-6995-46AF-8E69-FB2A6D46A7D9}"/>
              </a:ext>
            </a:extLst>
          </p:cNvPr>
          <p:cNvSpPr>
            <a:spLocks noGrp="1"/>
          </p:cNvSpPr>
          <p:nvPr>
            <p:ph idx="1"/>
          </p:nvPr>
        </p:nvSpPr>
        <p:spPr>
          <a:xfrm>
            <a:off x="541538" y="2308193"/>
            <a:ext cx="11390050" cy="4270159"/>
          </a:xfrm>
        </p:spPr>
        <p:txBody>
          <a:bodyPr>
            <a:noAutofit/>
          </a:bodyPr>
          <a:lstStyle/>
          <a:p>
            <a:r>
              <a:rPr lang="en-US" sz="900" dirty="0"/>
              <a:t>Interpreting the correlation </a:t>
            </a:r>
          </a:p>
          <a:p>
            <a:r>
              <a:rPr lang="en-US" sz="900" dirty="0"/>
              <a:t>Positive 1—1.000 means that there is a perfect, positive correlation between two features, as one feature goes up, the other goes up exactly in proportion. </a:t>
            </a:r>
          </a:p>
          <a:p>
            <a:r>
              <a:rPr lang="en-US" sz="900" dirty="0"/>
              <a:t>If there is a negative number</a:t>
            </a:r>
          </a:p>
          <a:p>
            <a:r>
              <a:rPr lang="en-US" sz="900" dirty="0"/>
              <a:t>Zero 1—0.000 means there is no correlation positive or negative between two features. They move completely at random to one another.</a:t>
            </a:r>
          </a:p>
          <a:p>
            <a:endParaRPr lang="en-US" sz="900" dirty="0"/>
          </a:p>
          <a:p>
            <a:r>
              <a:rPr lang="en-US" sz="900" dirty="0"/>
              <a:t>Negative 1—-1.000 means that there is a perfect, negative or inverse correlation between two features. As one feature goes up, the other goes down and vise versa.</a:t>
            </a:r>
          </a:p>
          <a:p>
            <a:endParaRPr lang="en-US" sz="900" dirty="0"/>
          </a:p>
          <a:p>
            <a:r>
              <a:rPr lang="en-US" sz="900" dirty="0"/>
              <a:t>–1. A perfect negative (downward sloping) linear relationship</a:t>
            </a:r>
          </a:p>
          <a:p>
            <a:r>
              <a:rPr lang="en-US" sz="900" dirty="0"/>
              <a:t>–0.70. A strong negative (downward sloping) linear relationship</a:t>
            </a:r>
          </a:p>
          <a:p>
            <a:r>
              <a:rPr lang="en-US" sz="900" dirty="0"/>
              <a:t>–0.50. A moderate negative (downhill sloping) relationship</a:t>
            </a:r>
          </a:p>
          <a:p>
            <a:r>
              <a:rPr lang="en-US" sz="900" dirty="0"/>
              <a:t>–0.30. A weak negative (downhill sloping) linear relationship</a:t>
            </a:r>
          </a:p>
          <a:p>
            <a:r>
              <a:rPr lang="en-US" sz="900" dirty="0"/>
              <a:t>0. No linear relationship</a:t>
            </a:r>
          </a:p>
          <a:p>
            <a:r>
              <a:rPr lang="en-US" sz="900" dirty="0"/>
              <a:t>+0.30. A weak positive (upward sloping) linear relationship</a:t>
            </a:r>
          </a:p>
          <a:p>
            <a:r>
              <a:rPr lang="en-US" sz="900" dirty="0"/>
              <a:t>+0.50. A moderate positive (upward sloping) linear relationship</a:t>
            </a:r>
          </a:p>
          <a:p>
            <a:r>
              <a:rPr lang="en-US" sz="900" dirty="0"/>
              <a:t>+0.70. A strong positive (upward sloping) linear relationship</a:t>
            </a:r>
          </a:p>
          <a:p>
            <a:r>
              <a:rPr lang="en-US" sz="900" dirty="0"/>
              <a:t>+1. A perfect positive (upward sloping) linear relationship</a:t>
            </a:r>
            <a:endParaRPr lang="en-IN" sz="900" dirty="0"/>
          </a:p>
        </p:txBody>
      </p:sp>
    </p:spTree>
    <p:extLst>
      <p:ext uri="{BB962C8B-B14F-4D97-AF65-F5344CB8AC3E}">
        <p14:creationId xmlns:p14="http://schemas.microsoft.com/office/powerpoint/2010/main" val="4110180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4824</TotalTime>
  <Words>4772</Words>
  <Application>Microsoft Office PowerPoint</Application>
  <PresentationFormat>Widescreen</PresentationFormat>
  <Paragraphs>293</Paragraphs>
  <Slides>80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80</vt:i4>
      </vt:variant>
    </vt:vector>
  </HeadingPairs>
  <TitlesOfParts>
    <vt:vector size="84" baseType="lpstr">
      <vt:lpstr>Arial</vt:lpstr>
      <vt:lpstr>Century Gothic</vt:lpstr>
      <vt:lpstr>Wingdings 3</vt:lpstr>
      <vt:lpstr>Ion Boardroom</vt:lpstr>
      <vt:lpstr>Diabetes Dataset Report</vt:lpstr>
      <vt:lpstr>LOGISTIC REGRESSION</vt:lpstr>
      <vt:lpstr>WHY LOGISTIC REGRESSION IN THIS DATASET?</vt:lpstr>
      <vt:lpstr>PROBLEM STATEMENT</vt:lpstr>
      <vt:lpstr>THE DATASET(FIRST FIVE COLUMNS OF OUR DATA SET)</vt:lpstr>
      <vt:lpstr>CHECKING THE NULL VALUES</vt:lpstr>
      <vt:lpstr>The Correlation:</vt:lpstr>
      <vt:lpstr>Heatmap(EDA) of the Correlation</vt:lpstr>
      <vt:lpstr>THE BASICS OF CORRELATION:</vt:lpstr>
      <vt:lpstr>OBSERVATIONS OF CORRELATION</vt:lpstr>
      <vt:lpstr>Pregnancies Vs Age</vt:lpstr>
      <vt:lpstr>Glucose vs Outcome</vt:lpstr>
      <vt:lpstr>Insulin vs Skin thickness</vt:lpstr>
      <vt:lpstr>Insulin Vs Age </vt:lpstr>
      <vt:lpstr>EXPLORATORY DATA ANALYSIS</vt:lpstr>
      <vt:lpstr>Age Vs Outcome Plot</vt:lpstr>
      <vt:lpstr>Glucose :</vt:lpstr>
      <vt:lpstr>Skin thickness and Insulin</vt:lpstr>
      <vt:lpstr>Age Vs Pregnancies </vt:lpstr>
      <vt:lpstr>Number Of Diabetics:</vt:lpstr>
      <vt:lpstr>KDE plot:</vt:lpstr>
      <vt:lpstr>Training and testing the model steps:</vt:lpstr>
      <vt:lpstr>Step 2:</vt:lpstr>
      <vt:lpstr>Step 3:</vt:lpstr>
      <vt:lpstr>STEP 4:</vt:lpstr>
      <vt:lpstr>THE RESULTS – A COMPLETE UNDERSTANDING</vt:lpstr>
      <vt:lpstr>CONFUSION MATRIX</vt:lpstr>
      <vt:lpstr>ACCURACY</vt:lpstr>
      <vt:lpstr>The major problem with the accuracy:</vt:lpstr>
      <vt:lpstr>PRECISION </vt:lpstr>
      <vt:lpstr>RECALL</vt:lpstr>
      <vt:lpstr>F1 SCORE </vt:lpstr>
      <vt:lpstr>DECISION TREES ALGORITHM</vt:lpstr>
      <vt:lpstr>THE OBSERVATION</vt:lpstr>
      <vt:lpstr>ACCURACY COMPARISION</vt:lpstr>
      <vt:lpstr>RANDOM FOREST CLASSIFIER</vt:lpstr>
      <vt:lpstr>THE OBSERVATION</vt:lpstr>
      <vt:lpstr>ACCURACY COMPARISION</vt:lpstr>
      <vt:lpstr>CONCLUSION</vt:lpstr>
      <vt:lpstr>K-NEAREST NEIGHBOURS </vt:lpstr>
      <vt:lpstr>THE OBSERVATION</vt:lpstr>
      <vt:lpstr>COMPARISION</vt:lpstr>
      <vt:lpstr>USING A DIFFERENT K- VALUE</vt:lpstr>
      <vt:lpstr>THE OBSERVATION</vt:lpstr>
      <vt:lpstr>COMPARISION</vt:lpstr>
      <vt:lpstr>SUPPORT VECTOR MACHINE </vt:lpstr>
      <vt:lpstr>THE OBSERVATION</vt:lpstr>
      <vt:lpstr>COMPARISION</vt:lpstr>
      <vt:lpstr>CONCLUSION</vt:lpstr>
      <vt:lpstr>IMBALANCED DATA</vt:lpstr>
      <vt:lpstr>HANDLING THE IMBALANCED DATASET</vt:lpstr>
      <vt:lpstr>HANDLING THE IMBALANCED DATASET</vt:lpstr>
      <vt:lpstr>HANDLING THE IMBALANCED DATASET</vt:lpstr>
      <vt:lpstr>HANDLING THE IMBALANCED DATASET</vt:lpstr>
      <vt:lpstr>UNDERSAMPLING</vt:lpstr>
      <vt:lpstr>Oversampling</vt:lpstr>
      <vt:lpstr>SMOTEtonek</vt:lpstr>
      <vt:lpstr>SMOTE-EENN</vt:lpstr>
      <vt:lpstr>Ensemble techniques</vt:lpstr>
      <vt:lpstr>SIMPLE ENSEMBLE TECHNIQUES</vt:lpstr>
      <vt:lpstr>AVERAGING </vt:lpstr>
      <vt:lpstr>Weighted Average</vt:lpstr>
      <vt:lpstr>Advanced Ensemble techniques</vt:lpstr>
      <vt:lpstr>Bagging</vt:lpstr>
      <vt:lpstr>Bagging</vt:lpstr>
      <vt:lpstr>Boosting</vt:lpstr>
      <vt:lpstr>Algorithms based on Bagging and Boosting</vt:lpstr>
      <vt:lpstr>Ensemble methods on dataset(Bagging)</vt:lpstr>
      <vt:lpstr>RANDOM FOREST</vt:lpstr>
      <vt:lpstr>Extra trees classifier </vt:lpstr>
      <vt:lpstr>Ada Boost</vt:lpstr>
      <vt:lpstr>Gradient boosting</vt:lpstr>
      <vt:lpstr>Voting classifier</vt:lpstr>
      <vt:lpstr>COMPARISON OF ACCURACY</vt:lpstr>
      <vt:lpstr>CONCLUSION</vt:lpstr>
      <vt:lpstr>BALANCING THE DATA IN A NEW WAY AND APPLYING ENSEMBLE TECHNIQUES</vt:lpstr>
      <vt:lpstr>TECHNIQUES APPLIED </vt:lpstr>
      <vt:lpstr>Extra trees classifier</vt:lpstr>
      <vt:lpstr>Let us finally go to conclusion of the results</vt:lpstr>
      <vt:lpstr>END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Dataset Report</dc:title>
  <dc:creator>Anuj srivastav</dc:creator>
  <cp:lastModifiedBy>Anuj srivastav</cp:lastModifiedBy>
  <cp:revision>33</cp:revision>
  <dcterms:created xsi:type="dcterms:W3CDTF">2021-01-10T09:44:52Z</dcterms:created>
  <dcterms:modified xsi:type="dcterms:W3CDTF">2021-05-04T05:21:21Z</dcterms:modified>
</cp:coreProperties>
</file>