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332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</p:sldIdLst>
  <p:sldSz cx="18288000" cy="10287000"/>
  <p:notesSz cx="6858000" cy="9144000"/>
  <p:embeddedFontLst>
    <p:embeddedFont>
      <p:font typeface="Arial Bold" panose="020B0704020202020204" pitchFamily="34" charset="0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159C6-DE69-3C3E-F1B0-97DF047F5419}" v="582" dt="2024-05-10T10:56:56.333"/>
    <p1510:client id="{110ECD1E-5AAA-C9F4-0997-9C7AE737C938}" v="748" dt="2024-05-10T09:05:34.654"/>
    <p1510:client id="{3299E921-001D-83A7-8724-69FD21B4541C}" v="311" dt="2024-05-10T12:31:47.141"/>
    <p1510:client id="{1CDE3F9A-36E7-8CD4-8C99-ADFB9CE89E70}" v="172" dt="2024-05-10T11:16:47.236"/>
    <p1510:client id="{1FE943A9-E5E4-E7FF-FED2-BA595F1786F5}" v="50" dt="2024-05-10T15:11:00.180"/>
    <p1510:client id="{2BA2D3D1-6FC7-62C8-A26E-929767AB18DC}" v="43" dt="2024-05-10T15:13:19.092"/>
    <p1510:client id="{305A3D7B-E3F2-4BD2-9B7E-1AA1B3852121}" v="244" dt="2024-05-10T07:33:00.041"/>
    <p1510:client id="{571BE652-7225-0556-B6FA-ADEAAAB03DF1}" v="667" dt="2024-05-10T07:33:03.565"/>
    <p1510:client id="{93AE4E7D-0AD5-128D-281B-E7F1108534BF}" v="157" dt="2024-05-10T09:10:53.331"/>
    <p1510:client id="{AF1C47C7-06A6-7444-777D-4AAD96A8FC54}" v="549" dt="2024-05-10T11:26:01.290"/>
    <p1510:client id="{D86AD26B-5627-BC59-F50C-F4FD1492208D}" v="3033" dt="2024-05-10T13:29:25.485"/>
    <p1510:client id="{D8EEB6A2-949A-BFBB-F275-85F55C64D6E5}" v="196" dt="2024-05-10T07:57:31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3300"/>
            <a:ext cx="18288000" cy="11208979"/>
          </a:xfrm>
          <a:custGeom>
            <a:avLst/>
            <a:gdLst/>
            <a:ahLst/>
            <a:cxnLst/>
            <a:rect l="l" t="t" r="r" b="b"/>
            <a:pathLst>
              <a:path w="18729890" h="10464332">
                <a:moveTo>
                  <a:pt x="0" y="0"/>
                </a:moveTo>
                <a:lnTo>
                  <a:pt x="18729890" y="0"/>
                </a:lnTo>
                <a:lnTo>
                  <a:pt x="18729890" y="10464332"/>
                </a:lnTo>
                <a:lnTo>
                  <a:pt x="0" y="10464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l="-3553" r="-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318" y="17318"/>
            <a:ext cx="18305382" cy="10272520"/>
            <a:chOff x="0" y="0"/>
            <a:chExt cx="23678939" cy="1305615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678939" cy="13056152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7620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48573" y="3962083"/>
            <a:ext cx="17373600" cy="38985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180"/>
              </a:lnSpc>
            </a:pPr>
            <a:r>
              <a:rPr lang="en-US" sz="7200" b="1" dirty="0">
                <a:solidFill>
                  <a:srgbClr val="002060"/>
                </a:solidFill>
                <a:latin typeface="Arial Bold"/>
                <a:cs typeface="Arial Bold"/>
              </a:rPr>
              <a:t>Voucher </a:t>
            </a:r>
            <a:r>
              <a:rPr lang="en-US" sz="7200" b="1" dirty="0">
                <a:solidFill>
                  <a:srgbClr val="00B050"/>
                </a:solidFill>
                <a:latin typeface="Arial Bold"/>
                <a:cs typeface="Arial Bold"/>
              </a:rPr>
              <a:t>Management </a:t>
            </a:r>
            <a:r>
              <a:rPr lang="en-US" sz="7200" b="1" dirty="0">
                <a:solidFill>
                  <a:srgbClr val="002060"/>
                </a:solidFill>
                <a:latin typeface="Arial Bold"/>
              </a:rPr>
              <a:t>System</a:t>
            </a:r>
          </a:p>
          <a:p>
            <a:pPr algn="ctr">
              <a:lnSpc>
                <a:spcPts val="15180"/>
              </a:lnSpc>
            </a:pPr>
            <a:r>
              <a:rPr lang="en-US" sz="8000" b="1" dirty="0">
                <a:solidFill>
                  <a:srgbClr val="002060"/>
                </a:solidFill>
                <a:latin typeface="Arial Bold"/>
              </a:rPr>
              <a:t>(VMS)</a:t>
            </a:r>
          </a:p>
        </p:txBody>
      </p:sp>
      <p:sp>
        <p:nvSpPr>
          <p:cNvPr id="6" name="Freeform 6"/>
          <p:cNvSpPr/>
          <p:nvPr/>
        </p:nvSpPr>
        <p:spPr>
          <a:xfrm>
            <a:off x="65535" y="596975"/>
            <a:ext cx="6409123" cy="2272648"/>
          </a:xfrm>
          <a:custGeom>
            <a:avLst/>
            <a:gdLst/>
            <a:ahLst/>
            <a:cxnLst/>
            <a:rect l="l" t="t" r="r" b="b"/>
            <a:pathLst>
              <a:path w="6409123" h="2272648">
                <a:moveTo>
                  <a:pt x="0" y="0"/>
                </a:moveTo>
                <a:lnTo>
                  <a:pt x="6409123" y="0"/>
                </a:lnTo>
                <a:lnTo>
                  <a:pt x="6409123" y="2272648"/>
                </a:lnTo>
                <a:lnTo>
                  <a:pt x="0" y="2272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229" b="-3229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C77D45E1-0E07-AFEB-050B-7EB4654E1714}"/>
              </a:ext>
            </a:extLst>
          </p:cNvPr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2A47088-CCFA-0C08-9907-CF3643B36DA5}"/>
              </a:ext>
            </a:extLst>
          </p:cNvPr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AAE30AB5-2459-1D7A-065A-7A54BB0F5A45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647ED014-19D9-73F1-7AC1-B32E7A5BF41A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DD300F7-C803-466D-522E-98A7253BDB08}"/>
              </a:ext>
            </a:extLst>
          </p:cNvPr>
          <p:cNvSpPr txBox="1"/>
          <p:nvPr/>
        </p:nvSpPr>
        <p:spPr>
          <a:xfrm>
            <a:off x="17501362" y="9525000"/>
            <a:ext cx="60375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6004" y="1188266"/>
            <a:ext cx="7042339" cy="1346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6600" dirty="0">
                <a:solidFill>
                  <a:srgbClr val="002060"/>
                </a:solidFill>
                <a:latin typeface="Arial Bold"/>
              </a:rPr>
              <a:t>Bottlenecks</a:t>
            </a:r>
            <a:endParaRPr lang="en-US" sz="9999" dirty="0">
              <a:solidFill>
                <a:srgbClr val="002060"/>
              </a:solidFill>
              <a:latin typeface="Arial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1880" y="3086100"/>
            <a:ext cx="109042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/>
              <a:t>Integration  information is lagging ( ERP, Cashier)</a:t>
            </a:r>
          </a:p>
          <a:p>
            <a:endParaRPr lang="en-US" sz="36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/>
              <a:t>Need for a Server</a:t>
            </a:r>
          </a:p>
          <a:p>
            <a:endParaRPr lang="en-US" sz="36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/>
              <a:t>Reports are not finalized yet.</a:t>
            </a:r>
          </a:p>
          <a:p>
            <a:endParaRPr lang="en-US" sz="36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/>
              <a:t>Need relevant APIs from ERP and CRM to do further development and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92746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73B16D07-AAE4-7E50-3274-7FB054343BA6}"/>
              </a:ext>
            </a:extLst>
          </p:cNvPr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F512773-70F3-14A7-69A4-D03993FA11DB}"/>
              </a:ext>
            </a:extLst>
          </p:cNvPr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627AB6B-9CBD-2EE9-2671-495B5210D515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30831246-1CF9-094E-C6C9-58767D076AA4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9DDE5DF-E7D4-7732-C8FD-9780326E205C}"/>
              </a:ext>
            </a:extLst>
          </p:cNvPr>
          <p:cNvSpPr txBox="1"/>
          <p:nvPr/>
        </p:nvSpPr>
        <p:spPr>
          <a:xfrm>
            <a:off x="17501362" y="9525000"/>
            <a:ext cx="57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77655" y="5023977"/>
            <a:ext cx="2915435" cy="1346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6600" dirty="0">
                <a:solidFill>
                  <a:srgbClr val="002060"/>
                </a:solidFill>
                <a:latin typeface="Arial Bold"/>
              </a:rPr>
              <a:t>Q &amp; A</a:t>
            </a:r>
            <a:endParaRPr lang="en-US" sz="9999" dirty="0">
              <a:solidFill>
                <a:srgbClr val="002060"/>
              </a:solidFill>
              <a:latin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283135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1" y="-13716"/>
            <a:ext cx="18288001" cy="3793236"/>
          </a:xfrm>
          <a:custGeom>
            <a:avLst/>
            <a:gdLst/>
            <a:ahLst/>
            <a:cxnLst/>
            <a:rect l="l" t="t" r="r" b="b"/>
            <a:pathLst>
              <a:path w="20239407" h="5642606">
                <a:moveTo>
                  <a:pt x="0" y="0"/>
                </a:moveTo>
                <a:lnTo>
                  <a:pt x="20239408" y="0"/>
                </a:lnTo>
                <a:lnTo>
                  <a:pt x="20239408" y="5642606"/>
                </a:lnTo>
                <a:lnTo>
                  <a:pt x="0" y="5642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337" t="-166162" r="-5335" b="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834821" y="355129"/>
            <a:ext cx="3731571" cy="1408668"/>
          </a:xfrm>
          <a:custGeom>
            <a:avLst/>
            <a:gdLst/>
            <a:ahLst/>
            <a:cxnLst/>
            <a:rect l="l" t="t" r="r" b="b"/>
            <a:pathLst>
              <a:path w="3731571" h="1408668">
                <a:moveTo>
                  <a:pt x="0" y="0"/>
                </a:moveTo>
                <a:lnTo>
                  <a:pt x="3731571" y="0"/>
                </a:lnTo>
                <a:lnTo>
                  <a:pt x="3731571" y="1408668"/>
                </a:lnTo>
                <a:lnTo>
                  <a:pt x="0" y="14086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5280290" y="482790"/>
            <a:ext cx="7727419" cy="1387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6600" dirty="0">
                <a:solidFill>
                  <a:srgbClr val="002060"/>
                </a:solidFill>
                <a:latin typeface="Arial Bold"/>
              </a:rPr>
              <a:t>Introduction</a:t>
            </a:r>
            <a:endParaRPr lang="en-US" sz="9999" dirty="0">
              <a:solidFill>
                <a:srgbClr val="002060"/>
              </a:solidFill>
              <a:latin typeface="Arial Bold"/>
            </a:endParaRPr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F15E84C8-EE03-F48B-412A-AB37417546EF}"/>
              </a:ext>
            </a:extLst>
          </p:cNvPr>
          <p:cNvGrpSpPr/>
          <p:nvPr/>
        </p:nvGrpSpPr>
        <p:grpSpPr>
          <a:xfrm>
            <a:off x="-17318" y="17318"/>
            <a:ext cx="18305382" cy="10272520"/>
            <a:chOff x="0" y="0"/>
            <a:chExt cx="23678939" cy="13056152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5C8FD88D-1CB7-7D81-C72C-787C7C7EE028}"/>
                </a:ext>
              </a:extLst>
            </p:cNvPr>
            <p:cNvSpPr/>
            <p:nvPr/>
          </p:nvSpPr>
          <p:spPr>
            <a:xfrm>
              <a:off x="0" y="0"/>
              <a:ext cx="23678939" cy="13056152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7620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D2664D7-E7FF-ACBA-DF65-E7034B3D0CE6}"/>
              </a:ext>
            </a:extLst>
          </p:cNvPr>
          <p:cNvSpPr txBox="1"/>
          <p:nvPr/>
        </p:nvSpPr>
        <p:spPr>
          <a:xfrm>
            <a:off x="17501362" y="952500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5673" y="2324793"/>
            <a:ext cx="135081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cs typeface="Times New Roman" panose="02020603050405020304" pitchFamily="18" charset="0"/>
              </a:rPr>
              <a:t>Discussing the voucher management system (VMS) with key stakeholders,</a:t>
            </a:r>
          </a:p>
          <a:p>
            <a:pPr algn="just"/>
            <a:endParaRPr lang="en-US" sz="36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600" dirty="0">
                <a:cs typeface="Times New Roman" panose="02020603050405020304" pitchFamily="18" charset="0"/>
              </a:rPr>
              <a:t>The Marketing Team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600" dirty="0">
                <a:cs typeface="Times New Roman" panose="02020603050405020304" pitchFamily="18" charset="0"/>
              </a:rPr>
              <a:t>Product Development Team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600" dirty="0">
                <a:cs typeface="Times New Roman" panose="02020603050405020304" pitchFamily="18" charset="0"/>
              </a:rPr>
              <a:t>IT Department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600" dirty="0">
                <a:cs typeface="Times New Roman" panose="02020603050405020304" pitchFamily="18" charset="0"/>
              </a:rPr>
              <a:t>ERP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600" dirty="0">
                <a:cs typeface="Times New Roman" panose="02020603050405020304" pitchFamily="18" charset="0"/>
              </a:rPr>
              <a:t>CRM</a:t>
            </a:r>
            <a:endParaRPr lang="en-GB" sz="36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9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2282A1FE-C707-09FE-8C08-06DC9DF53CC9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09EC9306-A82F-4B46-2ADA-75A8A9E4C3BC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9929D9B-943C-5060-B3F0-36A9E2B13695}"/>
              </a:ext>
            </a:extLst>
          </p:cNvPr>
          <p:cNvSpPr txBox="1"/>
          <p:nvPr/>
        </p:nvSpPr>
        <p:spPr>
          <a:xfrm>
            <a:off x="17501362" y="952500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6004" y="1188266"/>
            <a:ext cx="7727419" cy="1387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6600" dirty="0">
                <a:solidFill>
                  <a:srgbClr val="002060"/>
                </a:solidFill>
                <a:latin typeface="Arial Bold"/>
              </a:rPr>
              <a:t>Project Overview</a:t>
            </a:r>
            <a:endParaRPr lang="en-US" sz="9999" dirty="0">
              <a:solidFill>
                <a:srgbClr val="002060"/>
              </a:solidFill>
              <a:latin typeface="Arial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0686" y="3222171"/>
            <a:ext cx="143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7C48FE-109B-5140-9DD4-409AB0BEE742}"/>
              </a:ext>
            </a:extLst>
          </p:cNvPr>
          <p:cNvSpPr/>
          <p:nvPr/>
        </p:nvSpPr>
        <p:spPr>
          <a:xfrm>
            <a:off x="5578534" y="2911628"/>
            <a:ext cx="6042357" cy="18563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existing manual process for Voucher Management</a:t>
            </a:r>
          </a:p>
        </p:txBody>
      </p:sp>
      <p:sp>
        <p:nvSpPr>
          <p:cNvPr id="15" name="Arrow: Down 6">
            <a:extLst>
              <a:ext uri="{FF2B5EF4-FFF2-40B4-BE49-F238E27FC236}">
                <a16:creationId xmlns:a16="http://schemas.microsoft.com/office/drawing/2014/main" id="{69D1C225-A710-EFE6-B873-08BF75F6ECB6}"/>
              </a:ext>
            </a:extLst>
          </p:cNvPr>
          <p:cNvSpPr/>
          <p:nvPr/>
        </p:nvSpPr>
        <p:spPr>
          <a:xfrm>
            <a:off x="6400800" y="4905431"/>
            <a:ext cx="5007429" cy="15838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</a:rPr>
              <a:t>Implementing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B514E-FD22-79F2-9ABE-3F62E00484A5}"/>
              </a:ext>
            </a:extLst>
          </p:cNvPr>
          <p:cNvSpPr/>
          <p:nvPr/>
        </p:nvSpPr>
        <p:spPr>
          <a:xfrm>
            <a:off x="5523385" y="6696997"/>
            <a:ext cx="6097506" cy="1343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Automated voucher management system</a:t>
            </a:r>
          </a:p>
        </p:txBody>
      </p:sp>
      <p:sp>
        <p:nvSpPr>
          <p:cNvPr id="18" name="Rectangle: Rounded Corners 5">
            <a:extLst>
              <a:ext uri="{FF2B5EF4-FFF2-40B4-BE49-F238E27FC236}">
                <a16:creationId xmlns:a16="http://schemas.microsoft.com/office/drawing/2014/main" id="{63D2F65A-3B42-3137-B9C7-715B7FE5E30B}"/>
              </a:ext>
            </a:extLst>
          </p:cNvPr>
          <p:cNvSpPr/>
          <p:nvPr/>
        </p:nvSpPr>
        <p:spPr>
          <a:xfrm>
            <a:off x="7195791" y="8267700"/>
            <a:ext cx="3417445" cy="1257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tx1"/>
                </a:solidFill>
              </a:rPr>
              <a:t>Integrated with other SLT systems</a:t>
            </a:r>
          </a:p>
        </p:txBody>
      </p:sp>
    </p:spTree>
    <p:extLst>
      <p:ext uri="{BB962C8B-B14F-4D97-AF65-F5344CB8AC3E}">
        <p14:creationId xmlns:p14="http://schemas.microsoft.com/office/powerpoint/2010/main" val="369667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417621F2-D8CA-0F42-4B3E-06B3F94744A1}"/>
              </a:ext>
            </a:extLst>
          </p:cNvPr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06B9710-5485-FC5F-6123-3FD369653975}"/>
              </a:ext>
            </a:extLst>
          </p:cNvPr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2DFDC446-B18F-EC49-0FF8-6615CD705ACC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741E6B16-EAA5-945D-3DBD-DFCC9125D1B6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612145A-B1C4-1C14-C116-EB38AF8A578F}"/>
              </a:ext>
            </a:extLst>
          </p:cNvPr>
          <p:cNvSpPr txBox="1"/>
          <p:nvPr/>
        </p:nvSpPr>
        <p:spPr>
          <a:xfrm>
            <a:off x="17501362" y="950976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6004" y="1188266"/>
            <a:ext cx="7042339" cy="1346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6600" dirty="0">
                <a:solidFill>
                  <a:srgbClr val="002060"/>
                </a:solidFill>
                <a:latin typeface="Arial Bold"/>
              </a:rPr>
              <a:t>Main Features </a:t>
            </a:r>
            <a:endParaRPr lang="en-US" sz="9999" dirty="0">
              <a:solidFill>
                <a:srgbClr val="002060"/>
              </a:solidFill>
              <a:latin typeface="Arial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198" y="3026228"/>
            <a:ext cx="160020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cs typeface="Times New Roman" panose="02020603050405020304" pitchFamily="18" charset="0"/>
              </a:rPr>
              <a:t>Voucher Generation - </a:t>
            </a:r>
            <a:r>
              <a:rPr lang="en-US" sz="3200" dirty="0">
                <a:cs typeface="Times New Roman" panose="02020603050405020304" pitchFamily="18" charset="0"/>
              </a:rPr>
              <a:t>Automated generation of unique voucher codes.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cs typeface="Times New Roman" panose="02020603050405020304" pitchFamily="18" charset="0"/>
              </a:rPr>
              <a:t>Voucher Redemption -</a:t>
            </a:r>
            <a:r>
              <a:rPr lang="en-US" sz="3200" dirty="0">
                <a:cs typeface="Times New Roman" panose="02020603050405020304" pitchFamily="18" charset="0"/>
              </a:rPr>
              <a:t> Easy and secure voucher redemption process.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cs typeface="Times New Roman" panose="02020603050405020304" pitchFamily="18" charset="0"/>
              </a:rPr>
              <a:t>User Management -</a:t>
            </a:r>
            <a:r>
              <a:rPr lang="en-US" sz="3200" dirty="0">
                <a:cs typeface="Times New Roman" panose="02020603050405020304" pitchFamily="18" charset="0"/>
              </a:rPr>
              <a:t> Role based access control for different stakeholders.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cs typeface="Times New Roman" panose="02020603050405020304" pitchFamily="18" charset="0"/>
              </a:rPr>
              <a:t>Reporting and Analytics -</a:t>
            </a:r>
            <a:r>
              <a:rPr lang="en-US" sz="3200" dirty="0">
                <a:cs typeface="Times New Roman" panose="02020603050405020304" pitchFamily="18" charset="0"/>
              </a:rPr>
              <a:t> Comprehensive reports on voucher usage and redemption.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cs typeface="Times New Roman" panose="02020603050405020304" pitchFamily="18" charset="0"/>
              </a:rPr>
              <a:t>Notification System - </a:t>
            </a:r>
            <a:r>
              <a:rPr lang="en-US" sz="3200" dirty="0">
                <a:cs typeface="Times New Roman" panose="02020603050405020304" pitchFamily="18" charset="0"/>
              </a:rPr>
              <a:t> via SMS and email.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cs typeface="Times New Roman" panose="02020603050405020304" pitchFamily="18" charset="0"/>
              </a:rPr>
              <a:t>Integration with Existing Systems </a:t>
            </a:r>
            <a:r>
              <a:rPr lang="en-US" sz="3200" dirty="0">
                <a:cs typeface="Times New Roman" panose="02020603050405020304" pitchFamily="18" charset="0"/>
              </a:rPr>
              <a:t>- Seamless integration with ERP systems</a:t>
            </a:r>
            <a:r>
              <a:rPr lang="en-GB" sz="3200" dirty="0">
                <a:cs typeface="Times New Roman" panose="02020603050405020304" pitchFamily="18" charset="0"/>
              </a:rPr>
              <a:t>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7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4CB903AD-D2A6-50FB-620D-C03E2CDAD346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1D8772FA-1B4B-A4DA-05E3-4B2E53C8E7BA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36004" y="1188266"/>
            <a:ext cx="7042339" cy="1346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6600" dirty="0">
                <a:solidFill>
                  <a:srgbClr val="002060"/>
                </a:solidFill>
                <a:latin typeface="Arial Bold"/>
              </a:rPr>
              <a:t>Benefits</a:t>
            </a:r>
            <a:endParaRPr lang="en-US" sz="9999" dirty="0">
              <a:solidFill>
                <a:srgbClr val="002060"/>
              </a:solidFill>
              <a:latin typeface="Arial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55370" y="3135086"/>
            <a:ext cx="147080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cs typeface="Times New Roman" panose="02020603050405020304" pitchFamily="18" charset="0"/>
              </a:rPr>
              <a:t>Improved Efficiency &amp; Accuracy</a:t>
            </a:r>
            <a:r>
              <a:rPr lang="en-US" sz="3200" dirty="0">
                <a:cs typeface="Times New Roman" panose="02020603050405020304" pitchFamily="18" charset="0"/>
              </a:rPr>
              <a:t>- Reduces manual processing and human errors.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cs typeface="Times New Roman" panose="02020603050405020304" pitchFamily="18" charset="0"/>
              </a:rPr>
              <a:t>Enhanced Customer Experience </a:t>
            </a:r>
            <a:r>
              <a:rPr lang="en-US" sz="3200" dirty="0">
                <a:cs typeface="Times New Roman" panose="02020603050405020304" pitchFamily="18" charset="0"/>
              </a:rPr>
              <a:t>- Simplifies the process of redeeming vouchers for customers.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cs typeface="Times New Roman" panose="02020603050405020304" pitchFamily="18" charset="0"/>
              </a:rPr>
              <a:t>Real-Time Insights </a:t>
            </a:r>
            <a:r>
              <a:rPr lang="en-US" sz="3200" dirty="0">
                <a:cs typeface="Times New Roman" panose="02020603050405020304" pitchFamily="18" charset="0"/>
              </a:rPr>
              <a:t>- Provides real-time information on voucher usage.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cs typeface="Times New Roman" panose="02020603050405020304" pitchFamily="18" charset="0"/>
              </a:rPr>
              <a:t>Cost Savings </a:t>
            </a:r>
            <a:r>
              <a:rPr lang="en-US" sz="3200" dirty="0">
                <a:cs typeface="Times New Roman" panose="02020603050405020304" pitchFamily="18" charset="0"/>
              </a:rPr>
              <a:t>- Minimizes operational costs associated with voucher distribution.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cs typeface="Times New Roman" panose="02020603050405020304" pitchFamily="18" charset="0"/>
              </a:rPr>
              <a:t>Security</a:t>
            </a:r>
            <a:r>
              <a:rPr lang="en-US" sz="3200" dirty="0">
                <a:cs typeface="Times New Roman" panose="02020603050405020304" pitchFamily="18" charset="0"/>
              </a:rPr>
              <a:t> - Ensures secure handling and redemption of vouchers.</a:t>
            </a:r>
          </a:p>
          <a:p>
            <a:pPr marL="571500" indent="-571500">
              <a:spcAft>
                <a:spcPts val="300"/>
              </a:spcAft>
              <a:buFont typeface="Arial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9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4B7FE687-2848-28E8-6D97-BE728E17AC1F}"/>
              </a:ext>
            </a:extLst>
          </p:cNvPr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3551FAA-CA36-48A0-EAC7-FA813DB0E43F}"/>
              </a:ext>
            </a:extLst>
          </p:cNvPr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C878FAE0-2CD9-5658-AE7A-127922166105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B3DDE006-AB4A-2415-F389-CDD777BE5722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7C3C983-6D8A-E5FF-8ADE-3B59867D7D67}"/>
              </a:ext>
            </a:extLst>
          </p:cNvPr>
          <p:cNvSpPr txBox="1"/>
          <p:nvPr/>
        </p:nvSpPr>
        <p:spPr>
          <a:xfrm>
            <a:off x="17501362" y="952500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14057" y="1222646"/>
            <a:ext cx="11473543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4800" dirty="0">
                <a:solidFill>
                  <a:srgbClr val="002060"/>
                </a:solidFill>
                <a:latin typeface="Arial Bold"/>
              </a:rPr>
              <a:t>Technical Overview and Architecture</a:t>
            </a:r>
            <a:endParaRPr lang="en-US" sz="8000" dirty="0">
              <a:solidFill>
                <a:srgbClr val="002060"/>
              </a:solidFill>
              <a:latin typeface="Arial 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D4772C-1065-4271-A4FB-E4E26B3903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97"/>
          <a:stretch/>
        </p:blipFill>
        <p:spPr>
          <a:xfrm>
            <a:off x="3758512" y="2576863"/>
            <a:ext cx="11184631" cy="713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7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65BDD808-7F6A-9912-6C4C-51E94F0C88FA}"/>
              </a:ext>
            </a:extLst>
          </p:cNvPr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A94774E-3A40-FA12-4A2C-5122D0097797}"/>
              </a:ext>
            </a:extLst>
          </p:cNvPr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8B15C9C6-E911-8B05-C7A4-4B4724ED679C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AB514264-0332-430C-AF49-02BBB28FD94E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31B2458-3564-9A86-0DDC-3F681723DBC3}"/>
              </a:ext>
            </a:extLst>
          </p:cNvPr>
          <p:cNvSpPr txBox="1"/>
          <p:nvPr/>
        </p:nvSpPr>
        <p:spPr>
          <a:xfrm>
            <a:off x="17501362" y="952500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14057" y="1222646"/>
            <a:ext cx="11473543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4800" dirty="0">
                <a:solidFill>
                  <a:srgbClr val="002060"/>
                </a:solidFill>
                <a:latin typeface="Arial Bold"/>
              </a:rPr>
              <a:t>Technical Overview and Architecture</a:t>
            </a:r>
            <a:endParaRPr lang="en-US" sz="8000" dirty="0">
              <a:solidFill>
                <a:srgbClr val="002060"/>
              </a:solidFill>
              <a:latin typeface="Arial Bold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97C49F-DC13-4BA6-9FA7-3862A44C2FE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5" b="8510"/>
          <a:stretch/>
        </p:blipFill>
        <p:spPr>
          <a:xfrm>
            <a:off x="3575381" y="2761529"/>
            <a:ext cx="11137237" cy="711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9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5A5FB7F6-5140-C1DC-87A8-53B823D50B6B}"/>
              </a:ext>
            </a:extLst>
          </p:cNvPr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CCEEFE8-033D-DC7E-F006-5F79C6F86D45}"/>
              </a:ext>
            </a:extLst>
          </p:cNvPr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C0FE44E5-D306-0737-AEDF-34E593D8257C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B1123961-3CE4-394C-3F39-23BBEDF28470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A96A46C-FDB8-7D0A-9BFD-6DCE7B09F14D}"/>
              </a:ext>
            </a:extLst>
          </p:cNvPr>
          <p:cNvSpPr txBox="1"/>
          <p:nvPr/>
        </p:nvSpPr>
        <p:spPr>
          <a:xfrm>
            <a:off x="17501362" y="952500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14057" y="1222646"/>
            <a:ext cx="11473543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4800" dirty="0">
                <a:solidFill>
                  <a:srgbClr val="002060"/>
                </a:solidFill>
                <a:latin typeface="Arial Bold"/>
              </a:rPr>
              <a:t>Technical Overview and Architecture</a:t>
            </a:r>
            <a:endParaRPr lang="en-US" sz="8000" dirty="0">
              <a:solidFill>
                <a:srgbClr val="002060"/>
              </a:solidFill>
              <a:latin typeface="Arial Bold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386942" y="2761529"/>
            <a:ext cx="9927772" cy="7047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4000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 Technology Stack of VMS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Backend                     :  PHP &amp; </a:t>
            </a:r>
            <a:r>
              <a:rPr lang="en-US" sz="3600" dirty="0">
                <a:solidFill>
                  <a:schemeClr val="tx1"/>
                </a:solidFill>
              </a:rPr>
              <a:t>Laravel</a:t>
            </a:r>
            <a:endParaRPr lang="en-US" sz="3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Frontend                    :  </a:t>
            </a:r>
            <a:r>
              <a:rPr lang="en-US" sz="3600" dirty="0">
                <a:solidFill>
                  <a:schemeClr val="tx1"/>
                </a:solidFill>
              </a:rPr>
              <a:t>Bootstrap, HTML, JavaScript</a:t>
            </a:r>
            <a:endParaRPr lang="en-US" sz="3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Database                    :  MySQL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Authentication          : JWT (JSON Web Tokens)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API Documentation  : Swagger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Version Control          : Bit Bucket</a:t>
            </a:r>
          </a:p>
        </p:txBody>
      </p:sp>
    </p:spTree>
    <p:extLst>
      <p:ext uri="{BB962C8B-B14F-4D97-AF65-F5344CB8AC3E}">
        <p14:creationId xmlns:p14="http://schemas.microsoft.com/office/powerpoint/2010/main" val="368425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34395272-E28B-F478-F34C-8BC3529E7302}"/>
              </a:ext>
            </a:extLst>
          </p:cNvPr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8A4717B-F566-1B88-955E-397A8836E22F}"/>
              </a:ext>
            </a:extLst>
          </p:cNvPr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772334F3-620B-72C3-8117-38842E5A59C2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A6A305AF-E553-3C2A-9466-1D4B6D7CA06D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A13A1E6-DD8F-A20C-7747-2DAEE9FB5026}"/>
              </a:ext>
            </a:extLst>
          </p:cNvPr>
          <p:cNvSpPr txBox="1"/>
          <p:nvPr/>
        </p:nvSpPr>
        <p:spPr>
          <a:xfrm>
            <a:off x="17501362" y="952500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6004" y="1188266"/>
            <a:ext cx="7042339" cy="1346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6600" dirty="0">
                <a:solidFill>
                  <a:srgbClr val="002060"/>
                </a:solidFill>
                <a:latin typeface="Arial Bold"/>
              </a:rPr>
              <a:t>Current Status</a:t>
            </a:r>
            <a:endParaRPr lang="en-US" sz="9999" dirty="0">
              <a:solidFill>
                <a:srgbClr val="002060"/>
              </a:solidFill>
              <a:latin typeface="Arial Bold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736004" y="2884818"/>
            <a:ext cx="9101916" cy="6824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68930" y="2614291"/>
            <a:ext cx="12550140" cy="719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Requirements gathered and analyzed.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System design and architecture of the system has been planned.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User Interfaces has been completed.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Reporting is in the discussion phase.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Initial testing and bug fixes has been done.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Test cases have been completed up to 60%.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Documentation is  done up to 50%.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The front end (web pages) developing  is in process.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2118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a4fd1fa-8616-41b4-9477-3c4acdbf3ed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3457F6CFA93544A5EA0135A71CE12A" ma:contentTypeVersion="6" ma:contentTypeDescription="Create a new document." ma:contentTypeScope="" ma:versionID="4535cc5e12b41686aab5b225706bc55b">
  <xsd:schema xmlns:xsd="http://www.w3.org/2001/XMLSchema" xmlns:xs="http://www.w3.org/2001/XMLSchema" xmlns:p="http://schemas.microsoft.com/office/2006/metadata/properties" xmlns:ns3="3a4fd1fa-8616-41b4-9477-3c4acdbf3edb" targetNamespace="http://schemas.microsoft.com/office/2006/metadata/properties" ma:root="true" ma:fieldsID="0153d1af5fbe668fc3b9940bb41771d9" ns3:_="">
    <xsd:import namespace="3a4fd1fa-8616-41b4-9477-3c4acdbf3e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fd1fa-8616-41b4-9477-3c4acdbf3e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D4B481-6214-4AC9-8E94-E3D77BC9E8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7DFF6A-3ADE-4C65-97EE-AF720442F6B3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3a4fd1fa-8616-41b4-9477-3c4acdbf3edb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B7B6107-1751-4488-BE1C-BFE791993663}">
  <ds:schemaRefs>
    <ds:schemaRef ds:uri="3a4fd1fa-8616-41b4-9477-3c4acdbf3e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332</Words>
  <Application>Microsoft Office PowerPoint</Application>
  <PresentationFormat>Custom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Arial</vt:lpstr>
      <vt:lpstr>Arial Bold</vt:lpstr>
      <vt:lpstr>Wingdings 3</vt:lpstr>
      <vt:lpstr>Times New Roman</vt:lpstr>
      <vt:lpstr>Wingdings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SLT App Vs Local Apps</dc:title>
  <dc:creator>Dell</dc:creator>
  <cp:lastModifiedBy>User</cp:lastModifiedBy>
  <cp:revision>129</cp:revision>
  <dcterms:created xsi:type="dcterms:W3CDTF">2006-08-16T00:00:00Z</dcterms:created>
  <dcterms:modified xsi:type="dcterms:W3CDTF">2024-06-19T04:16:48Z</dcterms:modified>
  <dc:identifier>DAGEzBsCSiI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0x010100BD3457F6CFA93544A5EA0135A71CE12A</vt:lpwstr>
  </property>
</Properties>
</file>