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32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</p:sldIdLst>
  <p:sldSz cx="18288000" cy="10287000"/>
  <p:notesSz cx="6858000" cy="9144000"/>
  <p:embeddedFontLst>
    <p:embeddedFont>
      <p:font typeface="Tahoma" pitchFamily="34" charset="0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Wingdings 3" pitchFamily="18" charset="2"/>
      <p:regular r:id="rId22"/>
    </p:embeddedFont>
    <p:embeddedFont>
      <p:font typeface="Arial Bold" pitchFamily="34" charset="0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ECD1E-5AAA-C9F4-0997-9C7AE737C938}" v="748" dt="2024-05-10T09:05:34.654"/>
    <p1510:client id="{1CDE3F9A-36E7-8CD4-8C99-ADFB9CE89E70}" v="172" dt="2024-05-10T11:16:47.236"/>
    <p1510:client id="{1FE943A9-E5E4-E7FF-FED2-BA595F1786F5}" v="50" dt="2024-05-10T15:11:00.180"/>
    <p1510:client id="{2BA2D3D1-6FC7-62C8-A26E-929767AB18DC}" v="43" dt="2024-05-10T15:13:19.092"/>
    <p1510:client id="{305A3D7B-E3F2-4BD2-9B7E-1AA1B3852121}" v="244" dt="2024-05-10T07:33:00.041"/>
    <p1510:client id="{3299E921-001D-83A7-8724-69FD21B4541C}" v="311" dt="2024-05-10T12:31:47.141"/>
    <p1510:client id="{571BE652-7225-0556-B6FA-ADEAAAB03DF1}" v="667" dt="2024-05-10T07:33:03.565"/>
    <p1510:client id="{892159C6-DE69-3C3E-F1B0-97DF047F5419}" v="582" dt="2024-05-10T10:56:56.333"/>
    <p1510:client id="{93AE4E7D-0AD5-128D-281B-E7F1108534BF}" v="157" dt="2024-05-10T09:10:53.331"/>
    <p1510:client id="{AF1C47C7-06A6-7444-777D-4AAD96A8FC54}" v="549" dt="2024-05-10T11:26:01.290"/>
    <p1510:client id="{D86AD26B-5627-BC59-F50C-F4FD1492208D}" v="3033" dt="2024-05-10T13:29:25.485"/>
    <p1510:client id="{D8EEB6A2-949A-BFBB-F275-85F55C64D6E5}" v="196" dt="2024-05-10T07:57:31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-1906" y="-79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8.fntdata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3300"/>
            <a:ext cx="18288000" cy="11208979"/>
          </a:xfrm>
          <a:custGeom>
            <a:avLst/>
            <a:gdLst/>
            <a:ahLst/>
            <a:cxnLst/>
            <a:rect l="l" t="t" r="r" b="b"/>
            <a:pathLst>
              <a:path w="18729890" h="10464332">
                <a:moveTo>
                  <a:pt x="0" y="0"/>
                </a:moveTo>
                <a:lnTo>
                  <a:pt x="18729890" y="0"/>
                </a:lnTo>
                <a:lnTo>
                  <a:pt x="18729890" y="10464332"/>
                </a:lnTo>
                <a:lnTo>
                  <a:pt x="0" y="10464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-3553" r="-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318" y="17318"/>
            <a:ext cx="18305382" cy="10272520"/>
            <a:chOff x="0" y="0"/>
            <a:chExt cx="23678939" cy="130561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78939" cy="13056152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48573" y="3962083"/>
            <a:ext cx="17373600" cy="3898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80"/>
              </a:lnSpc>
            </a:pPr>
            <a:r>
              <a:rPr lang="en-US" sz="7200" b="1" dirty="0" smtClean="0">
                <a:solidFill>
                  <a:srgbClr val="002060"/>
                </a:solidFill>
                <a:latin typeface="Arial Bold"/>
                <a:cs typeface="Arial Bold"/>
              </a:rPr>
              <a:t>Voucher</a:t>
            </a:r>
            <a:r>
              <a:rPr lang="en-US" sz="7200" b="1" dirty="0">
                <a:solidFill>
                  <a:srgbClr val="002060"/>
                </a:solidFill>
                <a:latin typeface="Arial Bold"/>
                <a:cs typeface="Arial Bold"/>
              </a:rPr>
              <a:t> </a:t>
            </a:r>
            <a:r>
              <a:rPr lang="en-US" sz="7200" b="1" dirty="0" smtClean="0">
                <a:solidFill>
                  <a:srgbClr val="00B050"/>
                </a:solidFill>
                <a:latin typeface="Arial Bold"/>
                <a:cs typeface="Arial Bold"/>
              </a:rPr>
              <a:t>Management</a:t>
            </a:r>
            <a:r>
              <a:rPr lang="en-US" sz="7200" b="1" dirty="0">
                <a:solidFill>
                  <a:srgbClr val="00B050"/>
                </a:solidFill>
                <a:latin typeface="Arial Bold"/>
                <a:cs typeface="Arial Bold"/>
              </a:rPr>
              <a:t> </a:t>
            </a:r>
            <a:r>
              <a:rPr lang="en-US" sz="7200" b="1" dirty="0" smtClean="0">
                <a:solidFill>
                  <a:srgbClr val="002060"/>
                </a:solidFill>
                <a:latin typeface="Arial Bold"/>
              </a:rPr>
              <a:t>System</a:t>
            </a:r>
          </a:p>
          <a:p>
            <a:pPr algn="ctr">
              <a:lnSpc>
                <a:spcPts val="15180"/>
              </a:lnSpc>
            </a:pPr>
            <a:r>
              <a:rPr lang="en-US" sz="8000" b="1" dirty="0" smtClean="0">
                <a:solidFill>
                  <a:srgbClr val="002060"/>
                </a:solidFill>
                <a:latin typeface="Arial Bold"/>
              </a:rPr>
              <a:t>(VMS)</a:t>
            </a:r>
            <a:endParaRPr lang="en-US" sz="8000" b="1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5535" y="596975"/>
            <a:ext cx="6409123" cy="2272648"/>
          </a:xfrm>
          <a:custGeom>
            <a:avLst/>
            <a:gdLst/>
            <a:ahLst/>
            <a:cxnLst/>
            <a:rect l="l" t="t" r="r" b="b"/>
            <a:pathLst>
              <a:path w="6409123" h="2272648">
                <a:moveTo>
                  <a:pt x="0" y="0"/>
                </a:moveTo>
                <a:lnTo>
                  <a:pt x="6409123" y="0"/>
                </a:lnTo>
                <a:lnTo>
                  <a:pt x="6409123" y="2272648"/>
                </a:lnTo>
                <a:lnTo>
                  <a:pt x="0" y="227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29" b="-322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C77D45E1-0E07-AFEB-050B-7EB4654E1714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12A47088-CCFA-0C08-9907-CF3643B36DA5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AAE30AB5-2459-1D7A-065A-7A54BB0F5A45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647ED014-19D9-73F1-7AC1-B32E7A5BF41A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DD300F7-C803-466D-522E-98A7253BDB08}"/>
              </a:ext>
            </a:extLst>
          </p:cNvPr>
          <p:cNvSpPr txBox="1"/>
          <p:nvPr/>
        </p:nvSpPr>
        <p:spPr>
          <a:xfrm>
            <a:off x="17501362" y="9525000"/>
            <a:ext cx="60375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004" y="1188266"/>
            <a:ext cx="7042339" cy="1346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2060"/>
                </a:solidFill>
                <a:latin typeface="Arial Bold"/>
              </a:rPr>
              <a:t>Bottlenecks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1880" y="3086100"/>
            <a:ext cx="10904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/>
              <a:t>Integration </a:t>
            </a:r>
            <a:r>
              <a:rPr lang="en-US" sz="3600" smtClean="0"/>
              <a:t> information </a:t>
            </a:r>
            <a:r>
              <a:rPr lang="en-US" sz="3600" dirty="0"/>
              <a:t>is lagging ( ERP, Cashier</a:t>
            </a:r>
            <a:r>
              <a:rPr lang="en-US" sz="3600" dirty="0" smtClean="0"/>
              <a:t>)</a:t>
            </a:r>
          </a:p>
          <a:p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Need for a </a:t>
            </a:r>
            <a:r>
              <a:rPr lang="en-US" sz="3600" dirty="0" smtClean="0"/>
              <a:t>Server</a:t>
            </a:r>
          </a:p>
          <a:p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Reports are not finalized yet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/>
              <a:t>Need relevant APIs from ERP and CRM to do further development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92746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73B16D07-AAE4-7E50-3274-7FB054343BA6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F512773-70F3-14A7-69A4-D03993FA11DB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D627AB6B-9CBD-2EE9-2671-495B5210D515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30831246-1CF9-094E-C6C9-58767D076AA4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9DDE5DF-E7D4-7732-C8FD-9780326E205C}"/>
              </a:ext>
            </a:extLst>
          </p:cNvPr>
          <p:cNvSpPr txBox="1"/>
          <p:nvPr/>
        </p:nvSpPr>
        <p:spPr>
          <a:xfrm>
            <a:off x="17501362" y="9525000"/>
            <a:ext cx="57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004" y="1188266"/>
            <a:ext cx="7042339" cy="1346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2060"/>
                </a:solidFill>
                <a:latin typeface="Arial Bold"/>
              </a:rPr>
              <a:t>Q &amp; A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83135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" y="-13716"/>
            <a:ext cx="18288001" cy="3793236"/>
          </a:xfrm>
          <a:custGeom>
            <a:avLst/>
            <a:gdLst/>
            <a:ahLst/>
            <a:cxnLst/>
            <a:rect l="l" t="t" r="r" b="b"/>
            <a:pathLst>
              <a:path w="20239407" h="5642606">
                <a:moveTo>
                  <a:pt x="0" y="0"/>
                </a:moveTo>
                <a:lnTo>
                  <a:pt x="20239408" y="0"/>
                </a:lnTo>
                <a:lnTo>
                  <a:pt x="20239408" y="5642606"/>
                </a:lnTo>
                <a:lnTo>
                  <a:pt x="0" y="564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5337" t="-166162" r="-5335" b="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34821" y="355129"/>
            <a:ext cx="3731571" cy="1408668"/>
          </a:xfrm>
          <a:custGeom>
            <a:avLst/>
            <a:gdLst/>
            <a:ahLst/>
            <a:cxnLst/>
            <a:rect l="l" t="t" r="r" b="b"/>
            <a:pathLst>
              <a:path w="3731571" h="1408668">
                <a:moveTo>
                  <a:pt x="0" y="0"/>
                </a:moveTo>
                <a:lnTo>
                  <a:pt x="3731571" y="0"/>
                </a:lnTo>
                <a:lnTo>
                  <a:pt x="3731571" y="1408668"/>
                </a:lnTo>
                <a:lnTo>
                  <a:pt x="0" y="1408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280290" y="482790"/>
            <a:ext cx="7727419" cy="138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2060"/>
                </a:solidFill>
                <a:latin typeface="Arial Bold"/>
              </a:rPr>
              <a:t>Introduction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="" xmlns:a16="http://schemas.microsoft.com/office/drawing/2014/main" id="{F15E84C8-EE03-F48B-412A-AB37417546EF}"/>
              </a:ext>
            </a:extLst>
          </p:cNvPr>
          <p:cNvGrpSpPr/>
          <p:nvPr/>
        </p:nvGrpSpPr>
        <p:grpSpPr>
          <a:xfrm>
            <a:off x="-17318" y="17318"/>
            <a:ext cx="18305382" cy="10272520"/>
            <a:chOff x="0" y="0"/>
            <a:chExt cx="23678939" cy="13056152"/>
          </a:xfrm>
        </p:grpSpPr>
        <p:sp>
          <p:nvSpPr>
            <p:cNvPr id="12" name="Freeform 4">
              <a:extLst>
                <a:ext uri="{FF2B5EF4-FFF2-40B4-BE49-F238E27FC236}">
                  <a16:creationId xmlns="" xmlns:a16="http://schemas.microsoft.com/office/drawing/2014/main" id="{5C8FD88D-1CB7-7D81-C72C-787C7C7EE028}"/>
                </a:ext>
              </a:extLst>
            </p:cNvPr>
            <p:cNvSpPr/>
            <p:nvPr/>
          </p:nvSpPr>
          <p:spPr>
            <a:xfrm>
              <a:off x="0" y="0"/>
              <a:ext cx="23678939" cy="13056152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7620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D2664D7-E7FF-ACBA-DF65-E7034B3D0CE6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5673" y="2324793"/>
            <a:ext cx="135081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cs typeface="Times New Roman" panose="02020603050405020304" pitchFamily="18" charset="0"/>
              </a:rPr>
              <a:t>Discussing the voucher management system (VMS) with key stakeholders,</a:t>
            </a:r>
          </a:p>
          <a:p>
            <a:pPr algn="just"/>
            <a:endParaRPr lang="en-US" sz="3600" dirty="0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The Marketing Team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Product Development Team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IT Department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ERP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3600" dirty="0">
                <a:cs typeface="Times New Roman" panose="02020603050405020304" pitchFamily="18" charset="0"/>
              </a:rPr>
              <a:t>CRM</a:t>
            </a:r>
            <a:endParaRPr lang="en-GB" sz="36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9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3">
            <a:extLst>
              <a:ext uri="{FF2B5EF4-FFF2-40B4-BE49-F238E27FC236}">
                <a16:creationId xmlns="" xmlns:a16="http://schemas.microsoft.com/office/drawing/2014/main" id="{2282A1FE-C707-09FE-8C08-06DC9DF53CC9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8" name="Freeform 4">
              <a:extLst>
                <a:ext uri="{FF2B5EF4-FFF2-40B4-BE49-F238E27FC236}">
                  <a16:creationId xmlns="" xmlns:a16="http://schemas.microsoft.com/office/drawing/2014/main" id="{09EC9306-A82F-4B46-2ADA-75A8A9E4C3BC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9929D9B-943C-5060-B3F0-36A9E2B13695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6004" y="1188266"/>
            <a:ext cx="7727419" cy="138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2060"/>
                </a:solidFill>
                <a:latin typeface="Arial Bold"/>
              </a:rPr>
              <a:t>Project Overview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6" y="3222171"/>
            <a:ext cx="143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C7C48FE-109B-5140-9DD4-409AB0BEE742}"/>
              </a:ext>
            </a:extLst>
          </p:cNvPr>
          <p:cNvSpPr/>
          <p:nvPr/>
        </p:nvSpPr>
        <p:spPr>
          <a:xfrm>
            <a:off x="5578534" y="2911628"/>
            <a:ext cx="6042357" cy="1856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existing manual process for Voucher Management</a:t>
            </a:r>
          </a:p>
        </p:txBody>
      </p:sp>
      <p:sp>
        <p:nvSpPr>
          <p:cNvPr id="15" name="Arrow: Down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69D1C225-A710-EFE6-B873-08BF75F6ECB6}"/>
              </a:ext>
            </a:extLst>
          </p:cNvPr>
          <p:cNvSpPr/>
          <p:nvPr/>
        </p:nvSpPr>
        <p:spPr>
          <a:xfrm>
            <a:off x="6400800" y="4905431"/>
            <a:ext cx="5007429" cy="158387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Implementing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lc="http://schemas.openxmlformats.org/drawingml/2006/lockedCanvas" xmlns:a16="http://schemas.microsoft.com/office/drawing/2014/main" xmlns="" id="{EA2B514E-FD22-79F2-9ABE-3F62E00484A5}"/>
              </a:ext>
            </a:extLst>
          </p:cNvPr>
          <p:cNvSpPr/>
          <p:nvPr/>
        </p:nvSpPr>
        <p:spPr>
          <a:xfrm>
            <a:off x="5523385" y="6696997"/>
            <a:ext cx="6097506" cy="1343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voucher management system</a:t>
            </a:r>
          </a:p>
        </p:txBody>
      </p:sp>
      <p:sp>
        <p:nvSpPr>
          <p:cNvPr id="18" name="Rectangle: Rounded Corners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63D2F65A-3B42-3137-B9C7-715B7FE5E30B}"/>
              </a:ext>
            </a:extLst>
          </p:cNvPr>
          <p:cNvSpPr/>
          <p:nvPr/>
        </p:nvSpPr>
        <p:spPr>
          <a:xfrm>
            <a:off x="7195791" y="8267700"/>
            <a:ext cx="3417445" cy="1257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tx1"/>
                </a:solidFill>
              </a:rPr>
              <a:t>Integrated with other SLT systems</a:t>
            </a:r>
          </a:p>
        </p:txBody>
      </p:sp>
    </p:spTree>
    <p:extLst>
      <p:ext uri="{BB962C8B-B14F-4D97-AF65-F5344CB8AC3E}">
        <p14:creationId xmlns:p14="http://schemas.microsoft.com/office/powerpoint/2010/main" val="369667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417621F2-D8CA-0F42-4B3E-06B3F94744A1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06B9710-5485-FC5F-6123-3FD369653975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2DFDC446-B18F-EC49-0FF8-6615CD705ACC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741E6B16-EAA5-945D-3DBD-DFCC9125D1B6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612145A-B1C4-1C14-C116-EB38AF8A578F}"/>
              </a:ext>
            </a:extLst>
          </p:cNvPr>
          <p:cNvSpPr txBox="1"/>
          <p:nvPr/>
        </p:nvSpPr>
        <p:spPr>
          <a:xfrm>
            <a:off x="17501362" y="950976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6004" y="1188266"/>
            <a:ext cx="7042339" cy="1346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2060"/>
                </a:solidFill>
                <a:latin typeface="Arial Bold"/>
              </a:rPr>
              <a:t>Main Features 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198" y="3026228"/>
            <a:ext cx="160020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Voucher Generation - </a:t>
            </a:r>
            <a:r>
              <a:rPr lang="en-US" sz="3200" dirty="0">
                <a:cs typeface="Times New Roman" panose="02020603050405020304" pitchFamily="18" charset="0"/>
              </a:rPr>
              <a:t>Automated generation of unique voucher codes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Voucher Redemption -</a:t>
            </a:r>
            <a:r>
              <a:rPr lang="en-US" sz="3200" dirty="0">
                <a:cs typeface="Times New Roman" panose="02020603050405020304" pitchFamily="18" charset="0"/>
              </a:rPr>
              <a:t> Easy and secure voucher redemption process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User Management -</a:t>
            </a:r>
            <a:r>
              <a:rPr lang="en-US" sz="3200" dirty="0">
                <a:cs typeface="Times New Roman" panose="02020603050405020304" pitchFamily="18" charset="0"/>
              </a:rPr>
              <a:t> Role based access control for different stakeholders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Reporting and Analytics -</a:t>
            </a:r>
            <a:r>
              <a:rPr lang="en-US" sz="3200" dirty="0">
                <a:cs typeface="Times New Roman" panose="02020603050405020304" pitchFamily="18" charset="0"/>
              </a:rPr>
              <a:t> Comprehensive reports on voucher usage and redemption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Notification System - </a:t>
            </a:r>
            <a:r>
              <a:rPr lang="en-US" sz="3200" dirty="0">
                <a:cs typeface="Times New Roman" panose="02020603050405020304" pitchFamily="18" charset="0"/>
              </a:rPr>
              <a:t> via SMS and email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Integration with Existing Systems </a:t>
            </a:r>
            <a:r>
              <a:rPr lang="en-US" sz="3200" dirty="0">
                <a:cs typeface="Times New Roman" panose="02020603050405020304" pitchFamily="18" charset="0"/>
              </a:rPr>
              <a:t>- Seamless integration with ERP systems</a:t>
            </a:r>
            <a:r>
              <a:rPr lang="en-GB" sz="3200" dirty="0">
                <a:cs typeface="Times New Roman" panose="02020603050405020304" pitchFamily="18" charset="0"/>
              </a:rPr>
              <a:t>.</a:t>
            </a: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2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3">
            <a:extLst>
              <a:ext uri="{FF2B5EF4-FFF2-40B4-BE49-F238E27FC236}">
                <a16:creationId xmlns="" xmlns:a16="http://schemas.microsoft.com/office/drawing/2014/main" id="{4CB903AD-D2A6-50FB-620D-C03E2CDAD346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8" name="Freeform 4">
              <a:extLst>
                <a:ext uri="{FF2B5EF4-FFF2-40B4-BE49-F238E27FC236}">
                  <a16:creationId xmlns="" xmlns:a16="http://schemas.microsoft.com/office/drawing/2014/main" id="{1D8772FA-1B4B-A4DA-05E3-4B2E53C8E7BA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36004" y="1188266"/>
            <a:ext cx="7042339" cy="1346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2060"/>
                </a:solidFill>
                <a:latin typeface="Arial Bold"/>
              </a:rPr>
              <a:t>Benefits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5370" y="3135086"/>
            <a:ext cx="147080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Improved Efficiency &amp; Accuracy</a:t>
            </a:r>
            <a:r>
              <a:rPr lang="en-US" sz="3200" dirty="0">
                <a:cs typeface="Times New Roman" panose="02020603050405020304" pitchFamily="18" charset="0"/>
              </a:rPr>
              <a:t>- Reduces manual processing and human errors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Enhanced Customer Experience </a:t>
            </a:r>
            <a:r>
              <a:rPr lang="en-US" sz="3200" dirty="0">
                <a:cs typeface="Times New Roman" panose="02020603050405020304" pitchFamily="18" charset="0"/>
              </a:rPr>
              <a:t>- Simplifies the process of redeeming vouchers for customers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Real-Time Insights </a:t>
            </a:r>
            <a:r>
              <a:rPr lang="en-US" sz="3200" dirty="0">
                <a:cs typeface="Times New Roman" panose="02020603050405020304" pitchFamily="18" charset="0"/>
              </a:rPr>
              <a:t>- Provides real-time information on voucher usage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Cost Savings </a:t>
            </a:r>
            <a:r>
              <a:rPr lang="en-US" sz="3200" dirty="0">
                <a:cs typeface="Times New Roman" panose="02020603050405020304" pitchFamily="18" charset="0"/>
              </a:rPr>
              <a:t>- Minimizes operational costs associated with voucher distribution</a:t>
            </a:r>
            <a:r>
              <a:rPr lang="en-US" sz="3200" dirty="0" smtClean="0"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cs typeface="Times New Roman" panose="02020603050405020304" pitchFamily="18" charset="0"/>
              </a:rPr>
              <a:t>Security</a:t>
            </a:r>
            <a:r>
              <a:rPr lang="en-US" sz="3200" dirty="0">
                <a:cs typeface="Times New Roman" panose="02020603050405020304" pitchFamily="18" charset="0"/>
              </a:rPr>
              <a:t> - Ensures secure handling and redemption of vouchers.</a:t>
            </a:r>
          </a:p>
          <a:p>
            <a:pPr marL="571500" indent="-571500">
              <a:spcAft>
                <a:spcPts val="300"/>
              </a:spcAft>
              <a:buFont typeface="Arial" pitchFamily="34" charset="0"/>
              <a:buChar char="•"/>
            </a:pPr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4B7FE687-2848-28E8-6D97-BE728E17AC1F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D3551FAA-CA36-48A0-EAC7-FA813DB0E43F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C878FAE0-2CD9-5658-AE7A-127922166105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B3DDE006-AB4A-2415-F389-CDD777BE5722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7C3C983-6D8A-E5FF-8ADE-3B59867D7D67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4057" y="1222646"/>
            <a:ext cx="1147354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4800" dirty="0" smtClean="0">
                <a:solidFill>
                  <a:srgbClr val="002060"/>
                </a:solidFill>
                <a:latin typeface="Arial Bold"/>
              </a:rPr>
              <a:t>Technical Overview and Architecture</a:t>
            </a:r>
            <a:endParaRPr lang="en-US" sz="8000" dirty="0">
              <a:solidFill>
                <a:srgbClr val="002060"/>
              </a:solidFill>
              <a:latin typeface="Arial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30" y="2804160"/>
            <a:ext cx="9311392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7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65BDD808-7F6A-9912-6C4C-51E94F0C88FA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A94774E-3A40-FA12-4A2C-5122D0097797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8B15C9C6-E911-8B05-C7A4-4B4724ED679C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AB514264-0332-430C-AF49-02BBB28FD94E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31B2458-3564-9A86-0DDC-3F681723DBC3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4057" y="1222646"/>
            <a:ext cx="1147354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4800" dirty="0" smtClean="0">
                <a:solidFill>
                  <a:srgbClr val="002060"/>
                </a:solidFill>
                <a:latin typeface="Arial Bold"/>
              </a:rPr>
              <a:t>Technical Overview and Architecture</a:t>
            </a:r>
            <a:endParaRPr lang="en-US" sz="8000" dirty="0">
              <a:solidFill>
                <a:srgbClr val="002060"/>
              </a:solidFill>
              <a:latin typeface="Arial 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9A97C49F-DC13-4BA6-9FA7-3862A44C2F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5" y="2525486"/>
            <a:ext cx="9383487" cy="703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5A5FB7F6-5140-C1DC-87A8-53B823D50B6B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5CCEEFE8-033D-DC7E-F006-5F79C6F86D45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C0FE44E5-D306-0737-AEDF-34E593D8257C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B1123961-3CE4-394C-3F39-23BBEDF28470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A96A46C-FDB8-7D0A-9BFD-6DCE7B09F14D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4057" y="1222646"/>
            <a:ext cx="1147354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4800" dirty="0" smtClean="0">
                <a:solidFill>
                  <a:srgbClr val="002060"/>
                </a:solidFill>
                <a:latin typeface="Arial Bold"/>
              </a:rPr>
              <a:t>Technical Overview and Architecture</a:t>
            </a:r>
            <a:endParaRPr lang="en-US" sz="8000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702628" y="2846718"/>
            <a:ext cx="10133511" cy="644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sz="4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       Technology Stack</a:t>
            </a:r>
            <a:r>
              <a:rPr lang="en-US" sz="4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of VMS </a:t>
            </a:r>
            <a:endParaRPr lang="en-US" sz="4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Backend         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    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:  PHP &amp; </a:t>
            </a:r>
            <a:r>
              <a:rPr lang="en-US" sz="3600" dirty="0">
                <a:solidFill>
                  <a:schemeClr val="tx1"/>
                </a:solidFill>
              </a:rPr>
              <a:t>Laravel</a:t>
            </a:r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Frontend     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       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:  </a:t>
            </a:r>
            <a:r>
              <a:rPr lang="en-US" sz="3600" dirty="0">
                <a:solidFill>
                  <a:schemeClr val="tx1"/>
                </a:solidFill>
              </a:rPr>
              <a:t>Bootstrap, HTML, JavaScript</a:t>
            </a:r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Database       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     :  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Authentication 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         : 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JWT (JSON Web Tokens)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API 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Documentation  : 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Swagger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Version </a:t>
            </a: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Control          : </a:t>
            </a:r>
            <a:r>
              <a:rPr lang="en-US" sz="3600" dirty="0">
                <a:solidFill>
                  <a:schemeClr val="tx1"/>
                </a:solidFill>
                <a:cs typeface="Times New Roman" panose="02020603050405020304" pitchFamily="18" charset="0"/>
              </a:rPr>
              <a:t>Bit Bucket</a:t>
            </a:r>
          </a:p>
        </p:txBody>
      </p:sp>
    </p:spTree>
    <p:extLst>
      <p:ext uri="{BB962C8B-B14F-4D97-AF65-F5344CB8AC3E}">
        <p14:creationId xmlns:p14="http://schemas.microsoft.com/office/powerpoint/2010/main" val="3684258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34395272-E28B-F478-F34C-8BC3529E7302}"/>
              </a:ext>
            </a:extLst>
          </p:cNvPr>
          <p:cNvSpPr/>
          <p:nvPr/>
        </p:nvSpPr>
        <p:spPr>
          <a:xfrm>
            <a:off x="0" y="-1"/>
            <a:ext cx="18288000" cy="1104901"/>
          </a:xfrm>
          <a:custGeom>
            <a:avLst/>
            <a:gdLst/>
            <a:ahLst/>
            <a:cxnLst/>
            <a:rect l="l" t="t" r="r" b="b"/>
            <a:pathLst>
              <a:path w="18812758" h="841816">
                <a:moveTo>
                  <a:pt x="0" y="0"/>
                </a:moveTo>
                <a:lnTo>
                  <a:pt x="18812758" y="0"/>
                </a:lnTo>
                <a:lnTo>
                  <a:pt x="18812758" y="841816"/>
                </a:lnTo>
                <a:lnTo>
                  <a:pt x="0" y="84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251" t="-14097" r="-6987" b="-470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8A4717B-F566-1B88-955E-397A8836E22F}"/>
              </a:ext>
            </a:extLst>
          </p:cNvPr>
          <p:cNvSpPr/>
          <p:nvPr/>
        </p:nvSpPr>
        <p:spPr>
          <a:xfrm>
            <a:off x="15773400" y="140971"/>
            <a:ext cx="2180017" cy="822956"/>
          </a:xfrm>
          <a:custGeom>
            <a:avLst/>
            <a:gdLst/>
            <a:ahLst/>
            <a:cxnLst/>
            <a:rect l="l" t="t" r="r" b="b"/>
            <a:pathLst>
              <a:path w="2180017" h="822956">
                <a:moveTo>
                  <a:pt x="0" y="0"/>
                </a:moveTo>
                <a:lnTo>
                  <a:pt x="2180017" y="0"/>
                </a:lnTo>
                <a:lnTo>
                  <a:pt x="2180017" y="822956"/>
                </a:lnTo>
                <a:lnTo>
                  <a:pt x="0" y="822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3">
            <a:extLst>
              <a:ext uri="{FF2B5EF4-FFF2-40B4-BE49-F238E27FC236}">
                <a16:creationId xmlns="" xmlns:a16="http://schemas.microsoft.com/office/drawing/2014/main" id="{772334F3-620B-72C3-8117-38842E5A59C2}"/>
              </a:ext>
            </a:extLst>
          </p:cNvPr>
          <p:cNvGrpSpPr/>
          <p:nvPr/>
        </p:nvGrpSpPr>
        <p:grpSpPr>
          <a:xfrm>
            <a:off x="-17318" y="1104898"/>
            <a:ext cx="18305382" cy="9184939"/>
            <a:chOff x="0" y="1382291"/>
            <a:chExt cx="23678939" cy="11673860"/>
          </a:xfrm>
        </p:grpSpPr>
        <p:sp>
          <p:nvSpPr>
            <p:cNvPr id="7" name="Freeform 4">
              <a:extLst>
                <a:ext uri="{FF2B5EF4-FFF2-40B4-BE49-F238E27FC236}">
                  <a16:creationId xmlns="" xmlns:a16="http://schemas.microsoft.com/office/drawing/2014/main" id="{A6A305AF-E553-3C2A-9466-1D4B6D7CA06D}"/>
                </a:ext>
              </a:extLst>
            </p:cNvPr>
            <p:cNvSpPr/>
            <p:nvPr/>
          </p:nvSpPr>
          <p:spPr>
            <a:xfrm>
              <a:off x="0" y="1382291"/>
              <a:ext cx="23678939" cy="11673860"/>
            </a:xfrm>
            <a:custGeom>
              <a:avLst/>
              <a:gdLst/>
              <a:ahLst/>
              <a:cxnLst/>
              <a:rect l="l" t="t" r="r" b="b"/>
              <a:pathLst>
                <a:path w="23678939" h="13056152">
                  <a:moveTo>
                    <a:pt x="34682" y="0"/>
                  </a:moveTo>
                  <a:lnTo>
                    <a:pt x="23644261" y="0"/>
                  </a:lnTo>
                  <a:cubicBezTo>
                    <a:pt x="23663356" y="0"/>
                    <a:pt x="23678939" y="15850"/>
                    <a:pt x="23678939" y="35562"/>
                  </a:cubicBezTo>
                  <a:lnTo>
                    <a:pt x="23678939" y="13020593"/>
                  </a:lnTo>
                  <a:cubicBezTo>
                    <a:pt x="23678939" y="13040171"/>
                    <a:pt x="23663484" y="13056152"/>
                    <a:pt x="23644261" y="13056152"/>
                  </a:cubicBezTo>
                  <a:lnTo>
                    <a:pt x="34682" y="13056152"/>
                  </a:lnTo>
                  <a:cubicBezTo>
                    <a:pt x="15587" y="13056152"/>
                    <a:pt x="0" y="13040305"/>
                    <a:pt x="0" y="13020593"/>
                  </a:cubicBezTo>
                  <a:lnTo>
                    <a:pt x="0" y="35562"/>
                  </a:lnTo>
                  <a:cubicBezTo>
                    <a:pt x="0" y="15850"/>
                    <a:pt x="15457" y="0"/>
                    <a:pt x="34682" y="0"/>
                  </a:cubicBezTo>
                  <a:moveTo>
                    <a:pt x="34682" y="70990"/>
                  </a:moveTo>
                  <a:lnTo>
                    <a:pt x="34682" y="35562"/>
                  </a:lnTo>
                  <a:lnTo>
                    <a:pt x="69234" y="35562"/>
                  </a:lnTo>
                  <a:lnTo>
                    <a:pt x="69234" y="13020593"/>
                  </a:lnTo>
                  <a:lnTo>
                    <a:pt x="34682" y="13020593"/>
                  </a:lnTo>
                  <a:lnTo>
                    <a:pt x="34682" y="12985031"/>
                  </a:lnTo>
                  <a:lnTo>
                    <a:pt x="23644261" y="12985031"/>
                  </a:lnTo>
                  <a:lnTo>
                    <a:pt x="23644261" y="13020593"/>
                  </a:lnTo>
                  <a:lnTo>
                    <a:pt x="23609579" y="13020593"/>
                  </a:lnTo>
                  <a:lnTo>
                    <a:pt x="23609579" y="35562"/>
                  </a:lnTo>
                  <a:lnTo>
                    <a:pt x="23644261" y="35562"/>
                  </a:lnTo>
                  <a:lnTo>
                    <a:pt x="23644261" y="70990"/>
                  </a:lnTo>
                  <a:lnTo>
                    <a:pt x="34682" y="70990"/>
                  </a:lnTo>
                  <a:close/>
                </a:path>
              </a:pathLst>
            </a:custGeom>
            <a:solidFill>
              <a:srgbClr val="002060"/>
            </a:solidFill>
            <a:ln w="6350">
              <a:solidFill>
                <a:srgbClr val="002060"/>
              </a:solidFill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A13A1E6-DD8F-A20C-7747-2DAEE9FB5026}"/>
              </a:ext>
            </a:extLst>
          </p:cNvPr>
          <p:cNvSpPr txBox="1"/>
          <p:nvPr/>
        </p:nvSpPr>
        <p:spPr>
          <a:xfrm>
            <a:off x="17501362" y="952500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6004" y="1188266"/>
            <a:ext cx="7042339" cy="1346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2060"/>
                </a:solidFill>
                <a:latin typeface="Arial Bold"/>
              </a:rPr>
              <a:t>Current Status</a:t>
            </a:r>
            <a:endParaRPr lang="en-US" sz="9999" dirty="0">
              <a:solidFill>
                <a:srgbClr val="002060"/>
              </a:solidFill>
              <a:latin typeface="Arial Bold"/>
            </a:endParaRP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4736004" y="2884818"/>
            <a:ext cx="9101916" cy="68248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6080" y="2969192"/>
            <a:ext cx="1255014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Requirements </a:t>
            </a:r>
            <a:r>
              <a:rPr lang="en-US" sz="3600" dirty="0" smtClean="0">
                <a:cs typeface="Times New Roman" panose="02020603050405020304" pitchFamily="18" charset="0"/>
              </a:rPr>
              <a:t>gathered </a:t>
            </a:r>
            <a:r>
              <a:rPr lang="en-US" sz="3600" dirty="0">
                <a:cs typeface="Times New Roman" panose="02020603050405020304" pitchFamily="18" charset="0"/>
              </a:rPr>
              <a:t>and </a:t>
            </a:r>
            <a:r>
              <a:rPr lang="en-US" sz="3600" dirty="0" smtClean="0">
                <a:cs typeface="Times New Roman" panose="02020603050405020304" pitchFamily="18" charset="0"/>
              </a:rPr>
              <a:t>analyzed.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System design and architecture </a:t>
            </a:r>
            <a:r>
              <a:rPr lang="en-US" sz="3600" dirty="0" smtClean="0">
                <a:cs typeface="Times New Roman" panose="02020603050405020304" pitchFamily="18" charset="0"/>
              </a:rPr>
              <a:t>of the system has been planned.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User Interfaces has been completed.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 smtClean="0">
                <a:cs typeface="Times New Roman" panose="02020603050405020304" pitchFamily="18" charset="0"/>
              </a:rPr>
              <a:t>Reporting </a:t>
            </a:r>
            <a:r>
              <a:rPr lang="en-US" sz="3600" dirty="0">
                <a:cs typeface="Times New Roman" panose="02020603050405020304" pitchFamily="18" charset="0"/>
              </a:rPr>
              <a:t>is in the discussion phase.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Initial testing and bug </a:t>
            </a:r>
            <a:r>
              <a:rPr lang="en-US" sz="3600" dirty="0" smtClean="0">
                <a:cs typeface="Times New Roman" panose="02020603050405020304" pitchFamily="18" charset="0"/>
              </a:rPr>
              <a:t>fixes has been done.</a:t>
            </a:r>
            <a:endParaRPr lang="en-US" sz="3600" dirty="0"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Test cases have been completed up to 60%.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Documentation is </a:t>
            </a:r>
            <a:r>
              <a:rPr lang="en-US" sz="3600" dirty="0" smtClean="0">
                <a:cs typeface="Times New Roman" panose="02020603050405020304" pitchFamily="18" charset="0"/>
              </a:rPr>
              <a:t> done up </a:t>
            </a:r>
            <a:r>
              <a:rPr lang="en-US" sz="3600" dirty="0">
                <a:cs typeface="Times New Roman" panose="02020603050405020304" pitchFamily="18" charset="0"/>
              </a:rPr>
              <a:t>to 50%.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3600" dirty="0">
                <a:cs typeface="Times New Roman" panose="02020603050405020304" pitchFamily="18" charset="0"/>
              </a:rPr>
              <a:t>The front end (web pages) </a:t>
            </a:r>
            <a:r>
              <a:rPr lang="en-US" sz="3600" dirty="0" smtClean="0">
                <a:cs typeface="Times New Roman" panose="02020603050405020304" pitchFamily="18" charset="0"/>
              </a:rPr>
              <a:t>developing  is </a:t>
            </a:r>
            <a:r>
              <a:rPr lang="en-US" sz="3600" dirty="0">
                <a:cs typeface="Times New Roman" panose="02020603050405020304" pitchFamily="18" charset="0"/>
              </a:rPr>
              <a:t>in </a:t>
            </a:r>
            <a:r>
              <a:rPr lang="en-US" sz="3600" dirty="0" smtClean="0">
                <a:cs typeface="Times New Roman" panose="02020603050405020304" pitchFamily="18" charset="0"/>
              </a:rPr>
              <a:t>process.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2118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3457F6CFA93544A5EA0135A71CE12A" ma:contentTypeVersion="6" ma:contentTypeDescription="Create a new document." ma:contentTypeScope="" ma:versionID="4535cc5e12b41686aab5b225706bc55b">
  <xsd:schema xmlns:xsd="http://www.w3.org/2001/XMLSchema" xmlns:xs="http://www.w3.org/2001/XMLSchema" xmlns:p="http://schemas.microsoft.com/office/2006/metadata/properties" xmlns:ns3="3a4fd1fa-8616-41b4-9477-3c4acdbf3edb" targetNamespace="http://schemas.microsoft.com/office/2006/metadata/properties" ma:root="true" ma:fieldsID="0153d1af5fbe668fc3b9940bb41771d9" ns3:_="">
    <xsd:import namespace="3a4fd1fa-8616-41b4-9477-3c4acdbf3e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fd1fa-8616-41b4-9477-3c4acdbf3e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a4fd1fa-8616-41b4-9477-3c4acdbf3edb" xsi:nil="true"/>
  </documentManagement>
</p:properties>
</file>

<file path=customXml/itemProps1.xml><?xml version="1.0" encoding="utf-8"?>
<ds:datastoreItem xmlns:ds="http://schemas.openxmlformats.org/officeDocument/2006/customXml" ds:itemID="{6BD4B481-6214-4AC9-8E94-E3D77BC9E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7B6107-1751-4488-BE1C-BFE791993663}">
  <ds:schemaRefs>
    <ds:schemaRef ds:uri="3a4fd1fa-8616-41b4-9477-3c4acdbf3e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7DFF6A-3ADE-4C65-97EE-AF720442F6B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3a4fd1fa-8616-41b4-9477-3c4acdbf3edb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332</Words>
  <Application>Microsoft Office PowerPoint</Application>
  <PresentationFormat>Custom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Tahoma</vt:lpstr>
      <vt:lpstr>Calibri</vt:lpstr>
      <vt:lpstr>Wingdings 3</vt:lpstr>
      <vt:lpstr>Wingdings</vt:lpstr>
      <vt:lpstr>Arial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SLT App Vs Local Apps</dc:title>
  <dc:creator>Dell</dc:creator>
  <cp:lastModifiedBy>Dell</cp:lastModifiedBy>
  <cp:revision>127</cp:revision>
  <dcterms:created xsi:type="dcterms:W3CDTF">2006-08-16T00:00:00Z</dcterms:created>
  <dcterms:modified xsi:type="dcterms:W3CDTF">2024-06-18T22:40:58Z</dcterms:modified>
  <dc:identifier>DAGEzBsCSiI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0x010100BD3457F6CFA93544A5EA0135A71CE12A</vt:lpwstr>
  </property>
</Properties>
</file>