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49"/>
  </p:notesMasterIdLst>
  <p:sldIdLst>
    <p:sldId id="435" r:id="rId2"/>
    <p:sldId id="436" r:id="rId3"/>
    <p:sldId id="437" r:id="rId4"/>
    <p:sldId id="438" r:id="rId5"/>
    <p:sldId id="439" r:id="rId6"/>
    <p:sldId id="440" r:id="rId7"/>
    <p:sldId id="475" r:id="rId8"/>
    <p:sldId id="441" r:id="rId9"/>
    <p:sldId id="473" r:id="rId10"/>
    <p:sldId id="480" r:id="rId11"/>
    <p:sldId id="442" r:id="rId12"/>
    <p:sldId id="443" r:id="rId13"/>
    <p:sldId id="474" r:id="rId14"/>
    <p:sldId id="444" r:id="rId15"/>
    <p:sldId id="445" r:id="rId16"/>
    <p:sldId id="446" r:id="rId17"/>
    <p:sldId id="476" r:id="rId18"/>
    <p:sldId id="477" r:id="rId19"/>
    <p:sldId id="478" r:id="rId20"/>
    <p:sldId id="449" r:id="rId21"/>
    <p:sldId id="479" r:id="rId22"/>
    <p:sldId id="481" r:id="rId23"/>
    <p:sldId id="450" r:id="rId24"/>
    <p:sldId id="482" r:id="rId25"/>
    <p:sldId id="451" r:id="rId26"/>
    <p:sldId id="452" r:id="rId27"/>
    <p:sldId id="453" r:id="rId28"/>
    <p:sldId id="457" r:id="rId29"/>
    <p:sldId id="458" r:id="rId30"/>
    <p:sldId id="459" r:id="rId31"/>
    <p:sldId id="460" r:id="rId32"/>
    <p:sldId id="461" r:id="rId33"/>
    <p:sldId id="462" r:id="rId34"/>
    <p:sldId id="463" r:id="rId35"/>
    <p:sldId id="464" r:id="rId36"/>
    <p:sldId id="465" r:id="rId37"/>
    <p:sldId id="466" r:id="rId38"/>
    <p:sldId id="467" r:id="rId39"/>
    <p:sldId id="468" r:id="rId40"/>
    <p:sldId id="469" r:id="rId41"/>
    <p:sldId id="470" r:id="rId42"/>
    <p:sldId id="471" r:id="rId43"/>
    <p:sldId id="472" r:id="rId44"/>
    <p:sldId id="483" r:id="rId45"/>
    <p:sldId id="484" r:id="rId46"/>
    <p:sldId id="485" r:id="rId47"/>
    <p:sldId id="486"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84A725-6FDC-421C-A6C7-38236E1CAD31}" type="datetimeFigureOut">
              <a:rPr lang="en-US" smtClean="0"/>
              <a:pPr/>
              <a:t>9/7/2022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F96139-4DA1-42F6-AB2C-71FCDD46847A}" type="slidenum">
              <a:rPr lang="en-US" smtClean="0"/>
              <a:pPr/>
              <a:t>‹#›</a:t>
            </a:fld>
            <a:endParaRPr lang="en-US"/>
          </a:p>
        </p:txBody>
      </p:sp>
    </p:spTree>
    <p:extLst>
      <p:ext uri="{BB962C8B-B14F-4D97-AF65-F5344CB8AC3E}">
        <p14:creationId xmlns:p14="http://schemas.microsoft.com/office/powerpoint/2010/main" val="4158993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&lt;div class="</a:t>
            </a:r>
            <a:r>
              <a:rPr lang="en-US" dirty="0" err="1"/>
              <a:t>myDiv</a:t>
            </a:r>
            <a:r>
              <a:rPr lang="en-US" dirty="0"/>
              <a:t>"&gt;</a:t>
            </a:r>
          </a:p>
          <a:p>
            <a:r>
              <a:rPr lang="en-US" dirty="0"/>
              <a:t>  &lt;h2&gt;This is a heading in a div element&lt;/h2&gt;</a:t>
            </a:r>
          </a:p>
          <a:p>
            <a:r>
              <a:rPr lang="en-US" dirty="0"/>
              <a:t>  &lt;p&gt;This is some text in a div element.&lt;/p&gt;</a:t>
            </a:r>
          </a:p>
          <a:p>
            <a:r>
              <a:rPr lang="en-US"/>
              <a:t>&lt;/div&gt;</a:t>
            </a:r>
          </a:p>
        </p:txBody>
      </p:sp>
      <p:sp>
        <p:nvSpPr>
          <p:cNvPr id="4" name="Slide Number Placeholder 3"/>
          <p:cNvSpPr>
            <a:spLocks noGrp="1"/>
          </p:cNvSpPr>
          <p:nvPr>
            <p:ph type="sldNum" sz="quarter" idx="10"/>
          </p:nvPr>
        </p:nvSpPr>
        <p:spPr/>
        <p:txBody>
          <a:bodyPr/>
          <a:lstStyle/>
          <a:p>
            <a:fld id="{17F96139-4DA1-42F6-AB2C-71FCDD46847A}" type="slidenum">
              <a:rPr lang="en-US" smtClean="0"/>
              <a:pPr/>
              <a:t>25</a:t>
            </a:fld>
            <a:endParaRPr lang="en-US"/>
          </a:p>
        </p:txBody>
      </p:sp>
    </p:spTree>
    <p:extLst>
      <p:ext uri="{BB962C8B-B14F-4D97-AF65-F5344CB8AC3E}">
        <p14:creationId xmlns:p14="http://schemas.microsoft.com/office/powerpoint/2010/main" val="2655423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4F1657-B15D-4158-B40A-094893CD592E}"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155557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14F1657-B15D-4158-B40A-094893CD592E}" type="datetimeFigureOut">
              <a:rPr lang="en-US" smtClean="0"/>
              <a:pPr/>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164569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F1657-B15D-4158-B40A-094893CD592E}"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3635506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F1657-B15D-4158-B40A-094893CD592E}"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0085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F1657-B15D-4158-B40A-094893CD592E}"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3385177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F1657-B15D-4158-B40A-094893CD592E}"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67088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F1657-B15D-4158-B40A-094893CD592E}"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290591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F1657-B15D-4158-B40A-094893CD592E}"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2339229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F1657-B15D-4158-B40A-094893CD592E}"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407680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F1657-B15D-4158-B40A-094893CD592E}"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3120769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F1657-B15D-4158-B40A-094893CD592E}" type="datetimeFigureOut">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22009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4F1657-B15D-4158-B40A-094893CD592E}"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1249533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4F1657-B15D-4158-B40A-094893CD592E}" type="datetimeFigureOut">
              <a:rPr lang="en-US" smtClean="0"/>
              <a:pPr/>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91906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4F1657-B15D-4158-B40A-094893CD592E}" type="datetimeFigureOut">
              <a:rPr lang="en-US" smtClean="0"/>
              <a:pPr/>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290555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F1657-B15D-4158-B40A-094893CD592E}" type="datetimeFigureOut">
              <a:rPr lang="en-US" smtClean="0"/>
              <a:pPr/>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221501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F1657-B15D-4158-B40A-094893CD592E}" type="datetimeFigureOut">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340684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F1657-B15D-4158-B40A-094893CD592E}" type="datetimeFigureOut">
              <a:rPr lang="en-US" smtClean="0"/>
              <a:pPr/>
              <a:t>9/7/2022</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1DE1B0F5-FA97-4A78-994C-5D5AEE372A69}" type="slidenum">
              <a:rPr lang="en-US" smtClean="0"/>
              <a:pPr/>
              <a:t>‹#›</a:t>
            </a:fld>
            <a:endParaRPr lang="en-US"/>
          </a:p>
        </p:txBody>
      </p:sp>
    </p:spTree>
    <p:extLst>
      <p:ext uri="{BB962C8B-B14F-4D97-AF65-F5344CB8AC3E}">
        <p14:creationId xmlns:p14="http://schemas.microsoft.com/office/powerpoint/2010/main" val="104590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14F1657-B15D-4158-B40A-094893CD592E}" type="datetimeFigureOut">
              <a:rPr lang="en-US" smtClean="0"/>
              <a:pPr/>
              <a:t>9/7/2022</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1DE1B0F5-FA97-4A78-994C-5D5AEE372A69}" type="slidenum">
              <a:rPr lang="en-US" smtClean="0"/>
              <a:pPr/>
              <a:t>‹#›</a:t>
            </a:fld>
            <a:endParaRPr lang="en-US"/>
          </a:p>
        </p:txBody>
      </p:sp>
    </p:spTree>
    <p:extLst>
      <p:ext uri="{BB962C8B-B14F-4D97-AF65-F5344CB8AC3E}">
        <p14:creationId xmlns:p14="http://schemas.microsoft.com/office/powerpoint/2010/main" val="4000629094"/>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Overview of HTML, CSS</a:t>
            </a:r>
            <a:br>
              <a:rPr lang="en-IN" dirty="0"/>
            </a:br>
            <a:r>
              <a:rPr lang="en-IN" dirty="0"/>
              <a:t>and JavaScript</a:t>
            </a:r>
          </a:p>
        </p:txBody>
      </p:sp>
      <p:sp>
        <p:nvSpPr>
          <p:cNvPr id="3" name="Subtitle 2"/>
          <p:cNvSpPr>
            <a:spLocks noGrp="1"/>
          </p:cNvSpPr>
          <p:nvPr>
            <p:ph type="subTitle" idx="1"/>
          </p:nvPr>
        </p:nvSpPr>
        <p:spPr/>
        <p:txBody>
          <a:bodyPr>
            <a:normAutofit/>
          </a:bodyPr>
          <a:lstStyle/>
          <a:p>
            <a:r>
              <a:rPr lang="en-US" sz="4800" dirty="0"/>
              <a:t>Unit-1</a:t>
            </a:r>
            <a:endParaRPr lang="en-IN"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Comment</a:t>
            </a:r>
            <a:endParaRPr lang="en-IN" dirty="0"/>
          </a:p>
        </p:txBody>
      </p:sp>
      <p:sp>
        <p:nvSpPr>
          <p:cNvPr id="5" name="Rectangle 4"/>
          <p:cNvSpPr/>
          <p:nvPr/>
        </p:nvSpPr>
        <p:spPr>
          <a:xfrm>
            <a:off x="214282" y="1428736"/>
            <a:ext cx="7929618" cy="2677656"/>
          </a:xfrm>
          <a:prstGeom prst="rect">
            <a:avLst/>
          </a:prstGeom>
        </p:spPr>
        <p:txBody>
          <a:bodyPr wrap="square">
            <a:spAutoFit/>
          </a:bodyPr>
          <a:lstStyle/>
          <a:p>
            <a:r>
              <a:rPr lang="en-US" sz="2800" dirty="0"/>
              <a:t>An HTML comment begins with &lt;!- - and the comment closes with - -&gt;. </a:t>
            </a:r>
          </a:p>
          <a:p>
            <a:r>
              <a:rPr lang="en-US" sz="2800" dirty="0"/>
              <a:t>HTML comments are visible to anyone that views the page source code, but are not rendered when the HTML document is rendered by a browser.</a:t>
            </a:r>
            <a:br>
              <a:rPr lang="en-US" sz="2800" dirty="0"/>
            </a:b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57200"/>
            <a:ext cx="8858280" cy="5262979"/>
          </a:xfrm>
          <a:prstGeom prst="rect">
            <a:avLst/>
          </a:prstGeom>
        </p:spPr>
        <p:txBody>
          <a:bodyPr wrap="square">
            <a:spAutoFit/>
          </a:bodyPr>
          <a:lstStyle/>
          <a:p>
            <a:r>
              <a:rPr lang="en-US" sz="2800" b="1" dirty="0"/>
              <a:t>HTML Tags</a:t>
            </a:r>
          </a:p>
          <a:p>
            <a:endParaRPr lang="en-US" sz="2800" b="1" dirty="0"/>
          </a:p>
          <a:p>
            <a:r>
              <a:rPr lang="en-US" sz="2800" dirty="0"/>
              <a:t>HTML is a markup language and makes use of various tags to format the content. </a:t>
            </a:r>
          </a:p>
          <a:p>
            <a:endParaRPr lang="en-US" sz="2800" dirty="0"/>
          </a:p>
          <a:p>
            <a:r>
              <a:rPr lang="en-US" sz="2800" dirty="0"/>
              <a:t>These tags are enclosed within angle braces </a:t>
            </a:r>
            <a:r>
              <a:rPr lang="en-US" sz="2800" b="1" dirty="0"/>
              <a:t>&lt;Tag Name&gt;</a:t>
            </a:r>
            <a:r>
              <a:rPr lang="en-US" sz="2800" dirty="0"/>
              <a:t>. </a:t>
            </a:r>
          </a:p>
          <a:p>
            <a:endParaRPr lang="en-US" sz="2800" dirty="0"/>
          </a:p>
          <a:p>
            <a:r>
              <a:rPr lang="en-US" sz="2800" dirty="0"/>
              <a:t>Except few tags, most of the tags have their corresponding closing tags. </a:t>
            </a:r>
          </a:p>
          <a:p>
            <a:endParaRPr lang="en-US" sz="2800" dirty="0"/>
          </a:p>
          <a:p>
            <a:r>
              <a:rPr lang="en-US" sz="2800" dirty="0"/>
              <a:t>For example </a:t>
            </a:r>
            <a:r>
              <a:rPr lang="en-US" sz="2800" b="1" dirty="0"/>
              <a:t>&lt;html&gt;</a:t>
            </a:r>
            <a:r>
              <a:rPr lang="en-US" sz="2800" dirty="0"/>
              <a:t> has its closing tag </a:t>
            </a:r>
            <a:r>
              <a:rPr lang="en-US" sz="2800" b="1" dirty="0"/>
              <a:t>&lt;/html&gt;</a:t>
            </a:r>
            <a:r>
              <a:rPr lang="en-US" sz="2800" dirty="0"/>
              <a:t> and </a:t>
            </a:r>
            <a:r>
              <a:rPr lang="en-US" sz="2800" b="1" dirty="0"/>
              <a:t>&lt;body&gt;</a:t>
            </a:r>
            <a:r>
              <a:rPr lang="en-US" sz="2800" dirty="0"/>
              <a:t> tag has its closing tag </a:t>
            </a:r>
            <a:r>
              <a:rPr lang="en-US" sz="2800" b="1" dirty="0"/>
              <a:t>&lt;/body&gt;</a:t>
            </a:r>
            <a:r>
              <a:rPr lang="en-US" sz="2800" dirty="0"/>
              <a:t> tag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85728"/>
            <a:ext cx="8643998" cy="6494085"/>
          </a:xfrm>
          <a:prstGeom prst="rect">
            <a:avLst/>
          </a:prstGeom>
        </p:spPr>
        <p:txBody>
          <a:bodyPr wrap="square">
            <a:spAutoFit/>
          </a:bodyPr>
          <a:lstStyle/>
          <a:p>
            <a:r>
              <a:rPr lang="en-US" sz="2600" b="1" dirty="0"/>
              <a:t>The &lt;!DOCTYPE&gt; Declaration</a:t>
            </a:r>
          </a:p>
          <a:p>
            <a:r>
              <a:rPr lang="en-US" sz="2800" dirty="0"/>
              <a:t>The &lt;!DOCTYPE&gt; declaration represents the document type, and helps browsers to display web pages correctly.</a:t>
            </a:r>
          </a:p>
          <a:p>
            <a:r>
              <a:rPr lang="en-US" sz="2800" dirty="0"/>
              <a:t>It must only appear once, at the top of the page (before any HTML tags). </a:t>
            </a:r>
          </a:p>
          <a:p>
            <a:r>
              <a:rPr lang="en-US" sz="2800" dirty="0"/>
              <a:t>The &lt;!DOCTYPE&gt; declaration is not case sensitive.</a:t>
            </a:r>
          </a:p>
          <a:p>
            <a:r>
              <a:rPr lang="en-US" sz="2800" dirty="0"/>
              <a:t>The &lt;!DOCTYPE&gt; declaration for HTML5 is:</a:t>
            </a:r>
          </a:p>
          <a:p>
            <a:r>
              <a:rPr lang="en-US" sz="2800" dirty="0"/>
              <a:t>&lt;!DOCTYPE html&gt; </a:t>
            </a:r>
          </a:p>
          <a:p>
            <a:endParaRPr lang="en-US" sz="3200" b="1" dirty="0"/>
          </a:p>
          <a:p>
            <a:r>
              <a:rPr lang="en-US" sz="3200" b="1" dirty="0"/>
              <a:t>HTML Basic Tags</a:t>
            </a:r>
            <a:endParaRPr lang="en-US" sz="2600" b="1" dirty="0"/>
          </a:p>
          <a:p>
            <a:r>
              <a:rPr lang="en-US" sz="2600" b="1" dirty="0"/>
              <a:t>1. Heading Tags</a:t>
            </a:r>
          </a:p>
          <a:p>
            <a:r>
              <a:rPr lang="en-US" sz="2600" dirty="0"/>
              <a:t>HTML has six levels of headings, which use the elements </a:t>
            </a:r>
            <a:r>
              <a:rPr lang="en-US" sz="2600" b="1" dirty="0"/>
              <a:t>&lt;h1&gt;, &lt;h2&gt;, &lt;h3&gt;, &lt;h4&gt;, &lt;h5&gt;, and &lt;h6&gt;</a:t>
            </a:r>
            <a:r>
              <a:rPr lang="en-US" sz="2600" dirty="0"/>
              <a:t>. While displaying any heading, browser adds one line before and one line after that heading.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457200"/>
            <a:ext cx="8643998" cy="4832092"/>
          </a:xfrm>
          <a:prstGeom prst="rect">
            <a:avLst/>
          </a:prstGeom>
        </p:spPr>
        <p:txBody>
          <a:bodyPr wrap="square">
            <a:spAutoFit/>
          </a:bodyPr>
          <a:lstStyle/>
          <a:p>
            <a:r>
              <a:rPr lang="en-US" sz="2800" b="1" dirty="0"/>
              <a:t>Line Break Tag</a:t>
            </a:r>
          </a:p>
          <a:p>
            <a:endParaRPr lang="en-US" sz="2800" b="1" dirty="0"/>
          </a:p>
          <a:p>
            <a:pPr>
              <a:buFont typeface="Arial" pitchFamily="34" charset="0"/>
              <a:buChar char="•"/>
            </a:pPr>
            <a:r>
              <a:rPr lang="en-US" sz="2800" dirty="0"/>
              <a:t> Whenever you use the </a:t>
            </a:r>
            <a:r>
              <a:rPr lang="en-US" sz="2800" b="1" dirty="0"/>
              <a:t>&lt;</a:t>
            </a:r>
            <a:r>
              <a:rPr lang="en-US" sz="2800" b="1" dirty="0" err="1"/>
              <a:t>br</a:t>
            </a:r>
            <a:r>
              <a:rPr lang="en-US" sz="2800" b="1" dirty="0"/>
              <a:t> /&gt;</a:t>
            </a:r>
            <a:r>
              <a:rPr lang="en-US" sz="2800" dirty="0"/>
              <a:t> element, anything following it starts from the next line. </a:t>
            </a:r>
          </a:p>
          <a:p>
            <a:pPr>
              <a:buFont typeface="Arial" pitchFamily="34" charset="0"/>
              <a:buChar char="•"/>
            </a:pPr>
            <a:endParaRPr lang="en-US" sz="2800" dirty="0"/>
          </a:p>
          <a:p>
            <a:pPr>
              <a:buFont typeface="Arial" pitchFamily="34" charset="0"/>
              <a:buChar char="•"/>
            </a:pPr>
            <a:r>
              <a:rPr lang="en-US" sz="2800" dirty="0"/>
              <a:t> This tag is an example of an </a:t>
            </a:r>
            <a:r>
              <a:rPr lang="en-US" sz="2800" b="1" dirty="0"/>
              <a:t>empty</a:t>
            </a:r>
            <a:r>
              <a:rPr lang="en-US" sz="2800" dirty="0"/>
              <a:t> element, where you do not need opening and closing tags, as there is nothing to go in between them.</a:t>
            </a:r>
          </a:p>
          <a:p>
            <a:pPr>
              <a:buFont typeface="Arial" pitchFamily="34" charset="0"/>
              <a:buChar char="•"/>
            </a:pPr>
            <a:endParaRPr lang="en-US" sz="2800" dirty="0"/>
          </a:p>
          <a:p>
            <a:pPr>
              <a:buFont typeface="Arial" pitchFamily="34" charset="0"/>
              <a:buChar char="•"/>
            </a:pPr>
            <a:r>
              <a:rPr lang="en-US" sz="2800" dirty="0"/>
              <a:t>The &lt;</a:t>
            </a:r>
            <a:r>
              <a:rPr lang="en-US" sz="2800" dirty="0" err="1"/>
              <a:t>br</a:t>
            </a:r>
            <a:r>
              <a:rPr lang="en-US" sz="2800" dirty="0"/>
              <a:t> /&gt; tag has a space between the characters </a:t>
            </a:r>
            <a:r>
              <a:rPr lang="en-US" sz="2800" b="1" dirty="0" err="1"/>
              <a:t>br</a:t>
            </a:r>
            <a:r>
              <a:rPr lang="en-US" sz="2800" dirty="0"/>
              <a:t> and the forward slash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00042"/>
            <a:ext cx="8215370" cy="5816977"/>
          </a:xfrm>
          <a:prstGeom prst="rect">
            <a:avLst/>
          </a:prstGeom>
        </p:spPr>
        <p:txBody>
          <a:bodyPr wrap="square">
            <a:spAutoFit/>
          </a:bodyPr>
          <a:lstStyle/>
          <a:p>
            <a:r>
              <a:rPr lang="en-US" sz="2800" b="1" dirty="0"/>
              <a:t>Note:</a:t>
            </a:r>
            <a:r>
              <a:rPr lang="en-US" sz="2800" dirty="0"/>
              <a:t> If you omit this space, older browsers will have trouble rendering the line break, while if you miss the forward slash character and just use &lt;</a:t>
            </a:r>
            <a:r>
              <a:rPr lang="en-US" sz="2800" dirty="0" err="1"/>
              <a:t>br</a:t>
            </a:r>
            <a:r>
              <a:rPr lang="en-US" sz="2800" dirty="0"/>
              <a:t>&gt; it is not valid in XHTML</a:t>
            </a:r>
          </a:p>
          <a:p>
            <a:r>
              <a:rPr lang="en-US" sz="2000" b="1" dirty="0"/>
              <a:t>Example</a:t>
            </a:r>
          </a:p>
          <a:p>
            <a:r>
              <a:rPr lang="en-US" sz="2000" dirty="0"/>
              <a:t>&lt;!DOCTYPE html&gt;</a:t>
            </a:r>
          </a:p>
          <a:p>
            <a:r>
              <a:rPr lang="en-US" sz="2000" dirty="0"/>
              <a:t>&lt;html&gt; </a:t>
            </a:r>
          </a:p>
          <a:p>
            <a:r>
              <a:rPr lang="en-US" sz="2000" dirty="0"/>
              <a:t>&lt;head&gt;</a:t>
            </a:r>
          </a:p>
          <a:p>
            <a:r>
              <a:rPr lang="en-US" sz="2000" dirty="0"/>
              <a:t>&lt;title&gt;Line Break  Example&lt;/title&gt;</a:t>
            </a:r>
          </a:p>
          <a:p>
            <a:r>
              <a:rPr lang="en-US" sz="2000" dirty="0"/>
              <a:t>&lt;/head&gt;</a:t>
            </a:r>
          </a:p>
          <a:p>
            <a:r>
              <a:rPr lang="en-US" sz="2000" dirty="0"/>
              <a:t>&lt;body&gt;</a:t>
            </a:r>
          </a:p>
          <a:p>
            <a:r>
              <a:rPr lang="en-US" sz="2000" dirty="0"/>
              <a:t>&lt;p&gt;Hello&lt;</a:t>
            </a:r>
            <a:r>
              <a:rPr lang="en-US" sz="2000" dirty="0" err="1"/>
              <a:t>br</a:t>
            </a:r>
            <a:r>
              <a:rPr lang="en-US" sz="2000" dirty="0"/>
              <a:t> /&gt;</a:t>
            </a:r>
          </a:p>
          <a:p>
            <a:r>
              <a:rPr lang="en-US" sz="2000" dirty="0"/>
              <a:t>LPU&lt;</a:t>
            </a:r>
            <a:r>
              <a:rPr lang="en-US" sz="2000" dirty="0" err="1"/>
              <a:t>br</a:t>
            </a:r>
            <a:r>
              <a:rPr lang="en-US" sz="2000" dirty="0"/>
              <a:t> /&gt;</a:t>
            </a:r>
          </a:p>
          <a:p>
            <a:r>
              <a:rPr lang="en-US" sz="2000" dirty="0"/>
              <a:t>Block -34&lt;</a:t>
            </a:r>
            <a:r>
              <a:rPr lang="en-US" sz="2000" dirty="0" err="1"/>
              <a:t>br</a:t>
            </a:r>
            <a:r>
              <a:rPr lang="en-US" sz="2000" dirty="0"/>
              <a:t> /&gt;</a:t>
            </a:r>
          </a:p>
          <a:p>
            <a:r>
              <a:rPr lang="en-US" sz="2000" dirty="0"/>
              <a:t>CSE &lt;/p&gt;</a:t>
            </a:r>
          </a:p>
          <a:p>
            <a:r>
              <a:rPr lang="en-US" sz="2000" dirty="0"/>
              <a:t>&lt;/body&gt;</a:t>
            </a:r>
          </a:p>
          <a:p>
            <a:r>
              <a:rPr lang="en-US" sz="2000" dirty="0"/>
              <a:t>&lt;/html&gt;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428604"/>
            <a:ext cx="8072494" cy="6124754"/>
          </a:xfrm>
          <a:prstGeom prst="rect">
            <a:avLst/>
          </a:prstGeom>
        </p:spPr>
        <p:txBody>
          <a:bodyPr wrap="square">
            <a:spAutoFit/>
          </a:bodyPr>
          <a:lstStyle/>
          <a:p>
            <a:r>
              <a:rPr lang="en-US" sz="2800" b="1" dirty="0"/>
              <a:t>Centering Content</a:t>
            </a:r>
          </a:p>
          <a:p>
            <a:r>
              <a:rPr lang="en-US" sz="2800" dirty="0"/>
              <a:t>You can use </a:t>
            </a:r>
            <a:r>
              <a:rPr lang="en-US" sz="2800" b="1" dirty="0"/>
              <a:t>&lt;center&gt;</a:t>
            </a:r>
            <a:r>
              <a:rPr lang="en-US" sz="2800" dirty="0"/>
              <a:t> tag to put any content in the center of the page or any table cell.</a:t>
            </a:r>
          </a:p>
          <a:p>
            <a:r>
              <a:rPr lang="en-US" sz="2800" b="1" dirty="0"/>
              <a:t>Example</a:t>
            </a:r>
          </a:p>
          <a:p>
            <a:r>
              <a:rPr lang="en-US" sz="2800" dirty="0"/>
              <a:t>&lt;!DOCTYPE html&gt;</a:t>
            </a:r>
          </a:p>
          <a:p>
            <a:r>
              <a:rPr lang="en-US" sz="2800" dirty="0"/>
              <a:t>&lt;html&gt;</a:t>
            </a:r>
          </a:p>
          <a:p>
            <a:r>
              <a:rPr lang="en-US" sz="2800" dirty="0"/>
              <a:t>&lt;head&gt;</a:t>
            </a:r>
          </a:p>
          <a:p>
            <a:r>
              <a:rPr lang="en-US" sz="2800" dirty="0"/>
              <a:t>&lt;title&gt;</a:t>
            </a:r>
            <a:r>
              <a:rPr lang="en-US" sz="2800" dirty="0" err="1"/>
              <a:t>Centring</a:t>
            </a:r>
            <a:r>
              <a:rPr lang="en-US" sz="2800" dirty="0"/>
              <a:t> Content Example&lt;/title&gt;</a:t>
            </a:r>
          </a:p>
          <a:p>
            <a:r>
              <a:rPr lang="en-US" sz="2800" dirty="0"/>
              <a:t>&lt;/head&gt;</a:t>
            </a:r>
          </a:p>
          <a:p>
            <a:r>
              <a:rPr lang="en-US" sz="2800" dirty="0"/>
              <a:t>&lt;body&gt;</a:t>
            </a:r>
          </a:p>
          <a:p>
            <a:r>
              <a:rPr lang="en-US" sz="2800" dirty="0"/>
              <a:t>&lt;p&gt;Welcome to LPU&lt;/p&gt;</a:t>
            </a:r>
          </a:p>
          <a:p>
            <a:r>
              <a:rPr lang="en-US" sz="2800" dirty="0"/>
              <a:t>&lt;center&gt;&lt;p&gt;Welcome to School of CSE&lt;/p&gt;&lt;/center&gt;</a:t>
            </a:r>
          </a:p>
          <a:p>
            <a:r>
              <a:rPr lang="en-US" sz="2800" dirty="0"/>
              <a:t>&lt;/body&gt;</a:t>
            </a:r>
          </a:p>
          <a:p>
            <a:r>
              <a:rPr lang="en-US" sz="2800" dirty="0"/>
              <a:t>&lt;/html&gt;</a:t>
            </a:r>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86800" cy="6370975"/>
          </a:xfrm>
          <a:prstGeom prst="rect">
            <a:avLst/>
          </a:prstGeom>
        </p:spPr>
        <p:txBody>
          <a:bodyPr wrap="square">
            <a:spAutoFit/>
          </a:bodyPr>
          <a:lstStyle/>
          <a:p>
            <a:r>
              <a:rPr lang="en-US" sz="2400" b="1" dirty="0"/>
              <a:t>Paragraph Tag</a:t>
            </a:r>
          </a:p>
          <a:p>
            <a:r>
              <a:rPr lang="en-US" sz="2400" dirty="0"/>
              <a:t>The </a:t>
            </a:r>
            <a:r>
              <a:rPr lang="en-US" sz="2400" b="1" dirty="0"/>
              <a:t>&lt;p&gt;</a:t>
            </a:r>
            <a:r>
              <a:rPr lang="en-US" sz="2400" dirty="0"/>
              <a:t> tag offers a way to structure your text into different paragraphs. Each paragraph of text should go in between an opening &lt;p&gt; and a closing &lt;/p&gt; tag as shown below in the example:</a:t>
            </a:r>
          </a:p>
          <a:p>
            <a:endParaRPr lang="en-US" sz="2400" b="1" dirty="0"/>
          </a:p>
          <a:p>
            <a:r>
              <a:rPr lang="en-US" sz="2400" b="1" dirty="0"/>
              <a:t>Example</a:t>
            </a:r>
          </a:p>
          <a:p>
            <a:r>
              <a:rPr lang="en-US" sz="2400" dirty="0"/>
              <a:t>&lt;!DOCTYPE html&gt;</a:t>
            </a:r>
          </a:p>
          <a:p>
            <a:r>
              <a:rPr lang="en-US" sz="2400" dirty="0"/>
              <a:t>&lt;html&gt;</a:t>
            </a:r>
          </a:p>
          <a:p>
            <a:r>
              <a:rPr lang="en-US" sz="2400" dirty="0"/>
              <a:t>&lt;head&gt;</a:t>
            </a:r>
          </a:p>
          <a:p>
            <a:r>
              <a:rPr lang="en-US" sz="2400" dirty="0"/>
              <a:t>&lt;title&gt;Paragraph Example&lt;/title&gt;&lt;</a:t>
            </a:r>
          </a:p>
          <a:p>
            <a:r>
              <a:rPr lang="en-US" sz="2400" dirty="0"/>
              <a:t>/head&gt;</a:t>
            </a:r>
          </a:p>
          <a:p>
            <a:r>
              <a:rPr lang="en-US" sz="2400" dirty="0"/>
              <a:t>&lt;body&gt;</a:t>
            </a:r>
          </a:p>
          <a:p>
            <a:r>
              <a:rPr lang="en-US" sz="2400" dirty="0"/>
              <a:t>&lt;p&gt;Here is a first paragraph of text.&lt;/p&gt;</a:t>
            </a:r>
          </a:p>
          <a:p>
            <a:r>
              <a:rPr lang="en-US" sz="2400" dirty="0"/>
              <a:t>&lt;p&gt;&lt;h2&gt;Here is a second paragraph of text.&lt;/h2&gt;&lt;/p&gt;</a:t>
            </a:r>
          </a:p>
          <a:p>
            <a:r>
              <a:rPr lang="en-US" sz="2400" dirty="0"/>
              <a:t>&lt;p&gt;Here is a third paragraph of text.&lt;/p&gt;</a:t>
            </a:r>
          </a:p>
          <a:p>
            <a:r>
              <a:rPr lang="en-US" sz="2400" dirty="0"/>
              <a:t>&lt;/body&gt;</a:t>
            </a:r>
          </a:p>
          <a:p>
            <a:r>
              <a:rPr lang="en-US" sz="2400" dirty="0"/>
              <a:t>&lt;/html&gt;</a:t>
            </a: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86800" cy="4678204"/>
          </a:xfrm>
          <a:prstGeom prst="rect">
            <a:avLst/>
          </a:prstGeom>
        </p:spPr>
        <p:txBody>
          <a:bodyPr wrap="square">
            <a:spAutoFit/>
          </a:bodyPr>
          <a:lstStyle/>
          <a:p>
            <a:endParaRPr lang="en-US" sz="2800" b="1" dirty="0"/>
          </a:p>
          <a:p>
            <a:r>
              <a:rPr lang="en-US" sz="2800" b="1" dirty="0"/>
              <a:t>HTML Links</a:t>
            </a:r>
          </a:p>
          <a:p>
            <a:endParaRPr lang="en-US" dirty="0"/>
          </a:p>
          <a:p>
            <a:r>
              <a:rPr lang="en-US" sz="2800" dirty="0"/>
              <a:t>HTML links are defined with the &lt;a&gt; tag:</a:t>
            </a:r>
          </a:p>
          <a:p>
            <a:r>
              <a:rPr lang="en-US" sz="2800" dirty="0"/>
              <a:t>Example:</a:t>
            </a:r>
          </a:p>
          <a:p>
            <a:r>
              <a:rPr lang="en-US" sz="2800" dirty="0"/>
              <a:t>&lt;a </a:t>
            </a:r>
            <a:r>
              <a:rPr lang="en-US" sz="2800" dirty="0" err="1"/>
              <a:t>href</a:t>
            </a:r>
            <a:r>
              <a:rPr lang="en-US" sz="2800" dirty="0"/>
              <a:t>="https://www.google.com"&gt;This is a link&lt;/a&gt; </a:t>
            </a:r>
          </a:p>
          <a:p>
            <a:endParaRPr lang="en-US" sz="2800" dirty="0"/>
          </a:p>
          <a:p>
            <a:r>
              <a:rPr lang="en-US" sz="2800" b="1" dirty="0"/>
              <a:t>hypertext reference</a:t>
            </a:r>
            <a:r>
              <a:rPr lang="en-US" sz="2800" dirty="0"/>
              <a:t>, </a:t>
            </a:r>
            <a:r>
              <a:rPr lang="en-US" sz="2800" b="1" dirty="0"/>
              <a:t>HREF</a:t>
            </a:r>
            <a:r>
              <a:rPr lang="en-US" sz="2800" dirty="0"/>
              <a:t> is an HTML attribute that is used either to link to another web page, or a different portion of the same page. </a:t>
            </a:r>
          </a:p>
          <a:p>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86800" cy="5755422"/>
          </a:xfrm>
          <a:prstGeom prst="rect">
            <a:avLst/>
          </a:prstGeom>
        </p:spPr>
        <p:txBody>
          <a:bodyPr wrap="square">
            <a:spAutoFit/>
          </a:bodyPr>
          <a:lstStyle/>
          <a:p>
            <a:r>
              <a:rPr lang="en-US" sz="3200" b="1" dirty="0"/>
              <a:t>HTML Images</a:t>
            </a:r>
          </a:p>
          <a:p>
            <a:r>
              <a:rPr lang="en-US" sz="2800" dirty="0"/>
              <a:t>The &lt;</a:t>
            </a:r>
            <a:r>
              <a:rPr lang="en-US" sz="2800" dirty="0" err="1"/>
              <a:t>img</a:t>
            </a:r>
            <a:r>
              <a:rPr lang="en-US" sz="2800" dirty="0"/>
              <a:t>&gt; tag is used to embed an image on the HTML document. </a:t>
            </a:r>
          </a:p>
          <a:p>
            <a:endParaRPr lang="en-US" sz="2800" dirty="0"/>
          </a:p>
          <a:p>
            <a:r>
              <a:rPr lang="en-US" sz="2800" dirty="0"/>
              <a:t>The attributes are as follows: </a:t>
            </a:r>
          </a:p>
          <a:p>
            <a:endParaRPr lang="en-US" sz="2800" dirty="0"/>
          </a:p>
          <a:p>
            <a:r>
              <a:rPr lang="en-US" sz="2800" dirty="0" err="1"/>
              <a:t>src</a:t>
            </a:r>
            <a:r>
              <a:rPr lang="en-US" sz="2800" dirty="0"/>
              <a:t>: The file path to the image file.</a:t>
            </a:r>
          </a:p>
          <a:p>
            <a:r>
              <a:rPr lang="en-US" sz="2800" dirty="0"/>
              <a:t>width: The width of the image, in pixels.</a:t>
            </a:r>
          </a:p>
          <a:p>
            <a:r>
              <a:rPr lang="en-US" sz="2800" dirty="0"/>
              <a:t>height: The height of the image, in pixels.</a:t>
            </a:r>
          </a:p>
          <a:p>
            <a:r>
              <a:rPr lang="en-US" sz="2800" dirty="0"/>
              <a:t>alt: The text the browser will display when visitors mouse over the image. Search engines often places more weight on the text in the alt attribute.</a:t>
            </a:r>
          </a:p>
          <a:p>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86800" cy="6186309"/>
          </a:xfrm>
          <a:prstGeom prst="rect">
            <a:avLst/>
          </a:prstGeom>
        </p:spPr>
        <p:txBody>
          <a:bodyPr wrap="square">
            <a:spAutoFit/>
          </a:bodyPr>
          <a:lstStyle/>
          <a:p>
            <a:r>
              <a:rPr lang="en-US" sz="3200" b="1" dirty="0"/>
              <a:t>HTML Images example</a:t>
            </a:r>
          </a:p>
          <a:p>
            <a:endParaRPr lang="en-US" sz="2800" dirty="0"/>
          </a:p>
          <a:p>
            <a:r>
              <a:rPr lang="en-US" sz="2800" dirty="0"/>
              <a:t>&lt;!DOCTYPE html&gt;</a:t>
            </a:r>
          </a:p>
          <a:p>
            <a:r>
              <a:rPr lang="en-US" sz="2800" dirty="0"/>
              <a:t>&lt;html&gt;</a:t>
            </a:r>
          </a:p>
          <a:p>
            <a:endParaRPr lang="en-US" sz="2800" dirty="0"/>
          </a:p>
          <a:p>
            <a:r>
              <a:rPr lang="en-US" sz="2800" dirty="0"/>
              <a:t>   &lt;head&gt;</a:t>
            </a:r>
          </a:p>
          <a:p>
            <a:r>
              <a:rPr lang="en-US" sz="2800" dirty="0"/>
              <a:t>      &lt;title&gt;HTML  Tag&lt;/title&gt;</a:t>
            </a:r>
          </a:p>
          <a:p>
            <a:r>
              <a:rPr lang="en-US" sz="2800" dirty="0"/>
              <a:t>   &lt;/head&gt;</a:t>
            </a:r>
          </a:p>
          <a:p>
            <a:endParaRPr lang="en-US" sz="2800" dirty="0"/>
          </a:p>
          <a:p>
            <a:r>
              <a:rPr lang="en-US" sz="2800" dirty="0"/>
              <a:t>   &lt;body&gt;</a:t>
            </a:r>
          </a:p>
          <a:p>
            <a:r>
              <a:rPr lang="en-US" sz="2800" dirty="0"/>
              <a:t>      &lt;</a:t>
            </a:r>
            <a:r>
              <a:rPr lang="en-US" sz="2800" dirty="0" err="1"/>
              <a:t>img</a:t>
            </a:r>
            <a:r>
              <a:rPr lang="en-US" sz="2800" dirty="0"/>
              <a:t> </a:t>
            </a:r>
            <a:r>
              <a:rPr lang="en-US" sz="2800" dirty="0" err="1"/>
              <a:t>src</a:t>
            </a:r>
            <a:r>
              <a:rPr lang="en-US" sz="2800" dirty="0"/>
              <a:t> ="webdesign.jpg" alt = "HTML Image" width="300" height="300" /&gt;</a:t>
            </a:r>
          </a:p>
          <a:p>
            <a:r>
              <a:rPr lang="en-US" sz="2800" dirty="0"/>
              <a:t>   &lt;/body&gt;</a:t>
            </a:r>
          </a:p>
          <a:p>
            <a:r>
              <a:rPr lang="en-US" sz="2800" dirty="0"/>
              <a:t>&lt;/html&gt;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IN" b="1" dirty="0"/>
              <a:t>Understanding</a:t>
            </a:r>
            <a:r>
              <a:rPr lang="en-IN" dirty="0"/>
              <a:t> </a:t>
            </a:r>
            <a:r>
              <a:rPr lang="en-US" b="1" dirty="0"/>
              <a:t>HTML, CSS and JavaScript</a:t>
            </a:r>
            <a:endParaRPr lang="en-IN" dirty="0"/>
          </a:p>
        </p:txBody>
      </p:sp>
      <p:sp>
        <p:nvSpPr>
          <p:cNvPr id="3" name="Content Placeholder 2"/>
          <p:cNvSpPr>
            <a:spLocks noGrp="1"/>
          </p:cNvSpPr>
          <p:nvPr>
            <p:ph idx="1"/>
          </p:nvPr>
        </p:nvSpPr>
        <p:spPr>
          <a:xfrm>
            <a:off x="304800" y="94113"/>
            <a:ext cx="8686800" cy="4754563"/>
          </a:xfrm>
        </p:spPr>
        <p:txBody>
          <a:bodyPr/>
          <a:lstStyle/>
          <a:p>
            <a:r>
              <a:rPr lang="en-US" dirty="0"/>
              <a:t>Let’s imagine that you are in charge of planning the layout of a new neighborhood in the city. This neighborhood will have some residential buildings, some eateries, a bank branch and a mall.</a:t>
            </a:r>
          </a:p>
          <a:p>
            <a:endParaRPr lang="en-IN" dirty="0"/>
          </a:p>
        </p:txBody>
      </p:sp>
      <p:pic>
        <p:nvPicPr>
          <p:cNvPr id="4" name="Picture 3" descr="https://i0.wp.com/blog.codeanalogies.com/wp-content/uploads/2018/05/cityBlock.png?resize=900%2C406&amp;ssl=1"/>
          <p:cNvPicPr/>
          <p:nvPr/>
        </p:nvPicPr>
        <p:blipFill>
          <a:blip r:embed="rId2"/>
          <a:srcRect/>
          <a:stretch>
            <a:fillRect/>
          </a:stretch>
        </p:blipFill>
        <p:spPr bwMode="auto">
          <a:xfrm>
            <a:off x="1600200" y="3200400"/>
            <a:ext cx="5943600" cy="2676764"/>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501122" cy="3539430"/>
          </a:xfrm>
          <a:prstGeom prst="rect">
            <a:avLst/>
          </a:prstGeom>
        </p:spPr>
        <p:txBody>
          <a:bodyPr wrap="square">
            <a:spAutoFit/>
          </a:bodyPr>
          <a:lstStyle/>
          <a:p>
            <a:r>
              <a:rPr lang="en-US" sz="2800" b="1" dirty="0"/>
              <a:t>Horizontal Lines</a:t>
            </a:r>
          </a:p>
          <a:p>
            <a:endParaRPr lang="en-US" sz="2800" b="1" dirty="0"/>
          </a:p>
          <a:p>
            <a:r>
              <a:rPr lang="en-US" sz="2800" dirty="0"/>
              <a:t>Horizontal lines are used to visually break up sections of a document. </a:t>
            </a:r>
          </a:p>
          <a:p>
            <a:endParaRPr lang="en-US" sz="2800" dirty="0"/>
          </a:p>
          <a:p>
            <a:r>
              <a:rPr lang="en-US" sz="2800" dirty="0"/>
              <a:t>The </a:t>
            </a:r>
            <a:r>
              <a:rPr lang="en-US" sz="2800" b="1" dirty="0"/>
              <a:t>&lt;hr&gt;</a:t>
            </a:r>
            <a:r>
              <a:rPr lang="en-US" sz="2800" dirty="0"/>
              <a:t> tag creates a line from the current position in the document to the right margin and breaks the line accordingly.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501122" cy="5632311"/>
          </a:xfrm>
          <a:prstGeom prst="rect">
            <a:avLst/>
          </a:prstGeom>
        </p:spPr>
        <p:txBody>
          <a:bodyPr wrap="square">
            <a:spAutoFit/>
          </a:bodyPr>
          <a:lstStyle/>
          <a:p>
            <a:r>
              <a:rPr lang="en-US" sz="2400" dirty="0"/>
              <a:t>For example you may want to give a line between two paragraphs as in the given example below:</a:t>
            </a:r>
          </a:p>
          <a:p>
            <a:endParaRPr lang="en-US" sz="2400" dirty="0"/>
          </a:p>
          <a:p>
            <a:r>
              <a:rPr lang="en-US" sz="2400" b="1" dirty="0"/>
              <a:t>Example</a:t>
            </a:r>
          </a:p>
          <a:p>
            <a:r>
              <a:rPr lang="en-US" sz="2400" dirty="0"/>
              <a:t>&lt;!DOCTYPE html&gt;</a:t>
            </a:r>
          </a:p>
          <a:p>
            <a:r>
              <a:rPr lang="en-US" sz="2400" dirty="0"/>
              <a:t>&lt;html&gt;</a:t>
            </a:r>
          </a:p>
          <a:p>
            <a:r>
              <a:rPr lang="en-US" sz="2400" dirty="0"/>
              <a:t>&lt;head&gt;</a:t>
            </a:r>
          </a:p>
          <a:p>
            <a:r>
              <a:rPr lang="en-US" sz="2400" dirty="0"/>
              <a:t>&lt;title&gt;Horizontal Line Example&lt;/title&gt;</a:t>
            </a:r>
          </a:p>
          <a:p>
            <a:r>
              <a:rPr lang="en-US" sz="2400" dirty="0"/>
              <a:t>&lt;/head&gt;</a:t>
            </a:r>
          </a:p>
          <a:p>
            <a:r>
              <a:rPr lang="en-US" sz="2400" dirty="0"/>
              <a:t>&lt;body&gt;</a:t>
            </a:r>
          </a:p>
          <a:p>
            <a:r>
              <a:rPr lang="en-US" sz="2400" dirty="0"/>
              <a:t>&lt;p&gt;This is paragraph one and should be on top&lt;/p&gt;</a:t>
            </a:r>
          </a:p>
          <a:p>
            <a:r>
              <a:rPr lang="en-US" sz="2400" dirty="0"/>
              <a:t>&lt;hr &gt;</a:t>
            </a:r>
          </a:p>
          <a:p>
            <a:r>
              <a:rPr lang="en-US" sz="2400" dirty="0"/>
              <a:t>&lt;p&gt;This is paragraph two and should be at bottom&lt;/p&gt;</a:t>
            </a:r>
          </a:p>
          <a:p>
            <a:r>
              <a:rPr lang="en-US" sz="2400" dirty="0"/>
              <a:t>&lt;/body&gt;</a:t>
            </a:r>
          </a:p>
          <a:p>
            <a:r>
              <a:rPr lang="en-US" sz="2400" dirty="0"/>
              <a:t>&lt;/html&gt;</a:t>
            </a:r>
            <a:endParaRPr lang="en-US"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7929586" cy="5016758"/>
          </a:xfrm>
          <a:prstGeom prst="rect">
            <a:avLst/>
          </a:prstGeom>
        </p:spPr>
        <p:txBody>
          <a:bodyPr wrap="square">
            <a:spAutoFit/>
          </a:bodyPr>
          <a:lstStyle/>
          <a:p>
            <a:r>
              <a:rPr lang="en-US" sz="3200" dirty="0">
                <a:latin typeface="Times New Roman" pitchFamily="18" charset="0"/>
                <a:cs typeface="Times New Roman" pitchFamily="18" charset="0"/>
              </a:rPr>
              <a:t> </a:t>
            </a:r>
            <a:r>
              <a:rPr lang="en-US" sz="3200" b="1" dirty="0"/>
              <a:t>Preserve Formatting</a:t>
            </a:r>
          </a:p>
          <a:p>
            <a:endParaRPr lang="en-US" sz="3200" b="1" dirty="0"/>
          </a:p>
          <a:p>
            <a:r>
              <a:rPr lang="en-US" sz="3200" dirty="0"/>
              <a:t>Sometimes you want your text to follow the exact format of how it is written in the HTML document. In those cases, you can use the preformatted tag &lt;pre&gt;.</a:t>
            </a:r>
          </a:p>
          <a:p>
            <a:endParaRPr lang="en-US" sz="3200" dirty="0"/>
          </a:p>
          <a:p>
            <a:r>
              <a:rPr lang="en-US" sz="3200" dirty="0"/>
              <a:t>Any text between the opening </a:t>
            </a:r>
            <a:r>
              <a:rPr lang="en-US" sz="3200" b="1" dirty="0"/>
              <a:t>&lt;pre&gt;</a:t>
            </a:r>
            <a:r>
              <a:rPr lang="en-US" sz="3200" dirty="0"/>
              <a:t> tag and the closing </a:t>
            </a:r>
            <a:r>
              <a:rPr lang="en-US" sz="3200" b="1" dirty="0"/>
              <a:t>&lt;/pre&gt;</a:t>
            </a:r>
            <a:r>
              <a:rPr lang="en-US" sz="3200" dirty="0"/>
              <a:t> tag will preserve the formatting of the source document.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7929586" cy="5970865"/>
          </a:xfrm>
          <a:prstGeom prst="rect">
            <a:avLst/>
          </a:prstGeom>
        </p:spPr>
        <p:txBody>
          <a:bodyPr wrap="square">
            <a:spAutoFit/>
          </a:bodyPr>
          <a:lstStyle/>
          <a:p>
            <a:endParaRPr lang="en-US" b="1" dirty="0"/>
          </a:p>
          <a:p>
            <a:r>
              <a:rPr lang="en-US" sz="2800" b="1" dirty="0"/>
              <a:t>Example: Preserve Formatting</a:t>
            </a:r>
          </a:p>
          <a:p>
            <a:r>
              <a:rPr lang="en-US" sz="2800" dirty="0"/>
              <a:t>&lt;!DOCTYPE html&gt;</a:t>
            </a:r>
          </a:p>
          <a:p>
            <a:r>
              <a:rPr lang="en-US" sz="2800" dirty="0"/>
              <a:t>&lt;html&gt;</a:t>
            </a:r>
          </a:p>
          <a:p>
            <a:r>
              <a:rPr lang="en-US" sz="2800" dirty="0"/>
              <a:t>&lt;body&gt;</a:t>
            </a:r>
          </a:p>
          <a:p>
            <a:r>
              <a:rPr lang="en-US" sz="2800" dirty="0"/>
              <a:t>&lt;pre&gt;</a:t>
            </a:r>
          </a:p>
          <a:p>
            <a:r>
              <a:rPr lang="en-US" sz="2800" dirty="0"/>
              <a:t>Text in a pre element</a:t>
            </a:r>
          </a:p>
          <a:p>
            <a:r>
              <a:rPr lang="en-US" sz="2800" dirty="0"/>
              <a:t>is displayed in a fixed-width</a:t>
            </a:r>
          </a:p>
          <a:p>
            <a:r>
              <a:rPr lang="en-US" sz="2800" dirty="0"/>
              <a:t>font, and it preserves</a:t>
            </a:r>
          </a:p>
          <a:p>
            <a:r>
              <a:rPr lang="en-US" sz="2800" dirty="0"/>
              <a:t>both      spaces and</a:t>
            </a:r>
          </a:p>
          <a:p>
            <a:r>
              <a:rPr lang="en-US" sz="2800" dirty="0"/>
              <a:t>line breaks</a:t>
            </a:r>
          </a:p>
          <a:p>
            <a:r>
              <a:rPr lang="en-US" sz="2800" dirty="0"/>
              <a:t>&lt;/pre&gt;</a:t>
            </a:r>
          </a:p>
          <a:p>
            <a:r>
              <a:rPr lang="en-US" sz="2800" dirty="0"/>
              <a:t>&lt;/body&gt;</a:t>
            </a:r>
          </a:p>
          <a:p>
            <a:r>
              <a:rPr lang="en-US" sz="2800" dirty="0"/>
              <a:t>&lt;/html&gt;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7929586" cy="6401753"/>
          </a:xfrm>
          <a:prstGeom prst="rect">
            <a:avLst/>
          </a:prstGeom>
        </p:spPr>
        <p:txBody>
          <a:bodyPr wrap="square">
            <a:spAutoFit/>
          </a:bodyPr>
          <a:lstStyle/>
          <a:p>
            <a:endParaRPr lang="en-US" b="1" dirty="0"/>
          </a:p>
          <a:p>
            <a:r>
              <a:rPr lang="en-US" sz="2800" b="1" dirty="0"/>
              <a:t>Example: Preserve Formatting</a:t>
            </a:r>
          </a:p>
          <a:p>
            <a:r>
              <a:rPr lang="en-US" sz="2800" dirty="0"/>
              <a:t>&lt;!DOCTYPE html&gt;</a:t>
            </a:r>
          </a:p>
          <a:p>
            <a:r>
              <a:rPr lang="en-US" sz="2800" dirty="0"/>
              <a:t>&lt;html&gt;</a:t>
            </a:r>
          </a:p>
          <a:p>
            <a:r>
              <a:rPr lang="en-US" sz="2800" dirty="0"/>
              <a:t>&lt;head&gt;</a:t>
            </a:r>
          </a:p>
          <a:p>
            <a:r>
              <a:rPr lang="en-US" sz="2800" dirty="0"/>
              <a:t>&lt;title&gt;Preserve Formatting Example&lt;/title&gt;</a:t>
            </a:r>
          </a:p>
          <a:p>
            <a:r>
              <a:rPr lang="en-US" sz="2800" dirty="0"/>
              <a:t>&lt;/head&gt;</a:t>
            </a:r>
          </a:p>
          <a:p>
            <a:r>
              <a:rPr lang="en-US" sz="2800" dirty="0"/>
              <a:t>&lt;body&gt;</a:t>
            </a:r>
          </a:p>
          <a:p>
            <a:r>
              <a:rPr lang="en-US" sz="2800" dirty="0"/>
              <a:t>&lt;pre&gt;function </a:t>
            </a:r>
            <a:r>
              <a:rPr lang="en-US" sz="2800" dirty="0" err="1"/>
              <a:t>testFunction</a:t>
            </a:r>
            <a:r>
              <a:rPr lang="en-US" sz="2800" dirty="0"/>
              <a:t>( </a:t>
            </a:r>
            <a:r>
              <a:rPr lang="en-US" sz="2800" dirty="0" err="1"/>
              <a:t>strText</a:t>
            </a:r>
            <a:r>
              <a:rPr lang="en-US" sz="2800" dirty="0"/>
              <a:t> )</a:t>
            </a:r>
          </a:p>
          <a:p>
            <a:r>
              <a:rPr lang="en-US" sz="2800" dirty="0"/>
              <a:t>{   </a:t>
            </a:r>
          </a:p>
          <a:p>
            <a:r>
              <a:rPr lang="en-US" sz="2800" dirty="0"/>
              <a:t>alert (</a:t>
            </a:r>
            <a:r>
              <a:rPr lang="en-US" sz="2800" dirty="0" err="1"/>
              <a:t>strText</a:t>
            </a:r>
            <a:r>
              <a:rPr lang="en-US" sz="2800" dirty="0"/>
              <a:t>)</a:t>
            </a:r>
          </a:p>
          <a:p>
            <a:r>
              <a:rPr lang="en-US" sz="2800" dirty="0"/>
              <a:t>}</a:t>
            </a:r>
          </a:p>
          <a:p>
            <a:r>
              <a:rPr lang="en-US" sz="2800" dirty="0"/>
              <a:t>&lt;/pre&gt;</a:t>
            </a:r>
          </a:p>
          <a:p>
            <a:r>
              <a:rPr lang="en-US" sz="2800" dirty="0"/>
              <a:t>&lt;/body&gt;</a:t>
            </a:r>
          </a:p>
          <a:p>
            <a:r>
              <a:rPr lang="en-US" sz="2800" dirty="0"/>
              <a:t>&lt;/html&gt;</a:t>
            </a:r>
            <a:endParaRPr lang="en-US"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51180"/>
            <a:ext cx="8572560" cy="6586418"/>
          </a:xfrm>
          <a:prstGeom prst="rect">
            <a:avLst/>
          </a:prstGeom>
        </p:spPr>
        <p:txBody>
          <a:bodyPr wrap="square">
            <a:spAutoFit/>
          </a:bodyPr>
          <a:lstStyle/>
          <a:p>
            <a:r>
              <a:rPr lang="en-US" sz="3200" b="1" dirty="0"/>
              <a:t>HTML Elements</a:t>
            </a:r>
          </a:p>
          <a:p>
            <a:r>
              <a:rPr lang="en-US" sz="2400" dirty="0"/>
              <a:t>An </a:t>
            </a:r>
            <a:r>
              <a:rPr lang="en-US" sz="2400" b="1" dirty="0"/>
              <a:t>HTML element</a:t>
            </a:r>
            <a:r>
              <a:rPr lang="en-US" sz="2400" dirty="0"/>
              <a:t> is defined by a starting tag. If the element contains other content, it ends with a closing tag, where the element name is preceded by a forward slash as shown below with few tags:</a:t>
            </a:r>
          </a:p>
          <a:p>
            <a:r>
              <a:rPr lang="en-US" sz="2400" b="1" dirty="0"/>
              <a:t>Start Tag                      Content                                End Tag</a:t>
            </a:r>
            <a:endParaRPr lang="en-US" sz="2400" dirty="0"/>
          </a:p>
          <a:p>
            <a:r>
              <a:rPr lang="en-US" sz="2400" dirty="0"/>
              <a:t>&lt;p&gt;              This is paragraph content.                     &lt;/p&gt;</a:t>
            </a:r>
          </a:p>
          <a:p>
            <a:r>
              <a:rPr lang="en-US" sz="2400" dirty="0"/>
              <a:t>&lt;h1&gt;            This is heading content.                         &lt;/h1&gt;</a:t>
            </a:r>
          </a:p>
          <a:p>
            <a:r>
              <a:rPr lang="en-US" sz="2400" dirty="0"/>
              <a:t>&lt;div&gt;           This is division content.                          &lt;/div&gt;</a:t>
            </a:r>
          </a:p>
          <a:p>
            <a:endParaRPr lang="en-US" sz="2400" dirty="0"/>
          </a:p>
          <a:p>
            <a:r>
              <a:rPr lang="en-US" sz="2400" dirty="0"/>
              <a:t>Note: There are some HTML elements which don't need to be closed, such as &lt;</a:t>
            </a:r>
            <a:r>
              <a:rPr lang="en-US" sz="2400" dirty="0" err="1"/>
              <a:t>img</a:t>
            </a:r>
            <a:r>
              <a:rPr lang="en-US" sz="2400" dirty="0"/>
              <a:t>.../&gt;, &lt;hr /&gt; and &lt;</a:t>
            </a:r>
            <a:r>
              <a:rPr lang="en-US" sz="2400" dirty="0" err="1"/>
              <a:t>br</a:t>
            </a:r>
            <a:r>
              <a:rPr lang="en-US" sz="2400" dirty="0"/>
              <a:t> /&gt; elements. These are known as </a:t>
            </a:r>
            <a:r>
              <a:rPr lang="en-US" sz="2400" b="1" dirty="0"/>
              <a:t>void elements</a:t>
            </a:r>
            <a:r>
              <a:rPr lang="en-US" sz="2400" dirty="0"/>
              <a:t>.</a:t>
            </a:r>
          </a:p>
          <a:p>
            <a:endParaRPr lang="en-US" sz="2400" dirty="0"/>
          </a:p>
          <a:p>
            <a:endParaRPr lang="en-US" sz="2400" dirty="0"/>
          </a:p>
          <a:p>
            <a:endParaRPr lang="en-US" dirty="0">
              <a:latin typeface="Times New Roman" pitchFamily="18" charset="0"/>
              <a:cs typeface="Times New Roman" pitchFamily="18" charset="0"/>
            </a:endParaRPr>
          </a:p>
          <a:p>
            <a:r>
              <a:rPr lang="en-US" dirty="0"/>
              <a:t> </a:t>
            </a:r>
          </a:p>
          <a:p>
            <a:r>
              <a:rPr lang="en-US"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71480"/>
            <a:ext cx="8286808" cy="6093976"/>
          </a:xfrm>
          <a:prstGeom prst="rect">
            <a:avLst/>
          </a:prstGeom>
        </p:spPr>
        <p:txBody>
          <a:bodyPr wrap="square">
            <a:spAutoFit/>
          </a:bodyPr>
          <a:lstStyle/>
          <a:p>
            <a:r>
              <a:rPr lang="en-US" sz="2600" b="1" dirty="0"/>
              <a:t>HTML Attributes</a:t>
            </a:r>
          </a:p>
          <a:p>
            <a:endParaRPr lang="en-US" sz="2600" b="1" dirty="0"/>
          </a:p>
          <a:p>
            <a:r>
              <a:rPr lang="en-US" sz="2600" dirty="0"/>
              <a:t>An attribute is used to define the characteristics of an HTML element and is placed inside the element's opening tag. All attributes are made up of two parts: a </a:t>
            </a:r>
            <a:r>
              <a:rPr lang="en-US" sz="2600" b="1" dirty="0"/>
              <a:t>name</a:t>
            </a:r>
            <a:r>
              <a:rPr lang="en-US" sz="2600" dirty="0"/>
              <a:t> and a </a:t>
            </a:r>
            <a:r>
              <a:rPr lang="en-US" sz="2600" b="1" dirty="0"/>
              <a:t>value</a:t>
            </a:r>
            <a:r>
              <a:rPr lang="en-US" sz="2600" dirty="0"/>
              <a:t>:</a:t>
            </a:r>
          </a:p>
          <a:p>
            <a:pPr lvl="0"/>
            <a:endParaRPr lang="en-US" sz="2600" dirty="0"/>
          </a:p>
          <a:p>
            <a:pPr lvl="0"/>
            <a:r>
              <a:rPr lang="en-US" sz="2600" dirty="0"/>
              <a:t>The </a:t>
            </a:r>
            <a:r>
              <a:rPr lang="en-US" sz="2600" b="1" dirty="0"/>
              <a:t>name</a:t>
            </a:r>
            <a:r>
              <a:rPr lang="en-US" sz="2600" dirty="0"/>
              <a:t> is the property you want to set. For example, the paragraph &lt;p&gt; element in the example carries an attribute whose name is </a:t>
            </a:r>
            <a:r>
              <a:rPr lang="en-US" sz="2600" b="1" dirty="0"/>
              <a:t>align</a:t>
            </a:r>
            <a:r>
              <a:rPr lang="en-US" sz="2600" dirty="0"/>
              <a:t>, which you can use to indicate the alignment of paragraph on the page.</a:t>
            </a:r>
          </a:p>
          <a:p>
            <a:pPr lvl="0"/>
            <a:endParaRPr lang="en-US" sz="2600" dirty="0"/>
          </a:p>
          <a:p>
            <a:pPr lvl="0"/>
            <a:r>
              <a:rPr lang="en-US" sz="2600" dirty="0"/>
              <a:t>The </a:t>
            </a:r>
            <a:r>
              <a:rPr lang="en-US" sz="2600" b="1" dirty="0"/>
              <a:t>value</a:t>
            </a:r>
            <a:r>
              <a:rPr lang="en-US" sz="2600" dirty="0"/>
              <a:t> is what you want the value of the property to be set and always put within quotations. The below example shows three possible values of align attribute: </a:t>
            </a:r>
            <a:r>
              <a:rPr lang="en-US" sz="2600" b="1" dirty="0"/>
              <a:t>left, center</a:t>
            </a:r>
            <a:r>
              <a:rPr lang="en-US" sz="2600" dirty="0"/>
              <a:t> and </a:t>
            </a:r>
            <a:r>
              <a:rPr lang="en-US" sz="2600" b="1" dirty="0"/>
              <a:t>right</a:t>
            </a:r>
            <a:r>
              <a:rPr lang="en-US" sz="2600"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02359"/>
            <a:ext cx="6215106" cy="6124754"/>
          </a:xfrm>
          <a:prstGeom prst="rect">
            <a:avLst/>
          </a:prstGeom>
        </p:spPr>
        <p:txBody>
          <a:bodyPr wrap="square">
            <a:spAutoFit/>
          </a:bodyPr>
          <a:lstStyle/>
          <a:p>
            <a:r>
              <a:rPr lang="en-US" sz="2800" b="1" dirty="0"/>
              <a:t>Example</a:t>
            </a:r>
          </a:p>
          <a:p>
            <a:r>
              <a:rPr lang="en-US" sz="2800" dirty="0"/>
              <a:t>&lt;!DOCTYPE html&gt;</a:t>
            </a:r>
          </a:p>
          <a:p>
            <a:r>
              <a:rPr lang="en-US" sz="2800" dirty="0"/>
              <a:t>&lt;html&gt;</a:t>
            </a:r>
          </a:p>
          <a:p>
            <a:r>
              <a:rPr lang="en-US" sz="2800" dirty="0"/>
              <a:t>&lt;head&gt;</a:t>
            </a:r>
          </a:p>
          <a:p>
            <a:r>
              <a:rPr lang="en-US" sz="2800" dirty="0"/>
              <a:t>&lt;title&gt;Align Attribute  Example&lt;/title&gt;	</a:t>
            </a:r>
          </a:p>
          <a:p>
            <a:r>
              <a:rPr lang="en-US" sz="2800" dirty="0"/>
              <a:t>&lt;/head&gt;</a:t>
            </a:r>
          </a:p>
          <a:p>
            <a:r>
              <a:rPr lang="en-US" sz="2800" dirty="0"/>
              <a:t>&lt;body&gt;</a:t>
            </a:r>
          </a:p>
          <a:p>
            <a:r>
              <a:rPr lang="en-US" sz="2800" dirty="0"/>
              <a:t>&lt;p align="left"&gt;This is left aligned&lt;/p&gt;</a:t>
            </a:r>
          </a:p>
          <a:p>
            <a:r>
              <a:rPr lang="en-US" sz="2800" dirty="0"/>
              <a:t>&lt;p align="center"&gt;This is center aligned&lt;/p&gt;</a:t>
            </a:r>
          </a:p>
          <a:p>
            <a:r>
              <a:rPr lang="en-US" sz="2800" dirty="0"/>
              <a:t>&lt;p align="right"&gt;This is right aligned&lt;/p&gt;</a:t>
            </a:r>
          </a:p>
          <a:p>
            <a:r>
              <a:rPr lang="en-US" sz="2800" dirty="0"/>
              <a:t>&lt;/body&gt;</a:t>
            </a:r>
          </a:p>
          <a:p>
            <a:r>
              <a:rPr lang="en-US" sz="2800" dirty="0"/>
              <a:t>&lt;/html&gt;</a:t>
            </a:r>
            <a:endParaRPr lang="en-US" sz="28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428604"/>
            <a:ext cx="8429684" cy="6001643"/>
          </a:xfrm>
          <a:prstGeom prst="rect">
            <a:avLst/>
          </a:prstGeom>
        </p:spPr>
        <p:txBody>
          <a:bodyPr wrap="square">
            <a:spAutoFit/>
          </a:bodyPr>
          <a:lstStyle/>
          <a:p>
            <a:r>
              <a:rPr lang="en-US" sz="2400" b="1" dirty="0"/>
              <a:t>HTML Formatting Tags</a:t>
            </a:r>
          </a:p>
          <a:p>
            <a:endParaRPr lang="en-US" sz="2400" b="1" dirty="0"/>
          </a:p>
          <a:p>
            <a:r>
              <a:rPr lang="en-US" sz="2400" b="1" dirty="0"/>
              <a:t>Bold Text</a:t>
            </a:r>
          </a:p>
          <a:p>
            <a:r>
              <a:rPr lang="en-US" sz="2400" dirty="0"/>
              <a:t>Anything that appears within </a:t>
            </a:r>
            <a:r>
              <a:rPr lang="en-US" sz="2400" b="1" dirty="0"/>
              <a:t>&lt;b&gt;...&lt;/b&gt;</a:t>
            </a:r>
            <a:r>
              <a:rPr lang="en-US" sz="2400" dirty="0"/>
              <a:t> element, is displayed in bold as shown below:</a:t>
            </a:r>
          </a:p>
          <a:p>
            <a:endParaRPr lang="en-US" sz="2400" dirty="0"/>
          </a:p>
          <a:p>
            <a:r>
              <a:rPr lang="en-US" sz="2400" b="1" dirty="0"/>
              <a:t>Example</a:t>
            </a:r>
          </a:p>
          <a:p>
            <a:r>
              <a:rPr lang="en-US" sz="2400" dirty="0"/>
              <a:t>&lt;!DOCTYPE html&gt;</a:t>
            </a:r>
          </a:p>
          <a:p>
            <a:r>
              <a:rPr lang="en-US" sz="2400" dirty="0"/>
              <a:t>&lt;html&gt;</a:t>
            </a:r>
          </a:p>
          <a:p>
            <a:r>
              <a:rPr lang="en-US" sz="2400" dirty="0"/>
              <a:t>&lt;head&gt;</a:t>
            </a:r>
          </a:p>
          <a:p>
            <a:r>
              <a:rPr lang="en-US" sz="2400" dirty="0"/>
              <a:t>&lt;title&gt;Bold Text Example&lt;/title&gt;</a:t>
            </a:r>
          </a:p>
          <a:p>
            <a:r>
              <a:rPr lang="en-US" sz="2400" dirty="0"/>
              <a:t>&lt;/head&gt;</a:t>
            </a:r>
          </a:p>
          <a:p>
            <a:r>
              <a:rPr lang="en-US" sz="2400" dirty="0"/>
              <a:t>&lt;body&gt;</a:t>
            </a:r>
          </a:p>
          <a:p>
            <a:r>
              <a:rPr lang="en-US" sz="2400" dirty="0"/>
              <a:t>&lt;p&gt;Welcome to &lt;b&gt;LPU&lt;/b&gt; </a:t>
            </a:r>
            <a:r>
              <a:rPr lang="en-US" sz="2400" dirty="0" err="1"/>
              <a:t>Jalandhar</a:t>
            </a:r>
            <a:r>
              <a:rPr lang="en-US" sz="2400" dirty="0"/>
              <a:t>&lt;/p&gt;</a:t>
            </a:r>
          </a:p>
          <a:p>
            <a:r>
              <a:rPr lang="en-US" sz="2400" dirty="0"/>
              <a:t>&lt;/body&gt;</a:t>
            </a:r>
          </a:p>
          <a:p>
            <a:r>
              <a:rPr lang="en-US" sz="2400" dirty="0"/>
              <a:t>&lt;/html&gt;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785794"/>
            <a:ext cx="8358246" cy="6124754"/>
          </a:xfrm>
          <a:prstGeom prst="rect">
            <a:avLst/>
          </a:prstGeom>
        </p:spPr>
        <p:txBody>
          <a:bodyPr wrap="square">
            <a:spAutoFit/>
          </a:bodyPr>
          <a:lstStyle/>
          <a:p>
            <a:r>
              <a:rPr lang="en-US" sz="2800" b="1" dirty="0"/>
              <a:t>Italic Text</a:t>
            </a:r>
          </a:p>
          <a:p>
            <a:r>
              <a:rPr lang="en-US" sz="2800" dirty="0"/>
              <a:t>Anything that appears within </a:t>
            </a:r>
            <a:r>
              <a:rPr lang="en-US" sz="2800" b="1" dirty="0"/>
              <a:t>&lt;</a:t>
            </a:r>
            <a:r>
              <a:rPr lang="en-US" sz="2800" b="1" dirty="0" err="1"/>
              <a:t>i</a:t>
            </a:r>
            <a:r>
              <a:rPr lang="en-US" sz="2800" b="1" dirty="0"/>
              <a:t>&gt;...&lt;/</a:t>
            </a:r>
            <a:r>
              <a:rPr lang="en-US" sz="2800" b="1" dirty="0" err="1"/>
              <a:t>i</a:t>
            </a:r>
            <a:r>
              <a:rPr lang="en-US" sz="2800" b="1" dirty="0"/>
              <a:t>&gt;</a:t>
            </a:r>
            <a:r>
              <a:rPr lang="en-US" sz="2800" dirty="0"/>
              <a:t> element is displayed in italicized as shown below:</a:t>
            </a:r>
          </a:p>
          <a:p>
            <a:endParaRPr lang="en-US" sz="2800" dirty="0"/>
          </a:p>
          <a:p>
            <a:r>
              <a:rPr lang="en-US" sz="2800" b="1" dirty="0"/>
              <a:t>Example</a:t>
            </a:r>
          </a:p>
          <a:p>
            <a:r>
              <a:rPr lang="en-US" sz="2800" dirty="0"/>
              <a:t>&lt;!DOCTYPE html&gt;</a:t>
            </a:r>
          </a:p>
          <a:p>
            <a:r>
              <a:rPr lang="en-US" sz="2800" dirty="0"/>
              <a:t>&lt;html&gt;</a:t>
            </a:r>
          </a:p>
          <a:p>
            <a:r>
              <a:rPr lang="en-US" sz="2800" dirty="0"/>
              <a:t>&lt;head&gt;</a:t>
            </a:r>
          </a:p>
          <a:p>
            <a:r>
              <a:rPr lang="en-US" sz="2800" dirty="0"/>
              <a:t>&lt;title&gt;Italic Text Example&lt;/title&gt;</a:t>
            </a:r>
          </a:p>
          <a:p>
            <a:r>
              <a:rPr lang="en-US" sz="2800" dirty="0"/>
              <a:t>&lt;/head&gt;</a:t>
            </a:r>
          </a:p>
          <a:p>
            <a:r>
              <a:rPr lang="en-US" sz="2800" dirty="0"/>
              <a:t>&lt;body&gt;</a:t>
            </a:r>
          </a:p>
          <a:p>
            <a:r>
              <a:rPr lang="en-US" sz="2800" dirty="0"/>
              <a:t>&lt;p&gt;Welcome to  &lt;</a:t>
            </a:r>
            <a:r>
              <a:rPr lang="en-US" sz="2800" dirty="0" err="1"/>
              <a:t>i</a:t>
            </a:r>
            <a:r>
              <a:rPr lang="en-US" sz="2800" dirty="0"/>
              <a:t>&gt;LPU&lt;/</a:t>
            </a:r>
            <a:r>
              <a:rPr lang="en-US" sz="2800" dirty="0" err="1"/>
              <a:t>i</a:t>
            </a:r>
            <a:r>
              <a:rPr lang="en-US" sz="2800" dirty="0"/>
              <a:t>&gt; </a:t>
            </a:r>
            <a:r>
              <a:rPr lang="en-US" sz="2800" dirty="0" err="1"/>
              <a:t>Jalandhar</a:t>
            </a:r>
            <a:r>
              <a:rPr lang="en-US" sz="2800" dirty="0"/>
              <a:t>&lt;/p&gt;</a:t>
            </a:r>
          </a:p>
          <a:p>
            <a:r>
              <a:rPr lang="en-US" sz="2800" dirty="0"/>
              <a:t>&lt;/body&gt;</a:t>
            </a:r>
          </a:p>
          <a:p>
            <a:r>
              <a:rPr lang="en-US" sz="2800" dirty="0"/>
              <a:t>&lt;/html&gt;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Understanding</a:t>
            </a:r>
            <a:r>
              <a:rPr lang="en-IN" dirty="0"/>
              <a:t> </a:t>
            </a:r>
            <a:r>
              <a:rPr lang="en-US" b="1" dirty="0"/>
              <a:t>HTML, CSS and JavaScript</a:t>
            </a:r>
            <a:endParaRPr lang="en-IN" dirty="0"/>
          </a:p>
        </p:txBody>
      </p:sp>
      <p:sp>
        <p:nvSpPr>
          <p:cNvPr id="3" name="Content Placeholder 2"/>
          <p:cNvSpPr>
            <a:spLocks noGrp="1"/>
          </p:cNvSpPr>
          <p:nvPr>
            <p:ph idx="1"/>
          </p:nvPr>
        </p:nvSpPr>
        <p:spPr/>
        <p:txBody>
          <a:bodyPr>
            <a:normAutofit/>
          </a:bodyPr>
          <a:lstStyle/>
          <a:p>
            <a:r>
              <a:rPr lang="en-US" dirty="0"/>
              <a:t>Each building actually has three parts you can change:</a:t>
            </a:r>
          </a:p>
          <a:p>
            <a:pPr lvl="0"/>
            <a:r>
              <a:rPr lang="en-US" dirty="0"/>
              <a:t>1. The structure of the building itself</a:t>
            </a:r>
          </a:p>
          <a:p>
            <a:pPr lvl="0"/>
            <a:r>
              <a:rPr lang="en-US" dirty="0"/>
              <a:t>2. The interior and exterior decoration of the building</a:t>
            </a:r>
          </a:p>
          <a:p>
            <a:pPr lvl="0"/>
            <a:r>
              <a:rPr lang="en-US" dirty="0"/>
              <a:t>3. The actual functions that visitors can perform in each building</a:t>
            </a:r>
          </a:p>
          <a:p>
            <a:pPr>
              <a:buNone/>
            </a:pPr>
            <a:r>
              <a:rPr lang="en-US" dirty="0"/>
              <a:t>This corresponds to the three different types of files that you can use in your first website.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714356"/>
            <a:ext cx="7572428" cy="6124754"/>
          </a:xfrm>
          <a:prstGeom prst="rect">
            <a:avLst/>
          </a:prstGeom>
        </p:spPr>
        <p:txBody>
          <a:bodyPr wrap="square">
            <a:spAutoFit/>
          </a:bodyPr>
          <a:lstStyle/>
          <a:p>
            <a:r>
              <a:rPr lang="en-US" sz="2800" b="1" dirty="0"/>
              <a:t>Underlined Text</a:t>
            </a:r>
          </a:p>
          <a:p>
            <a:r>
              <a:rPr lang="en-US" sz="2800" dirty="0"/>
              <a:t>Anything that appears within </a:t>
            </a:r>
            <a:r>
              <a:rPr lang="en-US" sz="2800" b="1" dirty="0"/>
              <a:t>&lt;u&gt;...&lt;/u&gt;</a:t>
            </a:r>
            <a:r>
              <a:rPr lang="en-US" sz="2800" dirty="0"/>
              <a:t> element, is displayed with underline as shown below:</a:t>
            </a:r>
          </a:p>
          <a:p>
            <a:endParaRPr lang="en-US" sz="2800" dirty="0"/>
          </a:p>
          <a:p>
            <a:r>
              <a:rPr lang="en-US" sz="2800" b="1" dirty="0"/>
              <a:t>Example</a:t>
            </a:r>
          </a:p>
          <a:p>
            <a:r>
              <a:rPr lang="en-US" sz="2800" dirty="0"/>
              <a:t>&lt;!DOCTYPE html&gt;</a:t>
            </a:r>
          </a:p>
          <a:p>
            <a:r>
              <a:rPr lang="en-US" sz="2800" dirty="0"/>
              <a:t>&lt;html&gt;</a:t>
            </a:r>
          </a:p>
          <a:p>
            <a:r>
              <a:rPr lang="en-US" sz="2800" dirty="0"/>
              <a:t>&lt;head&gt;</a:t>
            </a:r>
          </a:p>
          <a:p>
            <a:r>
              <a:rPr lang="en-US" sz="2800" dirty="0"/>
              <a:t>&lt;title&gt;Underlined Text Example&lt;/title&gt;</a:t>
            </a:r>
          </a:p>
          <a:p>
            <a:r>
              <a:rPr lang="en-US" sz="2800" dirty="0"/>
              <a:t>&lt;/head&gt;</a:t>
            </a:r>
          </a:p>
          <a:p>
            <a:r>
              <a:rPr lang="en-US" sz="2800" dirty="0"/>
              <a:t>&lt;body&gt;</a:t>
            </a:r>
          </a:p>
          <a:p>
            <a:r>
              <a:rPr lang="en-US" sz="2800" dirty="0"/>
              <a:t>&lt;p&gt;Welcome to &lt;u&gt;LPU&lt;/u&gt; </a:t>
            </a:r>
            <a:r>
              <a:rPr lang="en-US" sz="2800" dirty="0" err="1"/>
              <a:t>Jalandhar</a:t>
            </a:r>
            <a:r>
              <a:rPr lang="en-US" sz="2800" dirty="0"/>
              <a:t>&lt;/p&gt;</a:t>
            </a:r>
          </a:p>
          <a:p>
            <a:r>
              <a:rPr lang="en-US" sz="2800" dirty="0"/>
              <a:t>&lt;/body&gt;</a:t>
            </a:r>
          </a:p>
          <a:p>
            <a:r>
              <a:rPr lang="en-US" sz="2800" dirty="0"/>
              <a:t>&lt;/html&gt;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381000"/>
            <a:ext cx="7715304" cy="6555641"/>
          </a:xfrm>
          <a:prstGeom prst="rect">
            <a:avLst/>
          </a:prstGeom>
        </p:spPr>
        <p:txBody>
          <a:bodyPr wrap="square">
            <a:spAutoFit/>
          </a:bodyPr>
          <a:lstStyle/>
          <a:p>
            <a:r>
              <a:rPr lang="en-US" sz="2800" b="1" dirty="0"/>
              <a:t>Strike Text</a:t>
            </a:r>
          </a:p>
          <a:p>
            <a:r>
              <a:rPr lang="en-US" sz="2800" dirty="0"/>
              <a:t>Anything that appears within </a:t>
            </a:r>
            <a:r>
              <a:rPr lang="en-US" sz="2800" b="1" dirty="0"/>
              <a:t>&lt;strike&gt;...&lt;/strike&gt;</a:t>
            </a:r>
            <a:r>
              <a:rPr lang="en-US" sz="2800" dirty="0"/>
              <a:t> element is displayed with strikethrough, which is a thin line through the text as shown below:</a:t>
            </a:r>
          </a:p>
          <a:p>
            <a:endParaRPr lang="en-US" sz="2800" dirty="0"/>
          </a:p>
          <a:p>
            <a:r>
              <a:rPr lang="en-US" sz="2800" b="1" dirty="0"/>
              <a:t>Example</a:t>
            </a:r>
          </a:p>
          <a:p>
            <a:r>
              <a:rPr lang="en-US" sz="2800" dirty="0"/>
              <a:t>&lt;!DOCTYPE html&gt;</a:t>
            </a:r>
          </a:p>
          <a:p>
            <a:r>
              <a:rPr lang="en-US" sz="2800" dirty="0"/>
              <a:t>&lt;html&gt;</a:t>
            </a:r>
          </a:p>
          <a:p>
            <a:r>
              <a:rPr lang="en-US" sz="2800" dirty="0"/>
              <a:t>&lt;head&gt;</a:t>
            </a:r>
          </a:p>
          <a:p>
            <a:r>
              <a:rPr lang="en-US" sz="2800" dirty="0"/>
              <a:t>&lt;title&gt;Strike Text Example&lt;/title&gt;</a:t>
            </a:r>
          </a:p>
          <a:p>
            <a:r>
              <a:rPr lang="en-US" sz="2800" dirty="0"/>
              <a:t>&lt;/head&gt;</a:t>
            </a:r>
          </a:p>
          <a:p>
            <a:r>
              <a:rPr lang="en-US" sz="2800" dirty="0"/>
              <a:t>&lt;body&gt;</a:t>
            </a:r>
          </a:p>
          <a:p>
            <a:r>
              <a:rPr lang="en-US" sz="2800" dirty="0"/>
              <a:t>&lt;p&gt;This is completely &lt;strike&gt;bad&lt;/strike&gt;idea&lt;/p&gt;</a:t>
            </a:r>
          </a:p>
          <a:p>
            <a:r>
              <a:rPr lang="en-US" sz="2800" dirty="0"/>
              <a:t>&lt;/body&gt;</a:t>
            </a:r>
          </a:p>
          <a:p>
            <a:r>
              <a:rPr lang="en-US" sz="2800" dirty="0"/>
              <a:t>&lt;/html&gt;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428605"/>
            <a:ext cx="8286808" cy="6001643"/>
          </a:xfrm>
          <a:prstGeom prst="rect">
            <a:avLst/>
          </a:prstGeom>
        </p:spPr>
        <p:txBody>
          <a:bodyPr wrap="square">
            <a:spAutoFit/>
          </a:bodyPr>
          <a:lstStyle/>
          <a:p>
            <a:r>
              <a:rPr lang="en-US" sz="2400" b="1" dirty="0"/>
              <a:t>Superscript Text</a:t>
            </a:r>
          </a:p>
          <a:p>
            <a:r>
              <a:rPr lang="en-US" sz="2400" dirty="0"/>
              <a:t>The content of a </a:t>
            </a:r>
            <a:r>
              <a:rPr lang="en-US" sz="2400" b="1" dirty="0"/>
              <a:t>&lt;sup&gt;...&lt;/sup&gt;</a:t>
            </a:r>
            <a:r>
              <a:rPr lang="en-US" sz="2400" dirty="0"/>
              <a:t> element is written in superscript; the font size used is the same size as the characters surrounding it but is displayed half a character's height above the other characters.</a:t>
            </a:r>
          </a:p>
          <a:p>
            <a:endParaRPr lang="en-US" sz="2400" dirty="0"/>
          </a:p>
          <a:p>
            <a:r>
              <a:rPr lang="en-US" sz="2400" b="1" dirty="0"/>
              <a:t>Example</a:t>
            </a:r>
          </a:p>
          <a:p>
            <a:r>
              <a:rPr lang="en-US" sz="2400" dirty="0"/>
              <a:t>&lt;!DOCTYPE html&gt;</a:t>
            </a:r>
          </a:p>
          <a:p>
            <a:r>
              <a:rPr lang="en-US" sz="2400" dirty="0"/>
              <a:t>&lt;html&gt;</a:t>
            </a:r>
          </a:p>
          <a:p>
            <a:r>
              <a:rPr lang="en-US" sz="2400" dirty="0"/>
              <a:t>&lt;head&gt;</a:t>
            </a:r>
          </a:p>
          <a:p>
            <a:r>
              <a:rPr lang="en-US" sz="2400" dirty="0"/>
              <a:t>&lt;title&gt;Superscript Text Example&lt;/title&gt;</a:t>
            </a:r>
          </a:p>
          <a:p>
            <a:r>
              <a:rPr lang="en-US" sz="2400" dirty="0"/>
              <a:t>&lt;/head&gt;</a:t>
            </a:r>
          </a:p>
          <a:p>
            <a:r>
              <a:rPr lang="en-US" sz="2400" dirty="0"/>
              <a:t>&lt;body&gt;</a:t>
            </a:r>
          </a:p>
          <a:p>
            <a:r>
              <a:rPr lang="en-US" sz="2400" dirty="0"/>
              <a:t>&lt;p&gt;An example of &lt;sup&gt;superscript&lt;/sup&gt; formatting tag&lt;/p&gt;</a:t>
            </a:r>
          </a:p>
          <a:p>
            <a:r>
              <a:rPr lang="en-US" sz="2400" dirty="0"/>
              <a:t>&lt;/body&gt;</a:t>
            </a:r>
          </a:p>
          <a:p>
            <a:r>
              <a:rPr lang="en-US" sz="2400" dirty="0"/>
              <a:t>&lt;/html&gt;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28604"/>
            <a:ext cx="8196290" cy="6001643"/>
          </a:xfrm>
          <a:prstGeom prst="rect">
            <a:avLst/>
          </a:prstGeom>
        </p:spPr>
        <p:txBody>
          <a:bodyPr wrap="square">
            <a:spAutoFit/>
          </a:bodyPr>
          <a:lstStyle/>
          <a:p>
            <a:r>
              <a:rPr lang="en-US" sz="2400" b="1" dirty="0"/>
              <a:t>Subscript Text</a:t>
            </a:r>
          </a:p>
          <a:p>
            <a:r>
              <a:rPr lang="en-US" sz="2400" dirty="0"/>
              <a:t>The content of a </a:t>
            </a:r>
            <a:r>
              <a:rPr lang="en-US" sz="2400" b="1" dirty="0"/>
              <a:t>&lt;sub&gt;...&lt;/sub&gt;</a:t>
            </a:r>
            <a:r>
              <a:rPr lang="en-US" sz="2400" dirty="0"/>
              <a:t> element is written in subscript; the font size used is the same as the characters surrounding it, but is displayed half a character's height beneath the other characters.</a:t>
            </a:r>
          </a:p>
          <a:p>
            <a:endParaRPr lang="en-US" sz="2400" dirty="0"/>
          </a:p>
          <a:p>
            <a:r>
              <a:rPr lang="en-US" sz="2400" b="1" dirty="0"/>
              <a:t>Example</a:t>
            </a:r>
          </a:p>
          <a:p>
            <a:r>
              <a:rPr lang="en-US" sz="2400" dirty="0"/>
              <a:t>&lt;!DOCTYPE html&gt;</a:t>
            </a:r>
          </a:p>
          <a:p>
            <a:r>
              <a:rPr lang="en-US" sz="2400" dirty="0"/>
              <a:t>&lt;html&gt;</a:t>
            </a:r>
          </a:p>
          <a:p>
            <a:r>
              <a:rPr lang="en-US" sz="2400" dirty="0"/>
              <a:t>&lt;head&gt;</a:t>
            </a:r>
          </a:p>
          <a:p>
            <a:r>
              <a:rPr lang="en-US" sz="2400" dirty="0"/>
              <a:t>&lt;title&gt;Subscript Text Example&lt;/title&gt;</a:t>
            </a:r>
          </a:p>
          <a:p>
            <a:r>
              <a:rPr lang="en-US" sz="2400" dirty="0"/>
              <a:t>&lt;/head&gt;</a:t>
            </a:r>
          </a:p>
          <a:p>
            <a:r>
              <a:rPr lang="en-US" sz="2400" dirty="0"/>
              <a:t>&lt;body&gt;</a:t>
            </a:r>
          </a:p>
          <a:p>
            <a:r>
              <a:rPr lang="en-US" sz="2400" dirty="0"/>
              <a:t>&lt;p&gt;An example of &lt;sub&gt;subscript&lt;/sub&gt; formatting tag&lt;/p&gt;</a:t>
            </a:r>
          </a:p>
          <a:p>
            <a:r>
              <a:rPr lang="en-US" sz="2400" dirty="0"/>
              <a:t>&lt;/body&gt;</a:t>
            </a:r>
          </a:p>
          <a:p>
            <a:r>
              <a:rPr lang="en-US" sz="2400" dirty="0"/>
              <a:t>&lt;/html&gt;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501122" cy="5632311"/>
          </a:xfrm>
          <a:prstGeom prst="rect">
            <a:avLst/>
          </a:prstGeom>
        </p:spPr>
        <p:txBody>
          <a:bodyPr wrap="square">
            <a:spAutoFit/>
          </a:bodyPr>
          <a:lstStyle/>
          <a:p>
            <a:r>
              <a:rPr lang="en-US" sz="2000" b="1" dirty="0"/>
              <a:t>Inserted  and Deleted Text</a:t>
            </a:r>
          </a:p>
          <a:p>
            <a:endParaRPr lang="en-US" sz="2000" b="1" dirty="0"/>
          </a:p>
          <a:p>
            <a:r>
              <a:rPr lang="en-US" sz="2000" dirty="0"/>
              <a:t>Anything that appears within </a:t>
            </a:r>
            <a:r>
              <a:rPr lang="en-US" sz="2000" b="1" dirty="0"/>
              <a:t>&lt;ins&gt;...&lt;/ins&gt;</a:t>
            </a:r>
            <a:r>
              <a:rPr lang="en-US" sz="2000" dirty="0"/>
              <a:t> element is displayed as inserted text.</a:t>
            </a:r>
          </a:p>
          <a:p>
            <a:r>
              <a:rPr lang="en-US" sz="2000" dirty="0"/>
              <a:t>Anything that appears within </a:t>
            </a:r>
            <a:r>
              <a:rPr lang="en-US" sz="2000" b="1" dirty="0"/>
              <a:t>&lt;del&gt;...&lt;/del&gt;</a:t>
            </a:r>
            <a:r>
              <a:rPr lang="en-US" sz="2000" dirty="0"/>
              <a:t> element, is displayed as deleted text.</a:t>
            </a:r>
          </a:p>
          <a:p>
            <a:endParaRPr lang="en-US" sz="2000" dirty="0"/>
          </a:p>
          <a:p>
            <a:r>
              <a:rPr lang="en-US" sz="2000" b="1" dirty="0"/>
              <a:t>Example</a:t>
            </a:r>
          </a:p>
          <a:p>
            <a:r>
              <a:rPr lang="en-US" sz="2000" dirty="0"/>
              <a:t>&lt;!DOCTYPE html&gt;</a:t>
            </a:r>
          </a:p>
          <a:p>
            <a:r>
              <a:rPr lang="en-US" sz="2000" dirty="0"/>
              <a:t>&lt;html&gt;</a:t>
            </a:r>
          </a:p>
          <a:p>
            <a:r>
              <a:rPr lang="en-US" sz="2000" dirty="0"/>
              <a:t>&lt;head&gt;</a:t>
            </a:r>
          </a:p>
          <a:p>
            <a:r>
              <a:rPr lang="en-US" sz="2000" dirty="0"/>
              <a:t>&lt;title&gt;Inserted Text Example&lt;/title&gt;</a:t>
            </a:r>
          </a:p>
          <a:p>
            <a:r>
              <a:rPr lang="en-US" sz="2000" dirty="0"/>
              <a:t>&lt;/head&gt;</a:t>
            </a:r>
          </a:p>
          <a:p>
            <a:r>
              <a:rPr lang="en-US" sz="2000" dirty="0"/>
              <a:t>&lt;body&gt;</a:t>
            </a:r>
          </a:p>
          <a:p>
            <a:r>
              <a:rPr lang="en-US" sz="2000" dirty="0"/>
              <a:t>&lt;p&gt;This is an example of &lt;del&gt;HTML&lt;/del&gt; and &lt;ins&gt;JavaScript&lt;/ins&gt;</a:t>
            </a:r>
          </a:p>
          <a:p>
            <a:r>
              <a:rPr lang="en-US" sz="2000" dirty="0"/>
              <a:t>&lt;/p&gt;</a:t>
            </a:r>
          </a:p>
          <a:p>
            <a:r>
              <a:rPr lang="en-US" sz="2000" dirty="0"/>
              <a:t>&lt;/body&gt;</a:t>
            </a:r>
          </a:p>
          <a:p>
            <a:r>
              <a:rPr lang="en-US" sz="2000" dirty="0"/>
              <a:t>&lt;/html&gt;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500042"/>
            <a:ext cx="7715304" cy="6093976"/>
          </a:xfrm>
          <a:prstGeom prst="rect">
            <a:avLst/>
          </a:prstGeom>
        </p:spPr>
        <p:txBody>
          <a:bodyPr wrap="square">
            <a:spAutoFit/>
          </a:bodyPr>
          <a:lstStyle/>
          <a:p>
            <a:r>
              <a:rPr lang="en-US" sz="2600" b="1" dirty="0"/>
              <a:t>Larger Text</a:t>
            </a:r>
          </a:p>
          <a:p>
            <a:r>
              <a:rPr lang="en-US" sz="2600" dirty="0"/>
              <a:t>The content of the </a:t>
            </a:r>
            <a:r>
              <a:rPr lang="en-US" sz="2600" b="1" dirty="0"/>
              <a:t>&lt;big&gt;...&lt;/big&gt;</a:t>
            </a:r>
            <a:r>
              <a:rPr lang="en-US" sz="2600" dirty="0"/>
              <a:t> element is displayed one font size larger than the rest of the text surrounding it as shown below:</a:t>
            </a:r>
          </a:p>
          <a:p>
            <a:endParaRPr lang="en-US" sz="2600" dirty="0"/>
          </a:p>
          <a:p>
            <a:r>
              <a:rPr lang="en-US" sz="2600" b="1" dirty="0"/>
              <a:t>Example</a:t>
            </a:r>
          </a:p>
          <a:p>
            <a:r>
              <a:rPr lang="en-US" sz="2600" dirty="0"/>
              <a:t>&lt;!DOCTYPE html&gt;</a:t>
            </a:r>
          </a:p>
          <a:p>
            <a:r>
              <a:rPr lang="en-US" sz="2600" dirty="0"/>
              <a:t>&lt;html&gt;</a:t>
            </a:r>
          </a:p>
          <a:p>
            <a:r>
              <a:rPr lang="en-US" sz="2600" dirty="0"/>
              <a:t>&lt;head&gt;</a:t>
            </a:r>
          </a:p>
          <a:p>
            <a:r>
              <a:rPr lang="en-US" sz="2600" dirty="0"/>
              <a:t>&lt;title&gt;Larger Text Example&lt;/title&gt;</a:t>
            </a:r>
          </a:p>
          <a:p>
            <a:r>
              <a:rPr lang="en-US" sz="2600" dirty="0"/>
              <a:t>&lt;/head&gt;</a:t>
            </a:r>
          </a:p>
          <a:p>
            <a:r>
              <a:rPr lang="en-US" sz="2600" dirty="0"/>
              <a:t>&lt;body&gt;</a:t>
            </a:r>
          </a:p>
          <a:p>
            <a:r>
              <a:rPr lang="en-US" sz="2600" dirty="0"/>
              <a:t>&lt;p&gt;Welcome to &lt;big&gt;LPU&lt;/big&gt; </a:t>
            </a:r>
            <a:r>
              <a:rPr lang="en-US" sz="2600" dirty="0" err="1"/>
              <a:t>Jalandhar</a:t>
            </a:r>
            <a:r>
              <a:rPr lang="en-US" sz="2600" dirty="0"/>
              <a:t>&lt;/p&gt;</a:t>
            </a:r>
          </a:p>
          <a:p>
            <a:r>
              <a:rPr lang="en-US" sz="2600" dirty="0"/>
              <a:t>&lt;/body&gt;</a:t>
            </a:r>
          </a:p>
          <a:p>
            <a:r>
              <a:rPr lang="en-US" sz="2600" dirty="0"/>
              <a:t>&lt;/html&gt;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500042"/>
            <a:ext cx="7643866" cy="6494085"/>
          </a:xfrm>
          <a:prstGeom prst="rect">
            <a:avLst/>
          </a:prstGeom>
        </p:spPr>
        <p:txBody>
          <a:bodyPr wrap="square">
            <a:spAutoFit/>
          </a:bodyPr>
          <a:lstStyle/>
          <a:p>
            <a:r>
              <a:rPr lang="en-US" sz="2600" b="1" dirty="0"/>
              <a:t>Smaller Text</a:t>
            </a:r>
          </a:p>
          <a:p>
            <a:r>
              <a:rPr lang="en-US" sz="2600" dirty="0"/>
              <a:t>The content of the </a:t>
            </a:r>
            <a:r>
              <a:rPr lang="en-US" sz="2600" b="1" dirty="0"/>
              <a:t>&lt;small&gt;...&lt;/small&gt;</a:t>
            </a:r>
            <a:r>
              <a:rPr lang="en-US" sz="2600" dirty="0"/>
              <a:t> element is displayed one font size smaller than the rest of the text surrounding it as shown below:</a:t>
            </a:r>
          </a:p>
          <a:p>
            <a:endParaRPr lang="en-US" sz="2600" dirty="0"/>
          </a:p>
          <a:p>
            <a:r>
              <a:rPr lang="en-US" sz="2600" b="1" dirty="0"/>
              <a:t>Example</a:t>
            </a:r>
          </a:p>
          <a:p>
            <a:r>
              <a:rPr lang="en-US" sz="2600" dirty="0"/>
              <a:t>&lt;!DOCTYPE html&gt;</a:t>
            </a:r>
          </a:p>
          <a:p>
            <a:r>
              <a:rPr lang="en-US" sz="2600" dirty="0"/>
              <a:t>&lt;html&gt;</a:t>
            </a:r>
          </a:p>
          <a:p>
            <a:r>
              <a:rPr lang="en-US" sz="2600" dirty="0"/>
              <a:t>&lt;head&gt;</a:t>
            </a:r>
          </a:p>
          <a:p>
            <a:r>
              <a:rPr lang="en-US" sz="2600" dirty="0"/>
              <a:t>&lt;title&gt;Smaller Text Example&lt;/title&gt;</a:t>
            </a:r>
          </a:p>
          <a:p>
            <a:r>
              <a:rPr lang="en-US" sz="2600" dirty="0"/>
              <a:t>&lt;/head&gt;</a:t>
            </a:r>
          </a:p>
          <a:p>
            <a:r>
              <a:rPr lang="en-US" sz="2600" dirty="0"/>
              <a:t>&lt;body&gt;</a:t>
            </a:r>
          </a:p>
          <a:p>
            <a:r>
              <a:rPr lang="en-US" sz="2600" dirty="0"/>
              <a:t>&lt;p&gt;Example of &lt;small&gt;small&lt;/small&gt; formatting tag&lt;/p&gt;&lt;</a:t>
            </a:r>
          </a:p>
          <a:p>
            <a:r>
              <a:rPr lang="en-US" sz="2600" dirty="0"/>
              <a:t>/body&gt;</a:t>
            </a:r>
          </a:p>
          <a:p>
            <a:r>
              <a:rPr lang="en-US" sz="2600" dirty="0"/>
              <a:t>&lt;/html&gt;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358246" cy="6370975"/>
          </a:xfrm>
          <a:prstGeom prst="rect">
            <a:avLst/>
          </a:prstGeom>
        </p:spPr>
        <p:txBody>
          <a:bodyPr wrap="square">
            <a:spAutoFit/>
          </a:bodyPr>
          <a:lstStyle/>
          <a:p>
            <a:r>
              <a:rPr lang="en-US" sz="2400" b="1" dirty="0"/>
              <a:t>Grouping Content</a:t>
            </a:r>
          </a:p>
          <a:p>
            <a:r>
              <a:rPr lang="en-US" sz="2400" dirty="0"/>
              <a:t>The </a:t>
            </a:r>
            <a:r>
              <a:rPr lang="en-US" sz="2400" b="1" dirty="0"/>
              <a:t>&lt;div&gt;</a:t>
            </a:r>
            <a:r>
              <a:rPr lang="en-US" sz="2400" dirty="0"/>
              <a:t> and </a:t>
            </a:r>
            <a:r>
              <a:rPr lang="en-US" sz="2400" b="1" dirty="0"/>
              <a:t>&lt;span&gt;</a:t>
            </a:r>
            <a:r>
              <a:rPr lang="en-US" sz="2400" dirty="0"/>
              <a:t> elements allow you to group together several elements to create sections or subsections of a page.</a:t>
            </a:r>
          </a:p>
          <a:p>
            <a:r>
              <a:rPr lang="en-US" sz="2400" b="1" dirty="0"/>
              <a:t>Example</a:t>
            </a:r>
          </a:p>
          <a:p>
            <a:r>
              <a:rPr lang="en-US" sz="2400" dirty="0"/>
              <a:t>&lt;!DOCTYPE html&gt;</a:t>
            </a:r>
          </a:p>
          <a:p>
            <a:r>
              <a:rPr lang="en-US" sz="2400" dirty="0"/>
              <a:t>&lt;html&gt;</a:t>
            </a:r>
          </a:p>
          <a:p>
            <a:r>
              <a:rPr lang="en-US" sz="2400" dirty="0"/>
              <a:t>&lt;head&gt;</a:t>
            </a:r>
          </a:p>
          <a:p>
            <a:r>
              <a:rPr lang="en-US" sz="2400" dirty="0"/>
              <a:t>&lt;title&gt;Div Tag Example&lt;/title&gt;</a:t>
            </a:r>
          </a:p>
          <a:p>
            <a:r>
              <a:rPr lang="en-US" sz="2400" dirty="0"/>
              <a:t>&lt;/head&gt;</a:t>
            </a:r>
          </a:p>
          <a:p>
            <a:r>
              <a:rPr lang="en-US" sz="2400" dirty="0"/>
              <a:t>&lt;body&gt;</a:t>
            </a:r>
          </a:p>
          <a:p>
            <a:r>
              <a:rPr lang="en-US" sz="2400" dirty="0"/>
              <a:t>&lt;div align="middle" &gt;</a:t>
            </a:r>
          </a:p>
          <a:p>
            <a:r>
              <a:rPr lang="en-US" sz="2400" dirty="0"/>
              <a:t>&lt;p&gt; Welcome to HTML&lt;/p&gt;</a:t>
            </a:r>
          </a:p>
          <a:p>
            <a:r>
              <a:rPr lang="en-US" sz="2400" dirty="0"/>
              <a:t>&lt;p&gt; Welcome to JavaScript&lt;/p&gt;</a:t>
            </a:r>
          </a:p>
          <a:p>
            <a:r>
              <a:rPr lang="en-US" sz="2400" dirty="0"/>
              <a:t>&lt;p&gt; Welcome to CSS&lt;/p&gt;</a:t>
            </a:r>
          </a:p>
          <a:p>
            <a:r>
              <a:rPr lang="en-US" sz="2400" dirty="0"/>
              <a:t>&lt;/div&gt;</a:t>
            </a:r>
          </a:p>
          <a:p>
            <a:r>
              <a:rPr lang="en-US" sz="2400" dirty="0"/>
              <a:t>&lt;/body&gt;</a:t>
            </a:r>
          </a:p>
          <a:p>
            <a:r>
              <a:rPr lang="en-US" sz="2400" dirty="0"/>
              <a:t>&lt;/html&gt;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357167"/>
            <a:ext cx="8215370" cy="6370975"/>
          </a:xfrm>
          <a:prstGeom prst="rect">
            <a:avLst/>
          </a:prstGeom>
        </p:spPr>
        <p:txBody>
          <a:bodyPr wrap="square">
            <a:spAutoFit/>
          </a:bodyPr>
          <a:lstStyle/>
          <a:p>
            <a:r>
              <a:rPr lang="en-US" sz="2400" dirty="0"/>
              <a:t>The &lt;span&gt; element, on the other hand, can be used to group inline elements only. So, if you have a part of a sentence or paragraph which you want to group together, you could use the &lt;span&gt; element as follows</a:t>
            </a:r>
          </a:p>
          <a:p>
            <a:endParaRPr lang="en-US" sz="2400" dirty="0"/>
          </a:p>
          <a:p>
            <a:r>
              <a:rPr lang="en-US" sz="2400" b="1" dirty="0"/>
              <a:t>Example</a:t>
            </a:r>
          </a:p>
          <a:p>
            <a:r>
              <a:rPr lang="en-US" sz="2400" dirty="0"/>
              <a:t>&lt;!DOCTYPE html&gt;</a:t>
            </a:r>
          </a:p>
          <a:p>
            <a:r>
              <a:rPr lang="en-US" sz="2400" dirty="0"/>
              <a:t>&lt;html&gt;</a:t>
            </a:r>
          </a:p>
          <a:p>
            <a:r>
              <a:rPr lang="en-US" sz="2400" dirty="0"/>
              <a:t>&lt;head&gt;</a:t>
            </a:r>
          </a:p>
          <a:p>
            <a:r>
              <a:rPr lang="en-US" sz="2400" dirty="0"/>
              <a:t>&lt;title&gt;Span Tag Example&lt;/title&gt;</a:t>
            </a:r>
          </a:p>
          <a:p>
            <a:r>
              <a:rPr lang="en-US" sz="2400" dirty="0"/>
              <a:t>&lt;/head&gt;</a:t>
            </a:r>
          </a:p>
          <a:p>
            <a:r>
              <a:rPr lang="en-US" sz="2400" dirty="0"/>
              <a:t>&lt;body&gt;</a:t>
            </a:r>
          </a:p>
          <a:p>
            <a:r>
              <a:rPr lang="en-US" sz="2400" dirty="0"/>
              <a:t>&lt;p&gt;This is the example of &lt;span style="</a:t>
            </a:r>
            <a:r>
              <a:rPr lang="en-US" sz="2400" dirty="0" err="1"/>
              <a:t>color:green</a:t>
            </a:r>
            <a:r>
              <a:rPr lang="en-US" sz="2400" dirty="0"/>
              <a:t>"&gt;span tag&lt;/span&gt; and the &lt;span style="</a:t>
            </a:r>
            <a:r>
              <a:rPr lang="en-US" sz="2400" dirty="0" err="1"/>
              <a:t>color:red</a:t>
            </a:r>
            <a:r>
              <a:rPr lang="en-US" sz="2400" dirty="0"/>
              <a:t>"&gt;div tag&lt;/span&gt; </a:t>
            </a:r>
            <a:r>
              <a:rPr lang="en-US" sz="2400" dirty="0" err="1"/>
              <a:t>alongwith</a:t>
            </a:r>
            <a:r>
              <a:rPr lang="en-US" sz="2400" dirty="0"/>
              <a:t> CSS&lt;/p&gt;</a:t>
            </a:r>
          </a:p>
          <a:p>
            <a:r>
              <a:rPr lang="en-US" sz="2400" dirty="0"/>
              <a:t>&lt;/body&gt;</a:t>
            </a:r>
          </a:p>
          <a:p>
            <a:r>
              <a:rPr lang="en-US" sz="2400" dirty="0"/>
              <a:t>&lt;/html&gt;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428604"/>
            <a:ext cx="8143932" cy="6555641"/>
          </a:xfrm>
          <a:prstGeom prst="rect">
            <a:avLst/>
          </a:prstGeom>
        </p:spPr>
        <p:txBody>
          <a:bodyPr wrap="square">
            <a:spAutoFit/>
          </a:bodyPr>
          <a:lstStyle/>
          <a:p>
            <a:r>
              <a:rPr lang="en-US" sz="2800" b="1" dirty="0"/>
              <a:t>Emphasized Text</a:t>
            </a:r>
          </a:p>
          <a:p>
            <a:r>
              <a:rPr lang="en-US" sz="2800" dirty="0"/>
              <a:t>Anything that appears within </a:t>
            </a:r>
            <a:r>
              <a:rPr lang="en-US" sz="2800" b="1" dirty="0"/>
              <a:t>&lt;</a:t>
            </a:r>
            <a:r>
              <a:rPr lang="en-US" sz="2800" b="1" dirty="0" err="1"/>
              <a:t>em</a:t>
            </a:r>
            <a:r>
              <a:rPr lang="en-US" sz="2800" b="1" dirty="0"/>
              <a:t>&gt;...&lt;/</a:t>
            </a:r>
            <a:r>
              <a:rPr lang="en-US" sz="2800" b="1" dirty="0" err="1"/>
              <a:t>em</a:t>
            </a:r>
            <a:r>
              <a:rPr lang="en-US" sz="2800" b="1" dirty="0"/>
              <a:t>&gt;</a:t>
            </a:r>
            <a:r>
              <a:rPr lang="en-US" sz="2800" dirty="0"/>
              <a:t> element is displayed as emphasized text.</a:t>
            </a:r>
          </a:p>
          <a:p>
            <a:endParaRPr lang="en-US" sz="2800" dirty="0"/>
          </a:p>
          <a:p>
            <a:r>
              <a:rPr lang="en-US" sz="2800" b="1" dirty="0"/>
              <a:t>Example</a:t>
            </a:r>
          </a:p>
          <a:p>
            <a:r>
              <a:rPr lang="en-US" sz="2800" dirty="0"/>
              <a:t>&lt;!DOCTYPE html&gt;</a:t>
            </a:r>
          </a:p>
          <a:p>
            <a:r>
              <a:rPr lang="en-US" sz="2800" dirty="0"/>
              <a:t>&lt;html&gt;</a:t>
            </a:r>
          </a:p>
          <a:p>
            <a:r>
              <a:rPr lang="en-US" sz="2800" dirty="0"/>
              <a:t>&lt;head&gt;</a:t>
            </a:r>
          </a:p>
          <a:p>
            <a:r>
              <a:rPr lang="en-US" sz="2800" dirty="0"/>
              <a:t>&lt;title&gt;Emphasized Text Example&lt;/title&gt;</a:t>
            </a:r>
          </a:p>
          <a:p>
            <a:r>
              <a:rPr lang="en-US" sz="2800" dirty="0"/>
              <a:t>&lt;/head&gt;</a:t>
            </a:r>
          </a:p>
          <a:p>
            <a:r>
              <a:rPr lang="en-US" sz="2800" dirty="0"/>
              <a:t>&lt;body&gt;</a:t>
            </a:r>
          </a:p>
          <a:p>
            <a:r>
              <a:rPr lang="en-US" sz="2800" dirty="0"/>
              <a:t>&lt;p&gt;This is an example of &lt;</a:t>
            </a:r>
            <a:r>
              <a:rPr lang="en-US" sz="2800" dirty="0" err="1"/>
              <a:t>em</a:t>
            </a:r>
            <a:r>
              <a:rPr lang="en-US" sz="2800" dirty="0"/>
              <a:t>&gt;emphasized&lt;/</a:t>
            </a:r>
            <a:r>
              <a:rPr lang="en-US" sz="2800" dirty="0" err="1"/>
              <a:t>em</a:t>
            </a:r>
            <a:r>
              <a:rPr lang="en-US" sz="2800" dirty="0"/>
              <a:t>&gt; tag&lt;/p&gt;</a:t>
            </a:r>
          </a:p>
          <a:p>
            <a:r>
              <a:rPr lang="en-US" sz="2800" dirty="0"/>
              <a:t>&lt;/body&gt;</a:t>
            </a:r>
          </a:p>
          <a:p>
            <a:r>
              <a:rPr lang="en-US" sz="2800" dirty="0"/>
              <a:t>&lt;/html&gt;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Understanding</a:t>
            </a:r>
            <a:r>
              <a:rPr lang="en-IN" dirty="0"/>
              <a:t> </a:t>
            </a:r>
            <a:r>
              <a:rPr lang="en-US" b="1" dirty="0"/>
              <a:t>HTML, CSS and JavaScript</a:t>
            </a:r>
            <a:endParaRPr lang="en-IN" dirty="0"/>
          </a:p>
        </p:txBody>
      </p:sp>
      <p:sp>
        <p:nvSpPr>
          <p:cNvPr id="3" name="Content Placeholder 2"/>
          <p:cNvSpPr>
            <a:spLocks noGrp="1"/>
          </p:cNvSpPr>
          <p:nvPr>
            <p:ph idx="1"/>
          </p:nvPr>
        </p:nvSpPr>
        <p:spPr>
          <a:xfrm>
            <a:off x="301752" y="1527048"/>
            <a:ext cx="8503920" cy="4973786"/>
          </a:xfrm>
        </p:spPr>
        <p:txBody>
          <a:bodyPr>
            <a:normAutofit/>
          </a:bodyPr>
          <a:lstStyle/>
          <a:p>
            <a:pPr algn="just"/>
            <a:r>
              <a:rPr lang="en-US" dirty="0"/>
              <a:t>An </a:t>
            </a:r>
            <a:r>
              <a:rPr lang="en-US" b="1" dirty="0"/>
              <a:t>HTML file</a:t>
            </a:r>
            <a:r>
              <a:rPr lang="en-US" dirty="0"/>
              <a:t> contains the structure of the page itself. It is like the structure of the building.</a:t>
            </a:r>
          </a:p>
          <a:p>
            <a:pPr algn="just"/>
            <a:r>
              <a:rPr lang="en-US" dirty="0"/>
              <a:t>A </a:t>
            </a:r>
            <a:r>
              <a:rPr lang="en-US" b="1" dirty="0"/>
              <a:t>CSS file</a:t>
            </a:r>
            <a:r>
              <a:rPr lang="en-US" dirty="0"/>
              <a:t> contains the styling of the page. It allows you to change colors, positioning and more. It is like the design of the building. How a building should look like.</a:t>
            </a:r>
          </a:p>
          <a:p>
            <a:pPr algn="just"/>
            <a:r>
              <a:rPr lang="en-US" dirty="0"/>
              <a:t>A </a:t>
            </a:r>
            <a:r>
              <a:rPr lang="en-US" b="1" dirty="0"/>
              <a:t>JavaScript file</a:t>
            </a:r>
            <a:r>
              <a:rPr lang="en-US" dirty="0"/>
              <a:t> determines the dynamic and interactive elements on the page. It determines what happens when users click, hover or type within certain elements. This is like the functionality of the building.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85728"/>
            <a:ext cx="8143932" cy="6555641"/>
          </a:xfrm>
          <a:prstGeom prst="rect">
            <a:avLst/>
          </a:prstGeom>
        </p:spPr>
        <p:txBody>
          <a:bodyPr wrap="square">
            <a:spAutoFit/>
          </a:bodyPr>
          <a:lstStyle/>
          <a:p>
            <a:r>
              <a:rPr lang="en-US" sz="2800" b="1" dirty="0"/>
              <a:t>Marked Text</a:t>
            </a:r>
          </a:p>
          <a:p>
            <a:r>
              <a:rPr lang="en-US" sz="2800" dirty="0"/>
              <a:t>Anything that appears with-in </a:t>
            </a:r>
            <a:r>
              <a:rPr lang="en-US" sz="2800" b="1" dirty="0"/>
              <a:t>&lt;mark&gt;...&lt;/mark&gt;</a:t>
            </a:r>
            <a:r>
              <a:rPr lang="en-US" sz="2800" dirty="0"/>
              <a:t> element, is displayed as marked with yellow ink.</a:t>
            </a:r>
          </a:p>
          <a:p>
            <a:endParaRPr lang="en-US" sz="2800" dirty="0"/>
          </a:p>
          <a:p>
            <a:r>
              <a:rPr lang="en-US" sz="2800" b="1" dirty="0"/>
              <a:t>Example</a:t>
            </a:r>
          </a:p>
          <a:p>
            <a:r>
              <a:rPr lang="en-US" sz="2800" dirty="0"/>
              <a:t>&lt;!DOCTYPE html&gt;</a:t>
            </a:r>
          </a:p>
          <a:p>
            <a:r>
              <a:rPr lang="en-US" sz="2800" dirty="0"/>
              <a:t>&lt;html&gt;</a:t>
            </a:r>
          </a:p>
          <a:p>
            <a:r>
              <a:rPr lang="en-US" sz="2800" dirty="0"/>
              <a:t>&lt;head&gt;</a:t>
            </a:r>
          </a:p>
          <a:p>
            <a:r>
              <a:rPr lang="en-US" sz="2800" dirty="0"/>
              <a:t>&lt;title&gt;Marked Text Example&lt;/title&gt;</a:t>
            </a:r>
          </a:p>
          <a:p>
            <a:r>
              <a:rPr lang="en-US" sz="2800" dirty="0"/>
              <a:t>&lt;/head&gt;</a:t>
            </a:r>
          </a:p>
          <a:p>
            <a:r>
              <a:rPr lang="en-US" sz="2800" dirty="0"/>
              <a:t>&lt;body&gt;</a:t>
            </a:r>
          </a:p>
          <a:p>
            <a:r>
              <a:rPr lang="en-US" sz="2800" dirty="0"/>
              <a:t>&lt;p&gt;This is an example of &lt;mark&gt;marked&lt;/mark&gt; tag&lt;/p&gt;</a:t>
            </a:r>
          </a:p>
          <a:p>
            <a:r>
              <a:rPr lang="en-US" sz="2800" dirty="0"/>
              <a:t>&lt;/body&gt;</a:t>
            </a:r>
          </a:p>
          <a:p>
            <a:r>
              <a:rPr lang="en-US" sz="2800" dirty="0"/>
              <a:t>&lt;/html&gt;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428604"/>
            <a:ext cx="8286808" cy="5863144"/>
          </a:xfrm>
          <a:prstGeom prst="rect">
            <a:avLst/>
          </a:prstGeom>
        </p:spPr>
        <p:txBody>
          <a:bodyPr wrap="square">
            <a:spAutoFit/>
          </a:bodyPr>
          <a:lstStyle/>
          <a:p>
            <a:r>
              <a:rPr lang="en-US" sz="2500" b="1" dirty="0"/>
              <a:t>Text Direction</a:t>
            </a:r>
          </a:p>
          <a:p>
            <a:r>
              <a:rPr lang="en-US" sz="2500" dirty="0"/>
              <a:t>The </a:t>
            </a:r>
            <a:r>
              <a:rPr lang="en-US" sz="2500" b="1" dirty="0"/>
              <a:t>&lt;</a:t>
            </a:r>
            <a:r>
              <a:rPr lang="en-US" sz="2500" b="1" dirty="0" err="1"/>
              <a:t>bdo</a:t>
            </a:r>
            <a:r>
              <a:rPr lang="en-US" sz="2500" b="1" dirty="0"/>
              <a:t>&gt;...&lt;/</a:t>
            </a:r>
            <a:r>
              <a:rPr lang="en-US" sz="2500" b="1" dirty="0" err="1"/>
              <a:t>bdo</a:t>
            </a:r>
            <a:r>
              <a:rPr lang="en-US" sz="2500" b="1" dirty="0"/>
              <a:t>&gt;</a:t>
            </a:r>
            <a:r>
              <a:rPr lang="en-US" sz="2500" dirty="0"/>
              <a:t> element stands for Bi-Directional Override and it is used to override the current text direction.</a:t>
            </a:r>
          </a:p>
          <a:p>
            <a:endParaRPr lang="en-US" sz="2500" dirty="0"/>
          </a:p>
          <a:p>
            <a:r>
              <a:rPr lang="en-US" sz="2500" b="1" dirty="0"/>
              <a:t>Example</a:t>
            </a:r>
          </a:p>
          <a:p>
            <a:r>
              <a:rPr lang="en-US" sz="2500" dirty="0"/>
              <a:t>&lt;!DOCTYPE html&gt;</a:t>
            </a:r>
          </a:p>
          <a:p>
            <a:r>
              <a:rPr lang="en-US" sz="2500" dirty="0"/>
              <a:t>&lt;html&gt;</a:t>
            </a:r>
          </a:p>
          <a:p>
            <a:r>
              <a:rPr lang="en-US" sz="2500" dirty="0"/>
              <a:t>&lt;head&gt;</a:t>
            </a:r>
          </a:p>
          <a:p>
            <a:r>
              <a:rPr lang="en-US" sz="2500" dirty="0"/>
              <a:t>&lt;title&gt;Text Direction Example&lt;/title&gt;</a:t>
            </a:r>
          </a:p>
          <a:p>
            <a:r>
              <a:rPr lang="en-US" sz="2500" dirty="0"/>
              <a:t>&lt;/head&gt;</a:t>
            </a:r>
          </a:p>
          <a:p>
            <a:r>
              <a:rPr lang="en-US" sz="2500" dirty="0"/>
              <a:t>&lt;body&gt;</a:t>
            </a:r>
          </a:p>
          <a:p>
            <a:r>
              <a:rPr lang="en-US" sz="2500" dirty="0"/>
              <a:t>&lt;p&gt;This text will go left to right.&lt;/p&gt;</a:t>
            </a:r>
          </a:p>
          <a:p>
            <a:r>
              <a:rPr lang="en-US" sz="2500" dirty="0"/>
              <a:t>&lt;p&gt;&lt;</a:t>
            </a:r>
            <a:r>
              <a:rPr lang="en-US" sz="2500" dirty="0" err="1"/>
              <a:t>bdo</a:t>
            </a:r>
            <a:r>
              <a:rPr lang="en-US" sz="2500" dirty="0"/>
              <a:t> dir="</a:t>
            </a:r>
            <a:r>
              <a:rPr lang="en-US" sz="2500" dirty="0" err="1"/>
              <a:t>rtl</a:t>
            </a:r>
            <a:r>
              <a:rPr lang="en-US" sz="2500" dirty="0"/>
              <a:t>"&gt;This text will go right to left.&lt;/</a:t>
            </a:r>
            <a:r>
              <a:rPr lang="en-US" sz="2500" dirty="0" err="1"/>
              <a:t>bdo</a:t>
            </a:r>
            <a:r>
              <a:rPr lang="en-US" sz="2500" dirty="0"/>
              <a:t>&gt;&lt;/p&gt;</a:t>
            </a:r>
          </a:p>
          <a:p>
            <a:r>
              <a:rPr lang="en-US" sz="2500" dirty="0"/>
              <a:t>&lt;/body&gt;</a:t>
            </a:r>
          </a:p>
          <a:p>
            <a:r>
              <a:rPr lang="en-US" sz="2500" dirty="0"/>
              <a:t>&lt;/html&gt;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500042"/>
            <a:ext cx="7858180" cy="6124754"/>
          </a:xfrm>
          <a:prstGeom prst="rect">
            <a:avLst/>
          </a:prstGeom>
        </p:spPr>
        <p:txBody>
          <a:bodyPr wrap="square">
            <a:spAutoFit/>
          </a:bodyPr>
          <a:lstStyle/>
          <a:p>
            <a:r>
              <a:rPr lang="en-US" sz="2800" b="1" dirty="0"/>
              <a:t>Short Quotations</a:t>
            </a:r>
          </a:p>
          <a:p>
            <a:r>
              <a:rPr lang="en-US" sz="2800" dirty="0"/>
              <a:t>The </a:t>
            </a:r>
            <a:r>
              <a:rPr lang="en-US" sz="2800" b="1" dirty="0"/>
              <a:t>&lt;q&gt;...&lt;/q&gt;</a:t>
            </a:r>
            <a:r>
              <a:rPr lang="en-US" sz="2800" dirty="0"/>
              <a:t> element is used when you want to add a double quote within a sentence.</a:t>
            </a:r>
          </a:p>
          <a:p>
            <a:endParaRPr lang="en-US" sz="2800" dirty="0"/>
          </a:p>
          <a:p>
            <a:r>
              <a:rPr lang="en-US" sz="2800" b="1" dirty="0"/>
              <a:t>Example</a:t>
            </a:r>
          </a:p>
          <a:p>
            <a:r>
              <a:rPr lang="en-US" sz="2800" dirty="0"/>
              <a:t>&lt;!DOCTYPE html&gt;</a:t>
            </a:r>
          </a:p>
          <a:p>
            <a:r>
              <a:rPr lang="en-US" sz="2800" dirty="0"/>
              <a:t>&lt;html&gt;</a:t>
            </a:r>
          </a:p>
          <a:p>
            <a:r>
              <a:rPr lang="en-US" sz="2800" dirty="0"/>
              <a:t>&lt;head&gt;</a:t>
            </a:r>
          </a:p>
          <a:p>
            <a:r>
              <a:rPr lang="en-US" sz="2800" dirty="0"/>
              <a:t>&lt;title&gt;Double Quote Example&lt;/title&gt;</a:t>
            </a:r>
          </a:p>
          <a:p>
            <a:r>
              <a:rPr lang="en-US" sz="2800" dirty="0"/>
              <a:t>&lt;/head&gt;</a:t>
            </a:r>
          </a:p>
          <a:p>
            <a:r>
              <a:rPr lang="en-US" sz="2800" dirty="0"/>
              <a:t>&lt;body&gt;</a:t>
            </a:r>
          </a:p>
          <a:p>
            <a:r>
              <a:rPr lang="en-US" sz="2800" dirty="0"/>
              <a:t>&lt;p&gt;Welcome to  &lt;q&gt;LPU&lt;/q&gt;</a:t>
            </a:r>
            <a:r>
              <a:rPr lang="en-US" sz="2800" dirty="0" err="1"/>
              <a:t>Jalandhar</a:t>
            </a:r>
            <a:r>
              <a:rPr lang="en-US" sz="2800" dirty="0"/>
              <a:t>&lt;/p&gt;</a:t>
            </a:r>
          </a:p>
          <a:p>
            <a:r>
              <a:rPr lang="en-US" sz="2800" dirty="0"/>
              <a:t>&lt;/body&gt;</a:t>
            </a:r>
          </a:p>
          <a:p>
            <a:r>
              <a:rPr lang="en-US" sz="2800" dirty="0"/>
              <a:t>&lt;/html&gt;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001056" cy="6001643"/>
          </a:xfrm>
          <a:prstGeom prst="rect">
            <a:avLst/>
          </a:prstGeom>
        </p:spPr>
        <p:txBody>
          <a:bodyPr wrap="square">
            <a:spAutoFit/>
          </a:bodyPr>
          <a:lstStyle/>
          <a:p>
            <a:r>
              <a:rPr lang="en-US" sz="2400" b="1" dirty="0"/>
              <a:t>Computer Code</a:t>
            </a:r>
          </a:p>
          <a:p>
            <a:r>
              <a:rPr lang="en-US" sz="2400" dirty="0"/>
              <a:t>Any programming code to appear on a Web page should be placed inside </a:t>
            </a:r>
            <a:r>
              <a:rPr lang="en-US" sz="2400" b="1" dirty="0"/>
              <a:t>&lt;code&gt;...&lt;/code&gt;</a:t>
            </a:r>
            <a:r>
              <a:rPr lang="en-US" sz="2400" dirty="0"/>
              <a:t> tags. Usually the content of the &lt;code&gt; element is presented in a </a:t>
            </a:r>
            <a:r>
              <a:rPr lang="en-US" sz="2400" dirty="0" err="1"/>
              <a:t>monospaced</a:t>
            </a:r>
            <a:r>
              <a:rPr lang="en-US" sz="2400" dirty="0"/>
              <a:t> font, just like the code in most programming books.</a:t>
            </a:r>
          </a:p>
          <a:p>
            <a:endParaRPr lang="en-US" sz="2400" dirty="0"/>
          </a:p>
          <a:p>
            <a:r>
              <a:rPr lang="en-US" sz="2400" b="1" dirty="0"/>
              <a:t>Example</a:t>
            </a:r>
          </a:p>
          <a:p>
            <a:r>
              <a:rPr lang="en-US" sz="2400" dirty="0"/>
              <a:t>&lt;!DOCTYPE html&gt;</a:t>
            </a:r>
          </a:p>
          <a:p>
            <a:r>
              <a:rPr lang="en-US" sz="2400" dirty="0"/>
              <a:t>&lt;html&gt;</a:t>
            </a:r>
          </a:p>
          <a:p>
            <a:r>
              <a:rPr lang="en-US" sz="2400" dirty="0"/>
              <a:t>&lt;head&gt;</a:t>
            </a:r>
          </a:p>
          <a:p>
            <a:r>
              <a:rPr lang="en-US" sz="2400" dirty="0"/>
              <a:t>&lt;title&gt;Computer Code Example&lt;/title&gt;</a:t>
            </a:r>
          </a:p>
          <a:p>
            <a:r>
              <a:rPr lang="en-US" sz="2400" dirty="0"/>
              <a:t>&lt;/head&gt;</a:t>
            </a:r>
          </a:p>
          <a:p>
            <a:r>
              <a:rPr lang="en-US" sz="2400" dirty="0"/>
              <a:t>&lt;body&gt;</a:t>
            </a:r>
          </a:p>
          <a:p>
            <a:r>
              <a:rPr lang="en-US" sz="2400" dirty="0"/>
              <a:t>&lt;p&gt;Regular text. &lt;code&gt;This is code.&lt;/code&gt; Regular text.&lt;/p&gt;</a:t>
            </a:r>
          </a:p>
          <a:p>
            <a:r>
              <a:rPr lang="en-US" sz="2400" dirty="0"/>
              <a:t>&lt;/body&gt;</a:t>
            </a:r>
          </a:p>
          <a:p>
            <a:r>
              <a:rPr lang="en-US" sz="2400" dirty="0"/>
              <a:t>&lt;/html&gt;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572560" cy="3385542"/>
          </a:xfrm>
          <a:prstGeom prst="rect">
            <a:avLst/>
          </a:prstGeom>
        </p:spPr>
        <p:txBody>
          <a:bodyPr wrap="square">
            <a:spAutoFit/>
          </a:bodyPr>
          <a:lstStyle/>
          <a:p>
            <a:r>
              <a:rPr lang="en-US" sz="2800" b="1" dirty="0"/>
              <a:t>Core Attributes</a:t>
            </a:r>
          </a:p>
          <a:p>
            <a:endParaRPr lang="en-US" b="1" dirty="0"/>
          </a:p>
          <a:p>
            <a:r>
              <a:rPr lang="en-US" sz="2400" dirty="0"/>
              <a:t>The four core attributes that can be used on the majority of HTML elements  are:</a:t>
            </a:r>
          </a:p>
          <a:p>
            <a:pPr lvl="0"/>
            <a:r>
              <a:rPr lang="en-US" sz="2400" dirty="0"/>
              <a:t> id</a:t>
            </a:r>
          </a:p>
          <a:p>
            <a:pPr lvl="0"/>
            <a:r>
              <a:rPr lang="en-US" sz="2400" dirty="0"/>
              <a:t> title</a:t>
            </a:r>
          </a:p>
          <a:p>
            <a:pPr lvl="0"/>
            <a:r>
              <a:rPr lang="en-US" sz="2400" dirty="0"/>
              <a:t> class</a:t>
            </a:r>
          </a:p>
          <a:p>
            <a:pPr lvl="0"/>
            <a:r>
              <a:rPr lang="en-US" sz="2400" dirty="0"/>
              <a:t> style</a:t>
            </a:r>
          </a:p>
          <a:p>
            <a:pPr lvl="0"/>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572560" cy="5232202"/>
          </a:xfrm>
          <a:prstGeom prst="rect">
            <a:avLst/>
          </a:prstGeom>
        </p:spPr>
        <p:txBody>
          <a:bodyPr wrap="square">
            <a:spAutoFit/>
          </a:bodyPr>
          <a:lstStyle/>
          <a:p>
            <a:r>
              <a:rPr lang="en-US" sz="2800" b="1" dirty="0"/>
              <a:t>Core Attributes</a:t>
            </a:r>
          </a:p>
          <a:p>
            <a:endParaRPr lang="en-US" b="1" dirty="0"/>
          </a:p>
          <a:p>
            <a:r>
              <a:rPr lang="en-US" sz="2400" b="1" dirty="0"/>
              <a:t>The id Attribute</a:t>
            </a:r>
          </a:p>
          <a:p>
            <a:endParaRPr lang="en-US" sz="2400" b="1" dirty="0"/>
          </a:p>
          <a:p>
            <a:r>
              <a:rPr lang="en-US" sz="2400" dirty="0"/>
              <a:t>The </a:t>
            </a:r>
            <a:r>
              <a:rPr lang="en-US" sz="2400" b="1" dirty="0"/>
              <a:t>id</a:t>
            </a:r>
            <a:r>
              <a:rPr lang="en-US" sz="2400" dirty="0"/>
              <a:t> attribute of an HTML tag can be used to uniquely identify any element within an HTML page. There are two primary reasons that you might want to use an id attribute on an element:</a:t>
            </a:r>
          </a:p>
          <a:p>
            <a:pPr lvl="0"/>
            <a:endParaRPr lang="en-US" sz="2400" dirty="0"/>
          </a:p>
          <a:p>
            <a:pPr lvl="0"/>
            <a:r>
              <a:rPr lang="en-US" sz="2400" dirty="0"/>
              <a:t>1. If an element carries an id attribute as a unique identifier it is possible to identify just that element and its content.</a:t>
            </a:r>
          </a:p>
          <a:p>
            <a:pPr lvl="0"/>
            <a:endParaRPr lang="en-US" sz="2400" dirty="0"/>
          </a:p>
          <a:p>
            <a:pPr lvl="0"/>
            <a:r>
              <a:rPr lang="en-US" sz="2400" dirty="0"/>
              <a:t>2. If you have two elements of the same name within a Web page (or style sheet), you can use the id attribute to distinguish between elements that have the same name.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9"/>
            <a:ext cx="8358246" cy="6186309"/>
          </a:xfrm>
          <a:prstGeom prst="rect">
            <a:avLst/>
          </a:prstGeom>
        </p:spPr>
        <p:txBody>
          <a:bodyPr wrap="square">
            <a:spAutoFit/>
          </a:bodyPr>
          <a:lstStyle/>
          <a:p>
            <a:r>
              <a:rPr lang="en-US" b="1" i="1" dirty="0"/>
              <a:t>Example</a:t>
            </a:r>
          </a:p>
          <a:p>
            <a:endParaRPr lang="en-US" b="1" i="1" dirty="0"/>
          </a:p>
          <a:p>
            <a:r>
              <a:rPr lang="en-US" dirty="0"/>
              <a:t>&lt;p id="html"&gt; Simple HTML Text&lt;/p&gt;</a:t>
            </a:r>
          </a:p>
          <a:p>
            <a:r>
              <a:rPr lang="en-US" dirty="0"/>
              <a:t>&lt;p id="</a:t>
            </a:r>
            <a:r>
              <a:rPr lang="en-US" dirty="0" err="1"/>
              <a:t>css</a:t>
            </a:r>
            <a:r>
              <a:rPr lang="en-US" dirty="0"/>
              <a:t>"&gt;HTML with  Cascading Style Sheet properties&lt;/p&gt;</a:t>
            </a:r>
          </a:p>
          <a:p>
            <a:endParaRPr lang="en-US" dirty="0">
              <a:latin typeface="Times New Roman" pitchFamily="18" charset="0"/>
              <a:cs typeface="Times New Roman" pitchFamily="18" charset="0"/>
            </a:endParaRPr>
          </a:p>
          <a:p>
            <a:r>
              <a:rPr lang="en-US" b="1" dirty="0"/>
              <a:t>The title Attribute</a:t>
            </a:r>
          </a:p>
          <a:p>
            <a:r>
              <a:rPr lang="en-US" dirty="0"/>
              <a:t>The </a:t>
            </a:r>
            <a:r>
              <a:rPr lang="en-US" b="1" dirty="0"/>
              <a:t>title</a:t>
            </a:r>
            <a:r>
              <a:rPr lang="en-US" dirty="0"/>
              <a:t> attribute gives a suggested title for the element. </a:t>
            </a:r>
          </a:p>
          <a:p>
            <a:endParaRPr lang="en-US" dirty="0">
              <a:latin typeface="Times New Roman" pitchFamily="18" charset="0"/>
              <a:cs typeface="Times New Roman" pitchFamily="18" charset="0"/>
            </a:endParaRPr>
          </a:p>
          <a:p>
            <a:r>
              <a:rPr lang="en-US" dirty="0"/>
              <a:t>The behavior of this attribute will depend upon the element that carries it, although it is often displayed as a tooltip when cursor comes over the element or while the element is loading.</a:t>
            </a:r>
          </a:p>
          <a:p>
            <a:r>
              <a:rPr lang="en-US" b="1" i="1" dirty="0"/>
              <a:t>Example</a:t>
            </a:r>
          </a:p>
          <a:p>
            <a:r>
              <a:rPr lang="en-US" dirty="0"/>
              <a:t>&lt;!DOCTYPE html&gt;</a:t>
            </a:r>
          </a:p>
          <a:p>
            <a:r>
              <a:rPr lang="en-US" dirty="0"/>
              <a:t>&lt;html&gt;</a:t>
            </a:r>
          </a:p>
          <a:p>
            <a:r>
              <a:rPr lang="en-US" dirty="0"/>
              <a:t>&lt;head&gt;</a:t>
            </a:r>
          </a:p>
          <a:p>
            <a:r>
              <a:rPr lang="en-US" dirty="0"/>
              <a:t>&lt;title&gt;The title Attribute Example&lt;/title&gt;&lt;</a:t>
            </a:r>
          </a:p>
          <a:p>
            <a:r>
              <a:rPr lang="en-US" dirty="0"/>
              <a:t>/head&gt;</a:t>
            </a:r>
          </a:p>
          <a:p>
            <a:r>
              <a:rPr lang="en-US" dirty="0"/>
              <a:t>&lt;body&gt;</a:t>
            </a:r>
          </a:p>
          <a:p>
            <a:r>
              <a:rPr lang="en-US" dirty="0"/>
              <a:t>&lt;h3 title="Hello HTML!"&gt;Titled Heading Tag Example&lt;/h3&gt;</a:t>
            </a:r>
          </a:p>
          <a:p>
            <a:r>
              <a:rPr lang="en-US" dirty="0"/>
              <a:t>&lt;/body&gt;</a:t>
            </a:r>
          </a:p>
          <a:p>
            <a:r>
              <a:rPr lang="en-US" dirty="0"/>
              <a:t>&lt;/html&gt;</a:t>
            </a:r>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428604"/>
            <a:ext cx="8286808" cy="6001643"/>
          </a:xfrm>
          <a:prstGeom prst="rect">
            <a:avLst/>
          </a:prstGeom>
        </p:spPr>
        <p:txBody>
          <a:bodyPr wrap="square">
            <a:spAutoFit/>
          </a:bodyPr>
          <a:lstStyle/>
          <a:p>
            <a:r>
              <a:rPr lang="en-US" sz="2000" b="1" dirty="0"/>
              <a:t>The class Attribute</a:t>
            </a:r>
          </a:p>
          <a:p>
            <a:endParaRPr lang="en-US" b="1" dirty="0"/>
          </a:p>
          <a:p>
            <a:r>
              <a:rPr lang="en-US" dirty="0"/>
              <a:t>The </a:t>
            </a:r>
            <a:r>
              <a:rPr lang="en-US" b="1" dirty="0"/>
              <a:t>class</a:t>
            </a:r>
            <a:r>
              <a:rPr lang="en-US" dirty="0"/>
              <a:t> attribute is used to associate an element with a style sheet, and specifies the class of element. </a:t>
            </a:r>
          </a:p>
          <a:p>
            <a:endParaRPr lang="en-US" dirty="0"/>
          </a:p>
          <a:p>
            <a:r>
              <a:rPr lang="en-US" dirty="0"/>
              <a:t>The value of the attribute may also be a space-separated list of class names. For example:</a:t>
            </a:r>
          </a:p>
          <a:p>
            <a:r>
              <a:rPr lang="en-US" dirty="0"/>
              <a:t>class="className1 className2 className3“</a:t>
            </a:r>
          </a:p>
          <a:p>
            <a:endParaRPr lang="en-US" dirty="0">
              <a:latin typeface="Times New Roman" pitchFamily="18" charset="0"/>
              <a:cs typeface="Times New Roman" pitchFamily="18" charset="0"/>
            </a:endParaRPr>
          </a:p>
          <a:p>
            <a:r>
              <a:rPr lang="en-US" sz="2000" b="1" dirty="0"/>
              <a:t>The style Attribute</a:t>
            </a:r>
          </a:p>
          <a:p>
            <a:endParaRPr lang="en-US" sz="2000" b="1" dirty="0"/>
          </a:p>
          <a:p>
            <a:r>
              <a:rPr lang="en-US" dirty="0"/>
              <a:t>The style attribute allows you to specify Cascading Style Sheet (CSS) rules within the element.</a:t>
            </a:r>
          </a:p>
          <a:p>
            <a:r>
              <a:rPr lang="en-US" dirty="0"/>
              <a:t>&lt;!DOCTYPE html&gt;</a:t>
            </a:r>
          </a:p>
          <a:p>
            <a:r>
              <a:rPr lang="en-US" dirty="0"/>
              <a:t>&lt;html&gt;</a:t>
            </a:r>
          </a:p>
          <a:p>
            <a:r>
              <a:rPr lang="en-US" dirty="0"/>
              <a:t>&lt;head&gt;</a:t>
            </a:r>
          </a:p>
          <a:p>
            <a:r>
              <a:rPr lang="en-US" dirty="0"/>
              <a:t>&lt;title&gt;The style Attribute&lt;/title&gt;</a:t>
            </a:r>
          </a:p>
          <a:p>
            <a:r>
              <a:rPr lang="en-US" dirty="0"/>
              <a:t>&lt;/head&gt;</a:t>
            </a:r>
          </a:p>
          <a:p>
            <a:r>
              <a:rPr lang="en-US" dirty="0"/>
              <a:t>&lt;body&gt;&lt;p style="font-</a:t>
            </a:r>
            <a:r>
              <a:rPr lang="en-US" dirty="0" err="1"/>
              <a:t>family:arial</a:t>
            </a:r>
            <a:r>
              <a:rPr lang="en-US" dirty="0"/>
              <a:t>; color:#FF0000;"&gt;Some text...&lt;/p&gt;</a:t>
            </a:r>
          </a:p>
          <a:p>
            <a:r>
              <a:rPr lang="en-US" dirty="0"/>
              <a:t>&lt;/body&gt;</a:t>
            </a:r>
          </a:p>
          <a:p>
            <a:r>
              <a:rPr lang="en-US" dirty="0"/>
              <a:t>&lt;/html&gt;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(1-2)</a:t>
            </a:r>
            <a:endParaRPr lang="en-IN" dirty="0"/>
          </a:p>
        </p:txBody>
      </p:sp>
      <p:sp>
        <p:nvSpPr>
          <p:cNvPr id="3" name="Content Placeholder 2"/>
          <p:cNvSpPr>
            <a:spLocks noGrp="1"/>
          </p:cNvSpPr>
          <p:nvPr>
            <p:ph idx="1"/>
          </p:nvPr>
        </p:nvSpPr>
        <p:spPr/>
        <p:txBody>
          <a:bodyPr/>
          <a:lstStyle/>
          <a:p>
            <a:r>
              <a:rPr lang="en-IN" dirty="0"/>
              <a:t>Fundamentals of HTML</a:t>
            </a:r>
          </a:p>
          <a:p>
            <a:r>
              <a:rPr lang="en-IN" dirty="0"/>
              <a:t>Creating Style Sheet</a:t>
            </a:r>
          </a:p>
          <a:p>
            <a:r>
              <a:rPr lang="en-IN" dirty="0"/>
              <a:t>CSS Box Model- Border properties,</a:t>
            </a:r>
          </a:p>
          <a:p>
            <a:r>
              <a:rPr lang="en-IN" dirty="0"/>
              <a:t>Padding properties</a:t>
            </a:r>
          </a:p>
          <a:p>
            <a:r>
              <a:rPr lang="en-IN" dirty="0"/>
              <a:t>Margin properties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HTML</a:t>
            </a:r>
            <a:endParaRPr lang="en-IN" dirty="0"/>
          </a:p>
        </p:txBody>
      </p:sp>
      <p:sp>
        <p:nvSpPr>
          <p:cNvPr id="3" name="Content Placeholder 2"/>
          <p:cNvSpPr>
            <a:spLocks noGrp="1"/>
          </p:cNvSpPr>
          <p:nvPr>
            <p:ph idx="1"/>
          </p:nvPr>
        </p:nvSpPr>
        <p:spPr/>
        <p:txBody>
          <a:bodyPr>
            <a:normAutofit/>
          </a:bodyPr>
          <a:lstStyle/>
          <a:p>
            <a:r>
              <a:rPr lang="en-US" dirty="0"/>
              <a:t>HTML stands for </a:t>
            </a:r>
            <a:r>
              <a:rPr lang="en-US" b="1" u="sng" dirty="0"/>
              <a:t>H</a:t>
            </a:r>
            <a:r>
              <a:rPr lang="en-US" dirty="0"/>
              <a:t>yper</a:t>
            </a:r>
            <a:r>
              <a:rPr lang="en-US" b="1" u="sng" dirty="0"/>
              <a:t>t</a:t>
            </a:r>
            <a:r>
              <a:rPr lang="en-US" dirty="0"/>
              <a:t>ext </a:t>
            </a:r>
            <a:r>
              <a:rPr lang="en-US" b="1" u="sng" dirty="0"/>
              <a:t>M</a:t>
            </a:r>
            <a:r>
              <a:rPr lang="en-US" dirty="0"/>
              <a:t>arkup </a:t>
            </a:r>
            <a:r>
              <a:rPr lang="en-US" b="1" u="sng" dirty="0"/>
              <a:t>L</a:t>
            </a:r>
            <a:r>
              <a:rPr lang="en-US" dirty="0"/>
              <a:t>anguage, and it is the most widely used language to write Web Pages.</a:t>
            </a:r>
          </a:p>
          <a:p>
            <a:pPr lvl="0"/>
            <a:r>
              <a:rPr lang="en-US" b="1" dirty="0"/>
              <a:t>1. Hypertext</a:t>
            </a:r>
            <a:r>
              <a:rPr lang="en-US" dirty="0"/>
              <a:t> refers to the way in which Web pages (HTML documents) are linked together. Thus the link available on a webpage are called Hypertext.</a:t>
            </a:r>
          </a:p>
          <a:p>
            <a:pPr lvl="0"/>
            <a:r>
              <a:rPr lang="en-US" dirty="0"/>
              <a:t>2. Write HTML Using Notepad++ or sublime text or visual code studio.</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HTML</a:t>
            </a:r>
            <a:endParaRPr lang="en-IN" dirty="0"/>
          </a:p>
        </p:txBody>
      </p:sp>
      <p:pic>
        <p:nvPicPr>
          <p:cNvPr id="2050" name="Picture 2"/>
          <p:cNvPicPr>
            <a:picLocks noGrp="1" noChangeAspect="1" noChangeArrowheads="1"/>
          </p:cNvPicPr>
          <p:nvPr>
            <p:ph idx="1"/>
          </p:nvPr>
        </p:nvPicPr>
        <p:blipFill>
          <a:blip r:embed="rId2"/>
          <a:stretch>
            <a:fillRect/>
          </a:stretch>
        </p:blipFill>
        <p:spPr bwMode="auto">
          <a:xfrm>
            <a:off x="533400" y="948887"/>
            <a:ext cx="6554788" cy="293616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Basic HTML Document Example</a:t>
            </a:r>
            <a:endParaRPr lang="en-IN" dirty="0"/>
          </a:p>
        </p:txBody>
      </p:sp>
      <p:sp>
        <p:nvSpPr>
          <p:cNvPr id="5" name="Rectangle 4"/>
          <p:cNvSpPr/>
          <p:nvPr/>
        </p:nvSpPr>
        <p:spPr>
          <a:xfrm>
            <a:off x="214282" y="1428736"/>
            <a:ext cx="7929618" cy="5016758"/>
          </a:xfrm>
          <a:prstGeom prst="rect">
            <a:avLst/>
          </a:prstGeom>
        </p:spPr>
        <p:txBody>
          <a:bodyPr wrap="square">
            <a:spAutoFit/>
          </a:bodyPr>
          <a:lstStyle/>
          <a:p>
            <a:r>
              <a:rPr lang="en-US" sz="3200" dirty="0"/>
              <a:t>&lt;!DOCTYPE html&gt;</a:t>
            </a:r>
          </a:p>
          <a:p>
            <a:r>
              <a:rPr lang="en-US" sz="3200" dirty="0"/>
              <a:t>&lt;html&gt;</a:t>
            </a:r>
          </a:p>
          <a:p>
            <a:r>
              <a:rPr lang="en-US" sz="3200" dirty="0"/>
              <a:t>&lt;head&gt;</a:t>
            </a:r>
          </a:p>
          <a:p>
            <a:r>
              <a:rPr lang="en-US" sz="3200" dirty="0"/>
              <a:t>&lt;title&gt;This is document title&lt;/title&gt;</a:t>
            </a:r>
          </a:p>
          <a:p>
            <a:r>
              <a:rPr lang="en-US" sz="3200" dirty="0"/>
              <a:t>&lt;/head&gt;</a:t>
            </a:r>
          </a:p>
          <a:p>
            <a:r>
              <a:rPr lang="en-US" sz="3200" dirty="0"/>
              <a:t>&lt;body&gt;</a:t>
            </a:r>
          </a:p>
          <a:p>
            <a:r>
              <a:rPr lang="en-US" sz="3200" dirty="0"/>
              <a:t>&lt;h1&gt;This is a heading&lt;/h1&gt;</a:t>
            </a:r>
          </a:p>
          <a:p>
            <a:r>
              <a:rPr lang="en-US" sz="3200" dirty="0"/>
              <a:t>&lt;p&gt;Document content goes here.....&lt;/p&gt;</a:t>
            </a:r>
          </a:p>
          <a:p>
            <a:r>
              <a:rPr lang="en-US" sz="3200" dirty="0"/>
              <a:t>&lt;/body&gt;</a:t>
            </a:r>
          </a:p>
          <a:p>
            <a:r>
              <a:rPr lang="en-US" sz="3200" dirty="0"/>
              <a:t>&lt;/html&gt;</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Basic HTML Document Example</a:t>
            </a:r>
            <a:endParaRPr lang="en-IN" dirty="0"/>
          </a:p>
        </p:txBody>
      </p:sp>
      <p:sp>
        <p:nvSpPr>
          <p:cNvPr id="5" name="Rectangle 4"/>
          <p:cNvSpPr/>
          <p:nvPr/>
        </p:nvSpPr>
        <p:spPr>
          <a:xfrm>
            <a:off x="214282" y="1428736"/>
            <a:ext cx="7929618" cy="4832092"/>
          </a:xfrm>
          <a:prstGeom prst="rect">
            <a:avLst/>
          </a:prstGeom>
        </p:spPr>
        <p:txBody>
          <a:bodyPr wrap="square">
            <a:spAutoFit/>
          </a:bodyPr>
          <a:lstStyle/>
          <a:p>
            <a:r>
              <a:rPr lang="en-US" sz="2800" dirty="0"/>
              <a:t>The </a:t>
            </a:r>
            <a:r>
              <a:rPr lang="en-US" sz="2800" b="1" dirty="0"/>
              <a:t>&lt;!DOCTYPE html&gt;</a:t>
            </a:r>
            <a:r>
              <a:rPr lang="en-US" sz="2800" dirty="0"/>
              <a:t> declaration defines this document to be HTML5</a:t>
            </a:r>
          </a:p>
          <a:p>
            <a:r>
              <a:rPr lang="en-US" sz="2800" dirty="0"/>
              <a:t>The </a:t>
            </a:r>
            <a:r>
              <a:rPr lang="en-US" sz="2800" b="1" dirty="0"/>
              <a:t>&lt;html&gt;</a:t>
            </a:r>
            <a:r>
              <a:rPr lang="en-US" sz="2800" dirty="0"/>
              <a:t> element is the root element of an HTML page</a:t>
            </a:r>
          </a:p>
          <a:p>
            <a:r>
              <a:rPr lang="en-US" sz="2800" dirty="0"/>
              <a:t>The </a:t>
            </a:r>
            <a:r>
              <a:rPr lang="en-US" sz="2800" b="1" dirty="0"/>
              <a:t>&lt;head&gt;</a:t>
            </a:r>
            <a:r>
              <a:rPr lang="en-US" sz="2800" dirty="0"/>
              <a:t> element contains meta information about the document</a:t>
            </a:r>
          </a:p>
          <a:p>
            <a:r>
              <a:rPr lang="en-US" sz="2800" dirty="0"/>
              <a:t>The </a:t>
            </a:r>
            <a:r>
              <a:rPr lang="en-US" sz="2800" b="1" dirty="0"/>
              <a:t>&lt;title&gt;</a:t>
            </a:r>
            <a:r>
              <a:rPr lang="en-US" sz="2800" dirty="0"/>
              <a:t> element specifies a title for the document</a:t>
            </a:r>
          </a:p>
          <a:p>
            <a:r>
              <a:rPr lang="en-US" sz="2800" dirty="0"/>
              <a:t>The </a:t>
            </a:r>
            <a:r>
              <a:rPr lang="en-US" sz="2800" b="1" dirty="0"/>
              <a:t>&lt;body&gt;</a:t>
            </a:r>
            <a:r>
              <a:rPr lang="en-US" sz="2800" dirty="0"/>
              <a:t> element contains the visible page content</a:t>
            </a:r>
          </a:p>
          <a:p>
            <a:r>
              <a:rPr lang="en-US" sz="2800" dirty="0"/>
              <a:t>The </a:t>
            </a:r>
            <a:r>
              <a:rPr lang="en-US" sz="2800" b="1" dirty="0"/>
              <a:t>&lt;h1&gt;</a:t>
            </a:r>
            <a:r>
              <a:rPr lang="en-US" sz="2800" dirty="0"/>
              <a:t> element defines a large heading</a:t>
            </a:r>
          </a:p>
          <a:p>
            <a:r>
              <a:rPr lang="en-US" sz="2800" dirty="0"/>
              <a:t>The </a:t>
            </a:r>
            <a:r>
              <a:rPr lang="en-US" sz="2800" b="1" dirty="0"/>
              <a:t>&lt;p&gt;</a:t>
            </a:r>
            <a:r>
              <a:rPr lang="en-US" sz="2800" dirty="0"/>
              <a:t> element defines a paragraph</a:t>
            </a:r>
          </a:p>
        </p:txBody>
      </p:sp>
    </p:spTree>
  </p:cSld>
  <p:clrMapOvr>
    <a:masterClrMapping/>
  </p:clrMapOvr>
</p:sld>
</file>

<file path=ppt/theme/theme1.xml><?xml version="1.0" encoding="utf-8"?>
<a:theme xmlns:a="http://schemas.openxmlformats.org/drawingml/2006/main" name="Sl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4483</TotalTime>
  <Words>3585</Words>
  <Application>Microsoft Office PowerPoint</Application>
  <PresentationFormat>On-screen Show (4:3)</PresentationFormat>
  <Paragraphs>504</Paragraphs>
  <Slides>47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Century Gothic</vt:lpstr>
      <vt:lpstr>Times New Roman</vt:lpstr>
      <vt:lpstr>Wingdings 3</vt:lpstr>
      <vt:lpstr>Slice</vt:lpstr>
      <vt:lpstr>Overview of HTML, CSS and JavaScript</vt:lpstr>
      <vt:lpstr>Understanding HTML, CSS and JavaScript</vt:lpstr>
      <vt:lpstr>Understanding HTML, CSS and JavaScript</vt:lpstr>
      <vt:lpstr>Understanding HTML, CSS and JavaScript</vt:lpstr>
      <vt:lpstr>Lecture (1-2)</vt:lpstr>
      <vt:lpstr>Fundamentals of HTML</vt:lpstr>
      <vt:lpstr>Fundamentals of HTML</vt:lpstr>
      <vt:lpstr>Basic HTML Document Example</vt:lpstr>
      <vt:lpstr>Basic HTML Document Example</vt:lpstr>
      <vt:lpstr>HTML Comment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Anuj Jha</cp:lastModifiedBy>
  <cp:revision>285</cp:revision>
  <dcterms:created xsi:type="dcterms:W3CDTF">2016-09-28T16:52:12Z</dcterms:created>
  <dcterms:modified xsi:type="dcterms:W3CDTF">2022-09-07T16:17:20Z</dcterms:modified>
</cp:coreProperties>
</file>