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60" r:id="rId4"/>
    <p:sldId id="268" r:id="rId5"/>
    <p:sldId id="258" r:id="rId6"/>
    <p:sldId id="259" r:id="rId7"/>
    <p:sldId id="269" r:id="rId8"/>
    <p:sldId id="261" r:id="rId9"/>
    <p:sldId id="270" r:id="rId10"/>
    <p:sldId id="271" r:id="rId11"/>
    <p:sldId id="262" r:id="rId12"/>
    <p:sldId id="274" r:id="rId13"/>
    <p:sldId id="272" r:id="rId14"/>
    <p:sldId id="275" r:id="rId15"/>
    <p:sldId id="265" r:id="rId16"/>
    <p:sldId id="266" r:id="rId17"/>
    <p:sldId id="263" r:id="rId18"/>
    <p:sldId id="264" r:id="rId19"/>
    <p:sldId id="267" r:id="rId20"/>
    <p:sldId id="276" r:id="rId21"/>
    <p:sldId id="277" r:id="rId22"/>
    <p:sldId id="278" r:id="rId23"/>
    <p:sldId id="279" r:id="rId24"/>
    <p:sldId id="280" r:id="rId25"/>
    <p:sldId id="290" r:id="rId26"/>
    <p:sldId id="291" r:id="rId27"/>
    <p:sldId id="282"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7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9/7/2022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081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169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272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172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53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545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527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099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152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624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9/7/2022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579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9/7/2022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02623"/>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lifewire.com/whats-new-in-html5-346797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DA2E-8E82-4B69-8CAC-C122DD9CEF2F}"/>
              </a:ext>
            </a:extLst>
          </p:cNvPr>
          <p:cNvSpPr>
            <a:spLocks noGrp="1"/>
          </p:cNvSpPr>
          <p:nvPr>
            <p:ph type="ctrTitle"/>
          </p:nvPr>
        </p:nvSpPr>
        <p:spPr/>
        <p:txBody>
          <a:bodyPr/>
          <a:lstStyle/>
          <a:p>
            <a:r>
              <a:rPr lang="en-US"/>
              <a:t>Cascading Style Sheet (CSS)</a:t>
            </a:r>
            <a:endParaRPr lang="en-IN" dirty="0"/>
          </a:p>
        </p:txBody>
      </p:sp>
    </p:spTree>
    <p:extLst>
      <p:ext uri="{BB962C8B-B14F-4D97-AF65-F5344CB8AC3E}">
        <p14:creationId xmlns:p14="http://schemas.microsoft.com/office/powerpoint/2010/main" val="404617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BB33623-7EA4-4445-99C1-D82BD40275A1}"/>
              </a:ext>
            </a:extLst>
          </p:cNvPr>
          <p:cNvSpPr>
            <a:spLocks noGrp="1"/>
          </p:cNvSpPr>
          <p:nvPr>
            <p:ph type="title"/>
          </p:nvPr>
        </p:nvSpPr>
        <p:spPr/>
        <p:txBody>
          <a:bodyPr/>
          <a:lstStyle/>
          <a:p>
            <a:r>
              <a:rPr lang="en-US" dirty="0"/>
              <a:t>Advantages and Disadvantages of external style sheet</a:t>
            </a:r>
            <a:endParaRPr lang="en-IN" dirty="0"/>
          </a:p>
        </p:txBody>
      </p:sp>
      <p:sp>
        <p:nvSpPr>
          <p:cNvPr id="13" name="Content Placeholder 12">
            <a:extLst>
              <a:ext uri="{FF2B5EF4-FFF2-40B4-BE49-F238E27FC236}">
                <a16:creationId xmlns:a16="http://schemas.microsoft.com/office/drawing/2014/main" id="{092BC7C7-37FE-4BAB-BE8A-27C1F912CB22}"/>
              </a:ext>
            </a:extLst>
          </p:cNvPr>
          <p:cNvSpPr>
            <a:spLocks noGrp="1"/>
          </p:cNvSpPr>
          <p:nvPr>
            <p:ph sz="half" idx="1"/>
          </p:nvPr>
        </p:nvSpPr>
        <p:spPr>
          <a:xfrm>
            <a:off x="145774" y="2060575"/>
            <a:ext cx="5146029" cy="4195763"/>
          </a:xfrm>
        </p:spPr>
        <p:txBody>
          <a:bodyPr/>
          <a:lstStyle/>
          <a:p>
            <a:r>
              <a:rPr lang="en-US" dirty="0"/>
              <a:t>ADVANTAGES</a:t>
            </a:r>
          </a:p>
          <a:p>
            <a:pPr lvl="1">
              <a:buFont typeface="Arial" panose="020B0604020202020204" pitchFamily="34" charset="0"/>
              <a:buChar char="•"/>
            </a:pPr>
            <a:r>
              <a:rPr lang="en-US" sz="2000" dirty="0"/>
              <a:t>Allow you to control the look and feel of the several documents in one go, &amp; need not to define specific style for each document.</a:t>
            </a:r>
          </a:p>
          <a:p>
            <a:pPr lvl="1">
              <a:buFont typeface="Arial" panose="020B0604020202020204" pitchFamily="34" charset="0"/>
              <a:buChar char="•"/>
            </a:pPr>
            <a:r>
              <a:rPr lang="en-US" sz="2000" dirty="0"/>
              <a:t>Allows you to easily group your styles in the more efficient way</a:t>
            </a:r>
            <a:r>
              <a:rPr lang="en-US" sz="1800" dirty="0"/>
              <a:t>.</a:t>
            </a:r>
            <a:endParaRPr lang="en-IN" sz="1800" dirty="0"/>
          </a:p>
        </p:txBody>
      </p:sp>
      <p:sp>
        <p:nvSpPr>
          <p:cNvPr id="14" name="Content Placeholder 13">
            <a:extLst>
              <a:ext uri="{FF2B5EF4-FFF2-40B4-BE49-F238E27FC236}">
                <a16:creationId xmlns:a16="http://schemas.microsoft.com/office/drawing/2014/main" id="{3268648C-514A-4B6B-B0DB-8AE1C8A28EBC}"/>
              </a:ext>
            </a:extLst>
          </p:cNvPr>
          <p:cNvSpPr>
            <a:spLocks noGrp="1"/>
          </p:cNvSpPr>
          <p:nvPr>
            <p:ph sz="half" idx="2"/>
          </p:nvPr>
        </p:nvSpPr>
        <p:spPr>
          <a:xfrm>
            <a:off x="6476128" y="2009571"/>
            <a:ext cx="5146029" cy="4395711"/>
          </a:xfrm>
        </p:spPr>
        <p:txBody>
          <a:bodyPr/>
          <a:lstStyle/>
          <a:p>
            <a:r>
              <a:rPr lang="en-US" dirty="0"/>
              <a:t>DISADVANTAGES</a:t>
            </a:r>
          </a:p>
          <a:p>
            <a:pPr lvl="2">
              <a:buFont typeface="Arial" panose="020B0604020202020204" pitchFamily="34" charset="0"/>
              <a:buChar char="•"/>
            </a:pPr>
            <a:r>
              <a:rPr lang="en-US" sz="2000" dirty="0"/>
              <a:t>Increases the download time as the entire </a:t>
            </a:r>
            <a:r>
              <a:rPr lang="en-US" sz="2000" dirty="0" err="1"/>
              <a:t>css</a:t>
            </a:r>
            <a:r>
              <a:rPr lang="en-US" sz="2000" dirty="0"/>
              <a:t> file has to be downloaded to apply the style to the html document.</a:t>
            </a:r>
          </a:p>
          <a:p>
            <a:pPr lvl="2">
              <a:buFont typeface="Arial" panose="020B0604020202020204" pitchFamily="34" charset="0"/>
              <a:buChar char="•"/>
            </a:pPr>
            <a:r>
              <a:rPr lang="en-US" sz="2000" dirty="0"/>
              <a:t>Displays the web page only after the entire style sheet is loaded.</a:t>
            </a:r>
            <a:endParaRPr lang="en-IN" sz="2000" dirty="0"/>
          </a:p>
        </p:txBody>
      </p:sp>
    </p:spTree>
    <p:extLst>
      <p:ext uri="{BB962C8B-B14F-4D97-AF65-F5344CB8AC3E}">
        <p14:creationId xmlns:p14="http://schemas.microsoft.com/office/powerpoint/2010/main" val="363583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63BF7-E253-4EC8-9717-E928CEAB6695}"/>
              </a:ext>
            </a:extLst>
          </p:cNvPr>
          <p:cNvSpPr>
            <a:spLocks noGrp="1"/>
          </p:cNvSpPr>
          <p:nvPr>
            <p:ph idx="1"/>
          </p:nvPr>
        </p:nvSpPr>
        <p:spPr>
          <a:xfrm>
            <a:off x="1196077" y="820466"/>
            <a:ext cx="8946541" cy="5752612"/>
          </a:xfrm>
        </p:spPr>
        <p:txBody>
          <a:bodyPr>
            <a:normAutofit lnSpcReduction="10000"/>
          </a:bodyPr>
          <a:lstStyle/>
          <a:p>
            <a:pPr marL="0" indent="0">
              <a:buNone/>
            </a:pPr>
            <a:r>
              <a:rPr lang="en-IN" b="1" dirty="0"/>
              <a:t>Internal style sheet </a:t>
            </a:r>
            <a:r>
              <a:rPr lang="en-IN" dirty="0"/>
              <a:t>: </a:t>
            </a:r>
          </a:p>
          <a:p>
            <a:r>
              <a:rPr lang="en-IN" dirty="0"/>
              <a:t>An internal style sheet may be used if one single page has a unique style.</a:t>
            </a:r>
          </a:p>
          <a:p>
            <a:r>
              <a:rPr lang="en-IN" dirty="0"/>
              <a:t>Internal styles are defined within the &lt;style&gt; element, inside the &lt;head&gt; section of an HTML page.</a:t>
            </a:r>
          </a:p>
          <a:p>
            <a:r>
              <a:rPr lang="en-US" dirty="0"/>
              <a:t>It can’t be referenced by any other web document &amp; applied to only those documents in which it is defined.</a:t>
            </a:r>
          </a:p>
          <a:p>
            <a:pPr marL="0" indent="0">
              <a:buNone/>
            </a:pPr>
            <a:r>
              <a:rPr lang="en-US" dirty="0"/>
              <a:t>		</a:t>
            </a:r>
            <a:r>
              <a:rPr lang="en-US" i="1" dirty="0"/>
              <a:t>SYNTAX :</a:t>
            </a:r>
          </a:p>
          <a:p>
            <a:pPr marL="0" indent="0">
              <a:buNone/>
            </a:pPr>
            <a:r>
              <a:rPr lang="en-US" i="1" dirty="0"/>
              <a:t>	</a:t>
            </a:r>
            <a:r>
              <a:rPr lang="en-US" dirty="0"/>
              <a:t>&lt;head&gt;</a:t>
            </a:r>
          </a:p>
          <a:p>
            <a:pPr marL="0" indent="0">
              <a:buNone/>
            </a:pPr>
            <a:r>
              <a:rPr lang="en-US" dirty="0"/>
              <a:t>	&lt;style type=“text/</a:t>
            </a:r>
            <a:r>
              <a:rPr lang="en-US" dirty="0" err="1"/>
              <a:t>css</a:t>
            </a:r>
            <a:r>
              <a:rPr lang="en-US" dirty="0"/>
              <a:t>”&gt;</a:t>
            </a:r>
          </a:p>
          <a:p>
            <a:pPr marL="0" indent="0">
              <a:buNone/>
            </a:pPr>
            <a:r>
              <a:rPr lang="en-US" dirty="0"/>
              <a:t>	Selector {</a:t>
            </a:r>
            <a:r>
              <a:rPr lang="en-US" dirty="0" err="1"/>
              <a:t>property:value</a:t>
            </a:r>
            <a:r>
              <a:rPr lang="en-US" dirty="0"/>
              <a:t>;}</a:t>
            </a:r>
          </a:p>
          <a:p>
            <a:pPr marL="0" indent="0">
              <a:buNone/>
            </a:pPr>
            <a:r>
              <a:rPr lang="en-US" dirty="0"/>
              <a:t>	&lt;/style&gt;</a:t>
            </a:r>
          </a:p>
          <a:p>
            <a:pPr marL="0" indent="0">
              <a:buNone/>
            </a:pPr>
            <a:r>
              <a:rPr lang="en-US" dirty="0"/>
              <a:t>	&lt;/head&gt;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52220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BB33623-7EA4-4445-99C1-D82BD40275A1}"/>
              </a:ext>
            </a:extLst>
          </p:cNvPr>
          <p:cNvSpPr>
            <a:spLocks noGrp="1"/>
          </p:cNvSpPr>
          <p:nvPr>
            <p:ph type="title"/>
          </p:nvPr>
        </p:nvSpPr>
        <p:spPr/>
        <p:txBody>
          <a:bodyPr/>
          <a:lstStyle/>
          <a:p>
            <a:r>
              <a:rPr lang="en-US" dirty="0"/>
              <a:t>Advantages and Disadvantages of Internal style sheet</a:t>
            </a:r>
            <a:endParaRPr lang="en-IN" dirty="0"/>
          </a:p>
        </p:txBody>
      </p:sp>
      <p:sp>
        <p:nvSpPr>
          <p:cNvPr id="13" name="Content Placeholder 12">
            <a:extLst>
              <a:ext uri="{FF2B5EF4-FFF2-40B4-BE49-F238E27FC236}">
                <a16:creationId xmlns:a16="http://schemas.microsoft.com/office/drawing/2014/main" id="{092BC7C7-37FE-4BAB-BE8A-27C1F912CB22}"/>
              </a:ext>
            </a:extLst>
          </p:cNvPr>
          <p:cNvSpPr>
            <a:spLocks noGrp="1"/>
          </p:cNvSpPr>
          <p:nvPr>
            <p:ph sz="half" idx="1"/>
          </p:nvPr>
        </p:nvSpPr>
        <p:spPr>
          <a:xfrm>
            <a:off x="145774" y="2060575"/>
            <a:ext cx="5146029" cy="4195763"/>
          </a:xfrm>
        </p:spPr>
        <p:txBody>
          <a:bodyPr/>
          <a:lstStyle/>
          <a:p>
            <a:r>
              <a:rPr lang="en-US" dirty="0"/>
              <a:t>ADVANTAGES</a:t>
            </a:r>
          </a:p>
          <a:p>
            <a:pPr lvl="1">
              <a:buFont typeface="Arial" panose="020B0604020202020204" pitchFamily="34" charset="0"/>
              <a:buChar char="•"/>
            </a:pPr>
            <a:r>
              <a:rPr lang="en-US" sz="2000" dirty="0"/>
              <a:t>Affect only the page in which they are placed. If you are working on large site, it will allow you to test the styles on single page</a:t>
            </a:r>
          </a:p>
          <a:p>
            <a:pPr lvl="1">
              <a:buFont typeface="Arial" panose="020B0604020202020204" pitchFamily="34" charset="0"/>
              <a:buChar char="•"/>
            </a:pPr>
            <a:r>
              <a:rPr lang="en-US" sz="2000" dirty="0"/>
              <a:t>Allows you to you to change the style of the same html document on which you are working</a:t>
            </a:r>
            <a:r>
              <a:rPr lang="en-US" sz="1800" dirty="0"/>
              <a:t>.</a:t>
            </a:r>
            <a:endParaRPr lang="en-IN" sz="1800" dirty="0"/>
          </a:p>
        </p:txBody>
      </p:sp>
      <p:sp>
        <p:nvSpPr>
          <p:cNvPr id="14" name="Content Placeholder 13">
            <a:extLst>
              <a:ext uri="{FF2B5EF4-FFF2-40B4-BE49-F238E27FC236}">
                <a16:creationId xmlns:a16="http://schemas.microsoft.com/office/drawing/2014/main" id="{3268648C-514A-4B6B-B0DB-8AE1C8A28EBC}"/>
              </a:ext>
            </a:extLst>
          </p:cNvPr>
          <p:cNvSpPr>
            <a:spLocks noGrp="1"/>
          </p:cNvSpPr>
          <p:nvPr>
            <p:ph sz="half" idx="2"/>
          </p:nvPr>
        </p:nvSpPr>
        <p:spPr>
          <a:xfrm>
            <a:off x="6096000" y="2009571"/>
            <a:ext cx="5526157" cy="4395711"/>
          </a:xfrm>
        </p:spPr>
        <p:txBody>
          <a:bodyPr/>
          <a:lstStyle/>
          <a:p>
            <a:r>
              <a:rPr lang="en-US" dirty="0"/>
              <a:t>DISADVANTAGES</a:t>
            </a:r>
          </a:p>
          <a:p>
            <a:pPr lvl="2">
              <a:buFont typeface="Arial" panose="020B0604020202020204" pitchFamily="34" charset="0"/>
              <a:buChar char="•"/>
            </a:pPr>
            <a:r>
              <a:rPr lang="en-US" sz="2000" dirty="0"/>
              <a:t>Affect only the page to which they are working. If we want to use the same styles in several documents, we need to repeat them for the every page.</a:t>
            </a:r>
          </a:p>
          <a:p>
            <a:pPr lvl="2">
              <a:buFont typeface="Arial" panose="020B0604020202020204" pitchFamily="34" charset="0"/>
              <a:buChar char="•"/>
            </a:pPr>
            <a:r>
              <a:rPr lang="en-US" sz="2000" dirty="0"/>
              <a:t>Increases the page load time because the entire </a:t>
            </a:r>
            <a:r>
              <a:rPr lang="en-US" sz="2000" dirty="0" err="1"/>
              <a:t>css</a:t>
            </a:r>
            <a:r>
              <a:rPr lang="en-US" sz="2000" dirty="0"/>
              <a:t> file needs to be implemented first to apply </a:t>
            </a:r>
            <a:r>
              <a:rPr lang="en-US" sz="2000" dirty="0" err="1"/>
              <a:t>css</a:t>
            </a:r>
            <a:r>
              <a:rPr lang="en-US" sz="2000" dirty="0"/>
              <a:t> .</a:t>
            </a:r>
            <a:endParaRPr lang="en-IN" sz="2000" dirty="0"/>
          </a:p>
        </p:txBody>
      </p:sp>
    </p:spTree>
    <p:extLst>
      <p:ext uri="{BB962C8B-B14F-4D97-AF65-F5344CB8AC3E}">
        <p14:creationId xmlns:p14="http://schemas.microsoft.com/office/powerpoint/2010/main" val="419745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1E4774-16C9-44A6-906A-81D3CDA16047}"/>
              </a:ext>
            </a:extLst>
          </p:cNvPr>
          <p:cNvSpPr/>
          <p:nvPr/>
        </p:nvSpPr>
        <p:spPr>
          <a:xfrm>
            <a:off x="1126435" y="1020417"/>
            <a:ext cx="9077739" cy="3139321"/>
          </a:xfrm>
          <a:prstGeom prst="rect">
            <a:avLst/>
          </a:prstGeom>
        </p:spPr>
        <p:txBody>
          <a:bodyPr wrap="square">
            <a:spAutoFit/>
          </a:bodyPr>
          <a:lstStyle/>
          <a:p>
            <a:r>
              <a:rPr lang="en-IN" b="1" dirty="0"/>
              <a:t>Inline style </a:t>
            </a:r>
            <a:r>
              <a:rPr lang="en-IN" dirty="0"/>
              <a:t>: </a:t>
            </a:r>
          </a:p>
          <a:p>
            <a:pPr marL="285750" indent="-285750">
              <a:buFont typeface="Arial" panose="020B0604020202020204" pitchFamily="34" charset="0"/>
              <a:buChar char="•"/>
            </a:pPr>
            <a:r>
              <a:rPr lang="en-IN" dirty="0"/>
              <a:t>An inline style may be used to apply a unique style for a single element.</a:t>
            </a:r>
          </a:p>
          <a:p>
            <a:pPr marL="285750" indent="-285750">
              <a:buFont typeface="Arial" panose="020B0604020202020204" pitchFamily="34" charset="0"/>
              <a:buChar char="•"/>
            </a:pPr>
            <a:r>
              <a:rPr lang="en-IN" dirty="0"/>
              <a:t>To use inline styles, add the style attribute to the relevant element. The style attribute can contain any CSS property.</a:t>
            </a:r>
          </a:p>
          <a:p>
            <a:pPr marL="285750" indent="-285750">
              <a:buFont typeface="Arial" panose="020B0604020202020204" pitchFamily="34" charset="0"/>
              <a:buChar char="•"/>
            </a:pPr>
            <a:r>
              <a:rPr lang="en-US" dirty="0"/>
              <a:t>T</a:t>
            </a:r>
            <a:r>
              <a:rPr lang="en-IN" dirty="0"/>
              <a:t>he inline style properties are written in a single line separated by semicolons.</a:t>
            </a:r>
          </a:p>
          <a:p>
            <a:pPr marL="285750" indent="-285750">
              <a:buFont typeface="Arial" panose="020B0604020202020204" pitchFamily="34" charset="0"/>
              <a:buChar char="•"/>
            </a:pPr>
            <a:r>
              <a:rPr lang="en-IN" dirty="0"/>
              <a:t>these properties are placed inside the style attribute of html element on which you want to apply style.</a:t>
            </a:r>
          </a:p>
          <a:p>
            <a:r>
              <a:rPr lang="en-US" dirty="0"/>
              <a:t>	</a:t>
            </a:r>
            <a:r>
              <a:rPr lang="en-IN" i="1" dirty="0"/>
              <a:t>Example:</a:t>
            </a:r>
          </a:p>
          <a:p>
            <a:r>
              <a:rPr lang="en-US" i="1" dirty="0"/>
              <a:t>&lt;</a:t>
            </a:r>
            <a:r>
              <a:rPr lang="en-US" dirty="0"/>
              <a:t>p style = “background:#ccc; color:#</a:t>
            </a:r>
            <a:r>
              <a:rPr lang="en-US" dirty="0" err="1"/>
              <a:t>fff</a:t>
            </a:r>
            <a:r>
              <a:rPr lang="en-US" dirty="0"/>
              <a:t>; border: solid black 1px;”</a:t>
            </a:r>
            <a:r>
              <a:rPr lang="en-IN" i="1" dirty="0"/>
              <a:t>&gt;</a:t>
            </a:r>
          </a:p>
          <a:p>
            <a:r>
              <a:rPr lang="en-US" i="1" dirty="0"/>
              <a:t>	(</a:t>
            </a:r>
            <a:r>
              <a:rPr lang="en-IN" i="1" dirty="0"/>
              <a:t>here </a:t>
            </a:r>
            <a:r>
              <a:rPr lang="en-IN" dirty="0"/>
              <a:t>p </a:t>
            </a:r>
            <a:r>
              <a:rPr lang="en-IN" i="1" dirty="0"/>
              <a:t>element is styled)</a:t>
            </a:r>
            <a:endParaRPr lang="en-IN" dirty="0"/>
          </a:p>
          <a:p>
            <a:endParaRPr lang="en-IN" dirty="0"/>
          </a:p>
        </p:txBody>
      </p:sp>
    </p:spTree>
    <p:extLst>
      <p:ext uri="{BB962C8B-B14F-4D97-AF65-F5344CB8AC3E}">
        <p14:creationId xmlns:p14="http://schemas.microsoft.com/office/powerpoint/2010/main" val="149360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BB33623-7EA4-4445-99C1-D82BD40275A1}"/>
              </a:ext>
            </a:extLst>
          </p:cNvPr>
          <p:cNvSpPr>
            <a:spLocks noGrp="1"/>
          </p:cNvSpPr>
          <p:nvPr>
            <p:ph type="title"/>
          </p:nvPr>
        </p:nvSpPr>
        <p:spPr/>
        <p:txBody>
          <a:bodyPr/>
          <a:lstStyle/>
          <a:p>
            <a:r>
              <a:rPr lang="en-US" dirty="0"/>
              <a:t>Advantages and Disadvantages of Inline style sheet</a:t>
            </a:r>
            <a:endParaRPr lang="en-IN" dirty="0"/>
          </a:p>
        </p:txBody>
      </p:sp>
      <p:sp>
        <p:nvSpPr>
          <p:cNvPr id="13" name="Content Placeholder 12">
            <a:extLst>
              <a:ext uri="{FF2B5EF4-FFF2-40B4-BE49-F238E27FC236}">
                <a16:creationId xmlns:a16="http://schemas.microsoft.com/office/drawing/2014/main" id="{092BC7C7-37FE-4BAB-BE8A-27C1F912CB22}"/>
              </a:ext>
            </a:extLst>
          </p:cNvPr>
          <p:cNvSpPr>
            <a:spLocks noGrp="1"/>
          </p:cNvSpPr>
          <p:nvPr>
            <p:ph sz="half" idx="1"/>
          </p:nvPr>
        </p:nvSpPr>
        <p:spPr>
          <a:xfrm>
            <a:off x="145774" y="2060575"/>
            <a:ext cx="5146029" cy="4195763"/>
          </a:xfrm>
        </p:spPr>
        <p:txBody>
          <a:bodyPr/>
          <a:lstStyle/>
          <a:p>
            <a:r>
              <a:rPr lang="en-US" dirty="0"/>
              <a:t>ADVANTAGES</a:t>
            </a:r>
          </a:p>
          <a:p>
            <a:pPr lvl="1">
              <a:buFont typeface="Arial" panose="020B0604020202020204" pitchFamily="34" charset="0"/>
              <a:buChar char="•"/>
            </a:pPr>
            <a:r>
              <a:rPr lang="en-US" sz="2000" dirty="0"/>
              <a:t>Provides highest precedence over internal and external style sheets.</a:t>
            </a:r>
          </a:p>
          <a:p>
            <a:pPr lvl="1">
              <a:buFont typeface="Arial" panose="020B0604020202020204" pitchFamily="34" charset="0"/>
              <a:buChar char="•"/>
            </a:pPr>
            <a:r>
              <a:rPr lang="en-US" sz="2000" dirty="0"/>
              <a:t>Provides an easy and quick approach to add a style sheet in a web page. We need not to create whole document or edit new element in head of your doc to add inline style.</a:t>
            </a:r>
          </a:p>
        </p:txBody>
      </p:sp>
      <p:sp>
        <p:nvSpPr>
          <p:cNvPr id="14" name="Content Placeholder 13">
            <a:extLst>
              <a:ext uri="{FF2B5EF4-FFF2-40B4-BE49-F238E27FC236}">
                <a16:creationId xmlns:a16="http://schemas.microsoft.com/office/drawing/2014/main" id="{3268648C-514A-4B6B-B0DB-8AE1C8A28EBC}"/>
              </a:ext>
            </a:extLst>
          </p:cNvPr>
          <p:cNvSpPr>
            <a:spLocks noGrp="1"/>
          </p:cNvSpPr>
          <p:nvPr>
            <p:ph sz="half" idx="2"/>
          </p:nvPr>
        </p:nvSpPr>
        <p:spPr>
          <a:xfrm>
            <a:off x="6096000" y="2009571"/>
            <a:ext cx="5526157" cy="4395711"/>
          </a:xfrm>
        </p:spPr>
        <p:txBody>
          <a:bodyPr/>
          <a:lstStyle/>
          <a:p>
            <a:r>
              <a:rPr lang="en-US" dirty="0"/>
              <a:t>DISADVANTAGES</a:t>
            </a:r>
          </a:p>
          <a:p>
            <a:pPr lvl="2">
              <a:buFont typeface="Arial" panose="020B0604020202020204" pitchFamily="34" charset="0"/>
              <a:buChar char="•"/>
            </a:pPr>
            <a:r>
              <a:rPr lang="en-US" sz="2000" dirty="0"/>
              <a:t>Makes a document a difficult to maintain and increases download time.</a:t>
            </a:r>
          </a:p>
          <a:p>
            <a:pPr lvl="2">
              <a:buFont typeface="Arial" panose="020B0604020202020204" pitchFamily="34" charset="0"/>
              <a:buChar char="•"/>
            </a:pPr>
            <a:r>
              <a:rPr lang="en-US" sz="2000" dirty="0"/>
              <a:t>Doesn’t allow style pseudo element(which are used to add special effects to the selectors).</a:t>
            </a:r>
          </a:p>
          <a:p>
            <a:pPr lvl="2">
              <a:buFont typeface="Arial" panose="020B0604020202020204" pitchFamily="34" charset="0"/>
              <a:buChar char="•"/>
            </a:pPr>
            <a:r>
              <a:rPr lang="en-US" sz="2000" dirty="0"/>
              <a:t>For e.g. we provide special colors to active, visited and </a:t>
            </a:r>
            <a:r>
              <a:rPr lang="en-US" sz="2000"/>
              <a:t>unvisited links.</a:t>
            </a:r>
            <a:endParaRPr lang="en-IN" sz="2000" dirty="0"/>
          </a:p>
        </p:txBody>
      </p:sp>
    </p:spTree>
    <p:extLst>
      <p:ext uri="{BB962C8B-B14F-4D97-AF65-F5344CB8AC3E}">
        <p14:creationId xmlns:p14="http://schemas.microsoft.com/office/powerpoint/2010/main" val="298957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76FB80-6D24-4926-BFAC-484CD706EA7B}"/>
              </a:ext>
            </a:extLst>
          </p:cNvPr>
          <p:cNvSpPr>
            <a:spLocks noGrp="1"/>
          </p:cNvSpPr>
          <p:nvPr>
            <p:ph type="title"/>
          </p:nvPr>
        </p:nvSpPr>
        <p:spPr/>
        <p:txBody>
          <a:bodyPr>
            <a:normAutofit fontScale="90000"/>
          </a:bodyPr>
          <a:lstStyle/>
          <a:p>
            <a:r>
              <a:rPr lang="en-US" dirty="0"/>
              <a:t>Advantages of External CSS over internal style sheets</a:t>
            </a:r>
            <a:br>
              <a:rPr lang="en-US" dirty="0"/>
            </a:br>
            <a:br>
              <a:rPr lang="en-US" dirty="0"/>
            </a:br>
            <a:r>
              <a:rPr lang="en-IN" sz="2000" dirty="0"/>
              <a:t>❑ The same style sheet can be use by all of the Web pages in your site, which means you can reuse the same style sheet with many different XHTML documents. This saves you from including the stylistic </a:t>
            </a:r>
            <a:r>
              <a:rPr lang="en-IN" sz="2000" dirty="0" err="1"/>
              <a:t>markup</a:t>
            </a:r>
            <a:r>
              <a:rPr lang="en-IN" sz="2000" dirty="0"/>
              <a:t> in each individual document.</a:t>
            </a:r>
            <a:br>
              <a:rPr lang="en-IN" sz="2000" dirty="0"/>
            </a:br>
            <a:br>
              <a:rPr lang="en-IN" sz="2000" dirty="0"/>
            </a:br>
            <a:r>
              <a:rPr lang="en-IN" sz="2000" dirty="0"/>
              <a:t>❑ Because the style rules are written only once, rather than appearing on every element or in every document, the source documents are smaller. This means that, once the CSS style sheet has been downloaded with the first document that uses it, subsequent documents will be quicker</a:t>
            </a:r>
            <a:br>
              <a:rPr lang="en-IN" sz="2000" dirty="0"/>
            </a:br>
            <a:r>
              <a:rPr lang="en-IN" sz="2000" dirty="0"/>
              <a:t>to download (because the browser retains a copy of the CSS style sheet and the rules do not have to be downloaded for every page). This also puts less strain on the server (the computer that sends the Web pages to the people viewing the site) because the pages it sends out are</a:t>
            </a:r>
            <a:br>
              <a:rPr lang="en-IN" sz="2000" dirty="0"/>
            </a:br>
            <a:r>
              <a:rPr lang="en-IN" sz="2000" dirty="0"/>
              <a:t>smaller.</a:t>
            </a:r>
          </a:p>
        </p:txBody>
      </p:sp>
    </p:spTree>
    <p:extLst>
      <p:ext uri="{BB962C8B-B14F-4D97-AF65-F5344CB8AC3E}">
        <p14:creationId xmlns:p14="http://schemas.microsoft.com/office/powerpoint/2010/main" val="350996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A7ECAA-724A-4509-8F6E-BB91582C0250}"/>
              </a:ext>
            </a:extLst>
          </p:cNvPr>
          <p:cNvSpPr/>
          <p:nvPr/>
        </p:nvSpPr>
        <p:spPr>
          <a:xfrm>
            <a:off x="265044" y="172278"/>
            <a:ext cx="10800522" cy="5909310"/>
          </a:xfrm>
          <a:prstGeom prst="rect">
            <a:avLst/>
          </a:prstGeom>
        </p:spPr>
        <p:txBody>
          <a:bodyPr wrap="square">
            <a:spAutoFit/>
          </a:bodyPr>
          <a:lstStyle/>
          <a:p>
            <a:r>
              <a:rPr lang="en-IN" dirty="0"/>
              <a:t>❑ You can change the appearance of several pages by just altering the style sheet rather than each individual page; this is particularly helpful if you want to change your company’s </a:t>
            </a:r>
            <a:r>
              <a:rPr lang="en-IN" dirty="0" err="1"/>
              <a:t>colors</a:t>
            </a:r>
            <a:r>
              <a:rPr lang="en-IN" dirty="0"/>
              <a:t>, for example, or the font used for a certain type of element wherever that element appears across the whole site.</a:t>
            </a:r>
          </a:p>
          <a:p>
            <a:endParaRPr lang="en-IN" dirty="0"/>
          </a:p>
          <a:p>
            <a:r>
              <a:rPr lang="en-IN" dirty="0"/>
              <a:t>❑ The style sheet can act as a style template to help different authors achieve the same style of</a:t>
            </a:r>
          </a:p>
          <a:p>
            <a:r>
              <a:rPr lang="en-IN" dirty="0"/>
              <a:t>document without learning all of the individual style settings.</a:t>
            </a:r>
          </a:p>
          <a:p>
            <a:endParaRPr lang="en-IN" dirty="0"/>
          </a:p>
          <a:p>
            <a:r>
              <a:rPr lang="en-IN" dirty="0"/>
              <a:t>❑ Because the source document does not contain the style rules, different style sheets can be</a:t>
            </a:r>
          </a:p>
          <a:p>
            <a:r>
              <a:rPr lang="en-IN" dirty="0"/>
              <a:t>attached to the same document. So you can use the same XHTML document with one style sheet when the viewer is on a desktop computer, another style sheet when the user has a handheld device, another style sheet when the page is being printed, another style sheet when the page is being viewed on a TV, and so on. You reuse the same document with different style sheets for different visitors’ needs.</a:t>
            </a:r>
          </a:p>
          <a:p>
            <a:endParaRPr lang="en-IN" dirty="0"/>
          </a:p>
          <a:p>
            <a:r>
              <a:rPr lang="en-IN" dirty="0"/>
              <a:t>❑ A style sheet can import and use styles from other style sheets, making for modular development and good reuse .</a:t>
            </a:r>
          </a:p>
          <a:p>
            <a:endParaRPr lang="en-IN" dirty="0"/>
          </a:p>
          <a:p>
            <a:r>
              <a:rPr lang="en-IN" dirty="0"/>
              <a:t>❑ If you remove the style sheet, the site should be a lot more accessible for those with visual</a:t>
            </a:r>
          </a:p>
          <a:p>
            <a:r>
              <a:rPr lang="en-IN" dirty="0"/>
              <a:t>impairments because it does not have restrictions of fonts</a:t>
            </a:r>
          </a:p>
          <a:p>
            <a:endParaRPr lang="en-IN" dirty="0"/>
          </a:p>
        </p:txBody>
      </p:sp>
    </p:spTree>
    <p:extLst>
      <p:ext uri="{BB962C8B-B14F-4D97-AF65-F5344CB8AC3E}">
        <p14:creationId xmlns:p14="http://schemas.microsoft.com/office/powerpoint/2010/main" val="423997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67D-0FEB-463E-B1DC-35612410133D}"/>
              </a:ext>
            </a:extLst>
          </p:cNvPr>
          <p:cNvSpPr>
            <a:spLocks noGrp="1"/>
          </p:cNvSpPr>
          <p:nvPr>
            <p:ph type="title"/>
          </p:nvPr>
        </p:nvSpPr>
        <p:spPr/>
        <p:txBody>
          <a:bodyPr/>
          <a:lstStyle/>
          <a:p>
            <a:r>
              <a:rPr lang="en-IN" dirty="0"/>
              <a:t> CSS properties like</a:t>
            </a:r>
          </a:p>
        </p:txBody>
      </p:sp>
      <p:sp>
        <p:nvSpPr>
          <p:cNvPr id="3" name="Content Placeholder 2">
            <a:extLst>
              <a:ext uri="{FF2B5EF4-FFF2-40B4-BE49-F238E27FC236}">
                <a16:creationId xmlns:a16="http://schemas.microsoft.com/office/drawing/2014/main" id="{734D35EA-027D-4D15-AF41-C8E4B4EBE064}"/>
              </a:ext>
            </a:extLst>
          </p:cNvPr>
          <p:cNvSpPr>
            <a:spLocks noGrp="1"/>
          </p:cNvSpPr>
          <p:nvPr>
            <p:ph idx="1"/>
          </p:nvPr>
        </p:nvSpPr>
        <p:spPr/>
        <p:txBody>
          <a:bodyPr>
            <a:normAutofit fontScale="70000" lnSpcReduction="20000"/>
          </a:bodyPr>
          <a:lstStyle/>
          <a:p>
            <a:r>
              <a:rPr lang="en-IN" sz="3200" b="1" dirty="0"/>
              <a:t>Changing font </a:t>
            </a:r>
            <a:r>
              <a:rPr lang="en-IN" sz="3200" b="1" dirty="0" err="1"/>
              <a:t>colors</a:t>
            </a:r>
            <a:r>
              <a:rPr lang="en-IN" sz="3200" b="1" dirty="0"/>
              <a:t>	</a:t>
            </a:r>
          </a:p>
          <a:p>
            <a:pPr marL="0" indent="0">
              <a:buNone/>
            </a:pPr>
            <a:r>
              <a:rPr lang="en-US" dirty="0"/>
              <a:t>H</a:t>
            </a:r>
            <a:r>
              <a:rPr lang="en-IN" dirty="0"/>
              <a:t>ere You can set the </a:t>
            </a:r>
            <a:r>
              <a:rPr lang="en-IN" dirty="0" err="1"/>
              <a:t>color</a:t>
            </a:r>
            <a:r>
              <a:rPr lang="en-IN" dirty="0"/>
              <a:t> of:</a:t>
            </a:r>
          </a:p>
          <a:p>
            <a:r>
              <a:rPr lang="en-US" dirty="0"/>
              <a:t>T</a:t>
            </a:r>
            <a:r>
              <a:rPr lang="en-IN" dirty="0"/>
              <a:t>EXT</a:t>
            </a:r>
          </a:p>
          <a:p>
            <a:pPr marL="0" indent="0">
              <a:buNone/>
            </a:pPr>
            <a:r>
              <a:rPr lang="en-IN" dirty="0"/>
              <a:t>&lt;h1 style="</a:t>
            </a:r>
            <a:r>
              <a:rPr lang="en-IN" dirty="0" err="1"/>
              <a:t>color:Tomato</a:t>
            </a:r>
            <a:r>
              <a:rPr lang="en-IN" dirty="0"/>
              <a:t>;"&gt;Hello World&lt;/h1&gt;</a:t>
            </a:r>
            <a:br>
              <a:rPr lang="en-IN" dirty="0"/>
            </a:br>
            <a:r>
              <a:rPr lang="en-IN" dirty="0"/>
              <a:t>&lt;p style="</a:t>
            </a:r>
            <a:r>
              <a:rPr lang="en-IN" dirty="0" err="1"/>
              <a:t>color:DodgerBlue</a:t>
            </a:r>
            <a:r>
              <a:rPr lang="en-IN" dirty="0"/>
              <a:t>;"&gt;Lorem ipsum...&lt;/p&gt;</a:t>
            </a:r>
            <a:br>
              <a:rPr lang="en-IN" dirty="0"/>
            </a:br>
            <a:r>
              <a:rPr lang="en-IN" dirty="0"/>
              <a:t>&lt;p style="</a:t>
            </a:r>
            <a:r>
              <a:rPr lang="en-IN" dirty="0" err="1"/>
              <a:t>color:MediumSeaGreen</a:t>
            </a:r>
            <a:r>
              <a:rPr lang="en-IN" dirty="0"/>
              <a:t>;"&gt;Ut </a:t>
            </a:r>
            <a:r>
              <a:rPr lang="en-IN" dirty="0" err="1"/>
              <a:t>wisi</a:t>
            </a:r>
            <a:r>
              <a:rPr lang="en-IN" dirty="0"/>
              <a:t> </a:t>
            </a:r>
            <a:r>
              <a:rPr lang="en-IN" dirty="0" err="1"/>
              <a:t>enim</a:t>
            </a:r>
            <a:r>
              <a:rPr lang="en-IN" dirty="0"/>
              <a:t>...&lt;/p&gt;</a:t>
            </a:r>
          </a:p>
          <a:p>
            <a:pPr marL="0" indent="0">
              <a:buNone/>
            </a:pPr>
            <a:endParaRPr lang="en-IN" dirty="0"/>
          </a:p>
          <a:p>
            <a:r>
              <a:rPr lang="en-US" dirty="0"/>
              <a:t>B</a:t>
            </a:r>
            <a:r>
              <a:rPr lang="en-IN" dirty="0"/>
              <a:t>ORDER</a:t>
            </a:r>
          </a:p>
          <a:p>
            <a:pPr marL="0" indent="0">
              <a:buNone/>
            </a:pPr>
            <a:r>
              <a:rPr lang="en-IN" dirty="0"/>
              <a:t>&lt;h1 style="border:2px solid Tomato;"&gt;Hello World&lt;/h1&gt;</a:t>
            </a:r>
            <a:br>
              <a:rPr lang="en-IN" dirty="0"/>
            </a:br>
            <a:r>
              <a:rPr lang="en-IN" dirty="0"/>
              <a:t>&lt;h1 style="border:2px solid </a:t>
            </a:r>
            <a:r>
              <a:rPr lang="en-IN" dirty="0" err="1"/>
              <a:t>DodgerBlue</a:t>
            </a:r>
            <a:r>
              <a:rPr lang="en-IN" dirty="0"/>
              <a:t>;"&gt;Hello World&lt;/h1&gt;</a:t>
            </a:r>
            <a:br>
              <a:rPr lang="en-IN" dirty="0"/>
            </a:br>
            <a:r>
              <a:rPr lang="en-IN" dirty="0"/>
              <a:t>&lt;h1 style="border:2px solid Violet;"&gt;Hello World&lt;/h1&gt;</a:t>
            </a:r>
          </a:p>
        </p:txBody>
      </p:sp>
    </p:spTree>
    <p:extLst>
      <p:ext uri="{BB962C8B-B14F-4D97-AF65-F5344CB8AC3E}">
        <p14:creationId xmlns:p14="http://schemas.microsoft.com/office/powerpoint/2010/main" val="3216435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0005-9390-4D34-94FD-D4B99C6DC8E9}"/>
              </a:ext>
            </a:extLst>
          </p:cNvPr>
          <p:cNvSpPr>
            <a:spLocks noGrp="1"/>
          </p:cNvSpPr>
          <p:nvPr>
            <p:ph type="title"/>
          </p:nvPr>
        </p:nvSpPr>
        <p:spPr/>
        <p:txBody>
          <a:bodyPr/>
          <a:lstStyle/>
          <a:p>
            <a:r>
              <a:rPr lang="en-US" dirty="0"/>
              <a:t>CSS Background</a:t>
            </a:r>
            <a:endParaRPr lang="en-IN" dirty="0"/>
          </a:p>
        </p:txBody>
      </p:sp>
      <p:sp>
        <p:nvSpPr>
          <p:cNvPr id="3" name="Content Placeholder 2">
            <a:extLst>
              <a:ext uri="{FF2B5EF4-FFF2-40B4-BE49-F238E27FC236}">
                <a16:creationId xmlns:a16="http://schemas.microsoft.com/office/drawing/2014/main" id="{183792E7-C249-4BFC-8795-896085A33158}"/>
              </a:ext>
            </a:extLst>
          </p:cNvPr>
          <p:cNvSpPr>
            <a:spLocks noGrp="1"/>
          </p:cNvSpPr>
          <p:nvPr>
            <p:ph idx="1"/>
          </p:nvPr>
        </p:nvSpPr>
        <p:spPr/>
        <p:txBody>
          <a:bodyPr>
            <a:normAutofit fontScale="92500" lnSpcReduction="10000"/>
          </a:bodyPr>
          <a:lstStyle/>
          <a:p>
            <a:r>
              <a:rPr lang="en-IN" dirty="0"/>
              <a:t>The CSS background properties are used to define the background effects for elements.</a:t>
            </a:r>
          </a:p>
          <a:p>
            <a:pPr marL="0" indent="0">
              <a:buNone/>
            </a:pPr>
            <a:r>
              <a:rPr lang="en-IN" dirty="0"/>
              <a:t>CSS background properties:</a:t>
            </a:r>
          </a:p>
          <a:p>
            <a:r>
              <a:rPr lang="en-IN" dirty="0"/>
              <a:t>background-colour</a:t>
            </a:r>
          </a:p>
          <a:p>
            <a:r>
              <a:rPr lang="en-IN" dirty="0"/>
              <a:t>background-image (setting fixed &amp; scrolling or multiple images)</a:t>
            </a:r>
          </a:p>
          <a:p>
            <a:r>
              <a:rPr lang="en-IN" dirty="0"/>
              <a:t>background-repeat</a:t>
            </a:r>
          </a:p>
          <a:p>
            <a:r>
              <a:rPr lang="en-IN" dirty="0"/>
              <a:t>background-attachment</a:t>
            </a:r>
          </a:p>
          <a:p>
            <a:r>
              <a:rPr lang="en-IN" dirty="0"/>
              <a:t>background-position</a:t>
            </a:r>
          </a:p>
          <a:p>
            <a:endParaRPr lang="en-IN" dirty="0"/>
          </a:p>
        </p:txBody>
      </p:sp>
    </p:spTree>
    <p:extLst>
      <p:ext uri="{BB962C8B-B14F-4D97-AF65-F5344CB8AC3E}">
        <p14:creationId xmlns:p14="http://schemas.microsoft.com/office/powerpoint/2010/main" val="277278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55A6C-4029-40E1-80B0-81C15ED939A3}"/>
              </a:ext>
            </a:extLst>
          </p:cNvPr>
          <p:cNvSpPr/>
          <p:nvPr/>
        </p:nvSpPr>
        <p:spPr>
          <a:xfrm>
            <a:off x="1079528" y="1659285"/>
            <a:ext cx="7792279" cy="3539430"/>
          </a:xfrm>
          <a:prstGeom prst="rect">
            <a:avLst/>
          </a:prstGeom>
        </p:spPr>
        <p:txBody>
          <a:bodyPr wrap="square">
            <a:spAutoFit/>
          </a:bodyPr>
          <a:lstStyle/>
          <a:p>
            <a:endParaRPr lang="en-IN" sz="3200" dirty="0"/>
          </a:p>
          <a:p>
            <a:pPr marL="457200" indent="-457200">
              <a:buFont typeface="Wingdings" panose="05000000000000000000" pitchFamily="2" charset="2"/>
              <a:buChar char="ü"/>
            </a:pPr>
            <a:r>
              <a:rPr lang="en-IN" sz="3200" dirty="0"/>
              <a:t>background-Clip</a:t>
            </a:r>
          </a:p>
          <a:p>
            <a:pPr marL="457200" indent="-457200">
              <a:buFont typeface="Wingdings" panose="05000000000000000000" pitchFamily="2" charset="2"/>
              <a:buChar char="ü"/>
            </a:pPr>
            <a:r>
              <a:rPr lang="en-IN" sz="3200" dirty="0"/>
              <a:t>background-Origin</a:t>
            </a:r>
          </a:p>
          <a:p>
            <a:pPr marL="457200" indent="-457200">
              <a:buFont typeface="Wingdings" panose="05000000000000000000" pitchFamily="2" charset="2"/>
              <a:buChar char="ü"/>
            </a:pPr>
            <a:r>
              <a:rPr lang="en-IN" sz="3200" dirty="0"/>
              <a:t>background- Size</a:t>
            </a:r>
          </a:p>
          <a:p>
            <a:pPr marL="457200" indent="-457200">
              <a:buFont typeface="Wingdings" panose="05000000000000000000" pitchFamily="2" charset="2"/>
              <a:buChar char="ü"/>
            </a:pPr>
            <a:r>
              <a:rPr lang="en-IN" sz="3200" dirty="0"/>
              <a:t>background- Quantity</a:t>
            </a:r>
          </a:p>
          <a:p>
            <a:pPr marL="457200" indent="-457200">
              <a:buFont typeface="Wingdings" panose="05000000000000000000" pitchFamily="2" charset="2"/>
              <a:buChar char="ü"/>
            </a:pPr>
            <a:r>
              <a:rPr lang="en-IN" sz="3200" dirty="0"/>
              <a:t>background- Spacing</a:t>
            </a:r>
          </a:p>
          <a:p>
            <a:endParaRPr lang="en-IN" sz="3200" dirty="0"/>
          </a:p>
        </p:txBody>
      </p:sp>
      <p:sp>
        <p:nvSpPr>
          <p:cNvPr id="3" name="Title 2">
            <a:extLst>
              <a:ext uri="{FF2B5EF4-FFF2-40B4-BE49-F238E27FC236}">
                <a16:creationId xmlns:a16="http://schemas.microsoft.com/office/drawing/2014/main" id="{36A67F9D-ABCC-46E8-AE20-0AD2CB65B0D7}"/>
              </a:ext>
            </a:extLst>
          </p:cNvPr>
          <p:cNvSpPr>
            <a:spLocks noGrp="1"/>
          </p:cNvSpPr>
          <p:nvPr>
            <p:ph type="title"/>
          </p:nvPr>
        </p:nvSpPr>
        <p:spPr/>
        <p:txBody>
          <a:bodyPr/>
          <a:lstStyle/>
          <a:p>
            <a:r>
              <a:rPr lang="en-IN" dirty="0"/>
              <a:t>Other CSS background properties:</a:t>
            </a:r>
            <a:br>
              <a:rPr lang="en-IN" dirty="0"/>
            </a:br>
            <a:endParaRPr lang="en-IN" dirty="0"/>
          </a:p>
        </p:txBody>
      </p:sp>
    </p:spTree>
    <p:extLst>
      <p:ext uri="{BB962C8B-B14F-4D97-AF65-F5344CB8AC3E}">
        <p14:creationId xmlns:p14="http://schemas.microsoft.com/office/powerpoint/2010/main" val="283388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6954-B518-4F9A-BE71-3CD1E0D21E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826F24C-272F-4594-9203-4986A64754A5}"/>
              </a:ext>
            </a:extLst>
          </p:cNvPr>
          <p:cNvSpPr>
            <a:spLocks noGrp="1"/>
          </p:cNvSpPr>
          <p:nvPr>
            <p:ph idx="1"/>
          </p:nvPr>
        </p:nvSpPr>
        <p:spPr/>
        <p:txBody>
          <a:bodyPr>
            <a:normAutofit fontScale="70000" lnSpcReduction="20000"/>
          </a:bodyPr>
          <a:lstStyle/>
          <a:p>
            <a:r>
              <a:rPr lang="en-IN" b="1" dirty="0"/>
              <a:t>CSS</a:t>
            </a:r>
            <a:r>
              <a:rPr lang="en-IN" dirty="0"/>
              <a:t> stands for </a:t>
            </a:r>
            <a:r>
              <a:rPr lang="en-IN" b="1" dirty="0"/>
              <a:t>C</a:t>
            </a:r>
            <a:r>
              <a:rPr lang="en-IN" dirty="0"/>
              <a:t>ascading </a:t>
            </a:r>
            <a:r>
              <a:rPr lang="en-IN" b="1" dirty="0"/>
              <a:t>S</a:t>
            </a:r>
            <a:r>
              <a:rPr lang="en-IN" dirty="0"/>
              <a:t>tyle </a:t>
            </a:r>
            <a:r>
              <a:rPr lang="en-IN" b="1" dirty="0"/>
              <a:t>S</a:t>
            </a:r>
            <a:r>
              <a:rPr lang="en-IN" dirty="0"/>
              <a:t>heets</a:t>
            </a:r>
          </a:p>
          <a:p>
            <a:r>
              <a:rPr lang="en-IN" dirty="0"/>
              <a:t>CSS describes </a:t>
            </a:r>
            <a:r>
              <a:rPr lang="en-IN" b="1" dirty="0"/>
              <a:t>how HTML elements are to be displayed on screen, paper, or in other media</a:t>
            </a:r>
            <a:endParaRPr lang="en-IN" dirty="0"/>
          </a:p>
          <a:p>
            <a:r>
              <a:rPr lang="en-IN" dirty="0"/>
              <a:t>CSS </a:t>
            </a:r>
            <a:r>
              <a:rPr lang="en-IN" b="1" dirty="0"/>
              <a:t>saves a lot of work</a:t>
            </a:r>
            <a:r>
              <a:rPr lang="en-IN" dirty="0"/>
              <a:t>. It can control the layout of multiple web pages all at once</a:t>
            </a:r>
          </a:p>
          <a:p>
            <a:r>
              <a:rPr lang="en-IN" dirty="0"/>
              <a:t>External stylesheets are stored in </a:t>
            </a:r>
            <a:r>
              <a:rPr lang="en-IN" b="1" dirty="0"/>
              <a:t>CSS files.</a:t>
            </a:r>
          </a:p>
          <a:p>
            <a:r>
              <a:rPr lang="en-IN" b="1" dirty="0"/>
              <a:t>CSS </a:t>
            </a:r>
            <a:r>
              <a:rPr lang="en-IN" dirty="0"/>
              <a:t>simplifies the task of maintaining a web document by separating its style info. Such as Font Size, Font Colour, Line width and Background Colour.</a:t>
            </a:r>
          </a:p>
          <a:p>
            <a:r>
              <a:rPr lang="en-IN" dirty="0"/>
              <a:t>This separation allows you to apply a style multiple times in a single web page.</a:t>
            </a:r>
          </a:p>
          <a:p>
            <a:r>
              <a:rPr lang="en-IN" dirty="0"/>
              <a:t>Reduces the Complexity &amp; redundancy and code in the Web page and save time because we need not to write the same code again and again.</a:t>
            </a:r>
            <a:br>
              <a:rPr lang="en-IN" dirty="0"/>
            </a:br>
            <a:endParaRPr lang="en-IN" dirty="0"/>
          </a:p>
        </p:txBody>
      </p:sp>
    </p:spTree>
    <p:extLst>
      <p:ext uri="{BB962C8B-B14F-4D97-AF65-F5344CB8AC3E}">
        <p14:creationId xmlns:p14="http://schemas.microsoft.com/office/powerpoint/2010/main" val="347382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038B-2FEB-43E3-BD84-03A5F2A715E1}"/>
              </a:ext>
            </a:extLst>
          </p:cNvPr>
          <p:cNvSpPr>
            <a:spLocks noGrp="1"/>
          </p:cNvSpPr>
          <p:nvPr>
            <p:ph type="title"/>
          </p:nvPr>
        </p:nvSpPr>
        <p:spPr/>
        <p:txBody>
          <a:bodyPr/>
          <a:lstStyle/>
          <a:p>
            <a:r>
              <a:rPr lang="en-IN" dirty="0"/>
              <a:t>background-colour</a:t>
            </a:r>
            <a:br>
              <a:rPr lang="en-IN" dirty="0"/>
            </a:br>
            <a:endParaRPr lang="en-IN" dirty="0"/>
          </a:p>
        </p:txBody>
      </p:sp>
      <p:sp>
        <p:nvSpPr>
          <p:cNvPr id="3" name="Content Placeholder 2">
            <a:extLst>
              <a:ext uri="{FF2B5EF4-FFF2-40B4-BE49-F238E27FC236}">
                <a16:creationId xmlns:a16="http://schemas.microsoft.com/office/drawing/2014/main" id="{CBE7315E-E0E4-4D17-AC91-38875A3693A8}"/>
              </a:ext>
            </a:extLst>
          </p:cNvPr>
          <p:cNvSpPr>
            <a:spLocks noGrp="1"/>
          </p:cNvSpPr>
          <p:nvPr>
            <p:ph idx="1"/>
          </p:nvPr>
        </p:nvSpPr>
        <p:spPr/>
        <p:txBody>
          <a:bodyPr>
            <a:normAutofit fontScale="85000" lnSpcReduction="20000"/>
          </a:bodyPr>
          <a:lstStyle/>
          <a:p>
            <a:pPr marL="0" indent="0">
              <a:buNone/>
            </a:pPr>
            <a:r>
              <a:rPr lang="en-US" dirty="0"/>
              <a:t>This property can take any of the following values:</a:t>
            </a:r>
          </a:p>
          <a:p>
            <a:pPr>
              <a:buAutoNum type="alphaLcParenBoth"/>
            </a:pPr>
            <a:r>
              <a:rPr lang="en-US" dirty="0"/>
              <a:t>Color name</a:t>
            </a:r>
          </a:p>
          <a:p>
            <a:pPr>
              <a:buAutoNum type="alphaLcParenBoth"/>
            </a:pPr>
            <a:r>
              <a:rPr lang="en-US" dirty="0"/>
              <a:t>Hexadecimal equivalence of the color</a:t>
            </a:r>
          </a:p>
          <a:p>
            <a:pPr>
              <a:buAutoNum type="alphaLcParenBoth"/>
            </a:pPr>
            <a:r>
              <a:rPr lang="en-US" dirty="0"/>
              <a:t>RGB color value</a:t>
            </a:r>
          </a:p>
          <a:p>
            <a:pPr marL="0" indent="0">
              <a:buNone/>
            </a:pPr>
            <a:r>
              <a:rPr lang="en-US" dirty="0"/>
              <a:t>	Example:</a:t>
            </a:r>
          </a:p>
          <a:p>
            <a:pPr marL="0" indent="0">
              <a:buNone/>
            </a:pPr>
            <a:r>
              <a:rPr lang="en-US" dirty="0"/>
              <a:t>h1</a:t>
            </a:r>
          </a:p>
          <a:p>
            <a:pPr marL="0" indent="0">
              <a:buNone/>
            </a:pPr>
            <a:r>
              <a:rPr lang="en-US" dirty="0"/>
              <a:t>{</a:t>
            </a:r>
          </a:p>
          <a:p>
            <a:pPr marL="0" indent="0">
              <a:buNone/>
            </a:pPr>
            <a:r>
              <a:rPr lang="en-US" dirty="0"/>
              <a:t>Background-color:#FFFFFF;</a:t>
            </a:r>
            <a:br>
              <a:rPr lang="en-US" dirty="0"/>
            </a:br>
            <a:r>
              <a:rPr lang="en-US" dirty="0"/>
              <a:t>}</a:t>
            </a:r>
            <a:endParaRPr lang="en-IN" dirty="0"/>
          </a:p>
        </p:txBody>
      </p:sp>
    </p:spTree>
    <p:extLst>
      <p:ext uri="{BB962C8B-B14F-4D97-AF65-F5344CB8AC3E}">
        <p14:creationId xmlns:p14="http://schemas.microsoft.com/office/powerpoint/2010/main" val="55654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A67-8DB1-471C-96C1-4E429D565912}"/>
              </a:ext>
            </a:extLst>
          </p:cNvPr>
          <p:cNvSpPr>
            <a:spLocks noGrp="1"/>
          </p:cNvSpPr>
          <p:nvPr>
            <p:ph type="title"/>
          </p:nvPr>
        </p:nvSpPr>
        <p:spPr/>
        <p:txBody>
          <a:bodyPr/>
          <a:lstStyle/>
          <a:p>
            <a:r>
              <a:rPr lang="en-IN" dirty="0"/>
              <a:t>background-image</a:t>
            </a:r>
          </a:p>
        </p:txBody>
      </p:sp>
      <p:sp>
        <p:nvSpPr>
          <p:cNvPr id="3" name="Content Placeholder 2">
            <a:extLst>
              <a:ext uri="{FF2B5EF4-FFF2-40B4-BE49-F238E27FC236}">
                <a16:creationId xmlns:a16="http://schemas.microsoft.com/office/drawing/2014/main" id="{3421E5A7-29E4-487E-8EA7-CF27F4EA2E58}"/>
              </a:ext>
            </a:extLst>
          </p:cNvPr>
          <p:cNvSpPr>
            <a:spLocks noGrp="1"/>
          </p:cNvSpPr>
          <p:nvPr>
            <p:ph idx="1"/>
          </p:nvPr>
        </p:nvSpPr>
        <p:spPr/>
        <p:txBody>
          <a:bodyPr/>
          <a:lstStyle/>
          <a:p>
            <a:r>
              <a:rPr lang="en-US" dirty="0"/>
              <a:t>This property is specified using 2 values :</a:t>
            </a:r>
          </a:p>
          <a:p>
            <a:pPr marL="0" indent="0">
              <a:buNone/>
            </a:pPr>
            <a:r>
              <a:rPr lang="en-US" dirty="0"/>
              <a:t>	(A) URL to specify the image</a:t>
            </a:r>
          </a:p>
          <a:p>
            <a:pPr marL="0" indent="0">
              <a:buNone/>
            </a:pPr>
            <a:r>
              <a:rPr lang="en-US" dirty="0"/>
              <a:t>	(B) None when no image is used</a:t>
            </a:r>
          </a:p>
          <a:p>
            <a:pPr marL="0" indent="0">
              <a:buNone/>
            </a:pPr>
            <a:endParaRPr lang="en-IN" dirty="0"/>
          </a:p>
        </p:txBody>
      </p:sp>
    </p:spTree>
    <p:extLst>
      <p:ext uri="{BB962C8B-B14F-4D97-AF65-F5344CB8AC3E}">
        <p14:creationId xmlns:p14="http://schemas.microsoft.com/office/powerpoint/2010/main" val="361075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84B7-4EFE-43E1-8B4F-AA2144CAFD0E}"/>
              </a:ext>
            </a:extLst>
          </p:cNvPr>
          <p:cNvSpPr>
            <a:spLocks noGrp="1"/>
          </p:cNvSpPr>
          <p:nvPr>
            <p:ph type="title"/>
          </p:nvPr>
        </p:nvSpPr>
        <p:spPr/>
        <p:txBody>
          <a:bodyPr/>
          <a:lstStyle/>
          <a:p>
            <a:r>
              <a:rPr lang="en-IN" dirty="0"/>
              <a:t>background-repeat</a:t>
            </a:r>
            <a:br>
              <a:rPr lang="en-IN" dirty="0"/>
            </a:br>
            <a:endParaRPr lang="en-IN" dirty="0"/>
          </a:p>
        </p:txBody>
      </p:sp>
      <p:sp>
        <p:nvSpPr>
          <p:cNvPr id="3" name="Content Placeholder 2">
            <a:extLst>
              <a:ext uri="{FF2B5EF4-FFF2-40B4-BE49-F238E27FC236}">
                <a16:creationId xmlns:a16="http://schemas.microsoft.com/office/drawing/2014/main" id="{4533CAEF-A60A-402C-A204-D844B29F75C5}"/>
              </a:ext>
            </a:extLst>
          </p:cNvPr>
          <p:cNvSpPr>
            <a:spLocks noGrp="1"/>
          </p:cNvSpPr>
          <p:nvPr>
            <p:ph idx="1"/>
          </p:nvPr>
        </p:nvSpPr>
        <p:spPr/>
        <p:txBody>
          <a:bodyPr>
            <a:normAutofit fontScale="92500" lnSpcReduction="10000"/>
          </a:bodyPr>
          <a:lstStyle/>
          <a:p>
            <a:pPr marL="0" indent="0">
              <a:buNone/>
            </a:pPr>
            <a:r>
              <a:rPr lang="en-US" dirty="0"/>
              <a:t>	It allows tile on the BG image along X-axis &amp; Y-axis of an element. It can 	take either of the following values:</a:t>
            </a:r>
          </a:p>
          <a:p>
            <a:r>
              <a:rPr lang="en-US" dirty="0"/>
              <a:t>(A) Repeat-X : tiles an image Horizontally</a:t>
            </a:r>
          </a:p>
          <a:p>
            <a:r>
              <a:rPr lang="en-US" dirty="0"/>
              <a:t>(B) Repeat-Y :tiles an image vertically</a:t>
            </a:r>
          </a:p>
          <a:p>
            <a:r>
              <a:rPr lang="en-US" dirty="0"/>
              <a:t>(C) Repeat : tiles an image both Horizontally and Vertically</a:t>
            </a:r>
          </a:p>
          <a:p>
            <a:r>
              <a:rPr lang="en-US" dirty="0"/>
              <a:t>(D) No Repeat : Doesn’t Tile an Image.</a:t>
            </a:r>
          </a:p>
          <a:p>
            <a:pPr marL="0" indent="0">
              <a:buNone/>
            </a:pPr>
            <a:r>
              <a:rPr lang="en-US" dirty="0"/>
              <a:t>Example:</a:t>
            </a:r>
          </a:p>
          <a:p>
            <a:pPr marL="0" indent="0">
              <a:buNone/>
            </a:pPr>
            <a:r>
              <a:rPr lang="en-US" dirty="0"/>
              <a:t>&lt;Body style =“Background: URL(‘pic_2.gif); background-repeat: repeat-y;”&gt;</a:t>
            </a:r>
          </a:p>
          <a:p>
            <a:endParaRPr lang="en-IN" dirty="0"/>
          </a:p>
        </p:txBody>
      </p:sp>
    </p:spTree>
    <p:extLst>
      <p:ext uri="{BB962C8B-B14F-4D97-AF65-F5344CB8AC3E}">
        <p14:creationId xmlns:p14="http://schemas.microsoft.com/office/powerpoint/2010/main" val="270437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430F-12D3-4BDE-8A12-2879083243F5}"/>
              </a:ext>
            </a:extLst>
          </p:cNvPr>
          <p:cNvSpPr>
            <a:spLocks noGrp="1"/>
          </p:cNvSpPr>
          <p:nvPr>
            <p:ph type="title"/>
          </p:nvPr>
        </p:nvSpPr>
        <p:spPr/>
        <p:txBody>
          <a:bodyPr/>
          <a:lstStyle/>
          <a:p>
            <a:r>
              <a:rPr lang="en-IN" dirty="0"/>
              <a:t>background-attachment</a:t>
            </a:r>
            <a:br>
              <a:rPr lang="en-IN" dirty="0"/>
            </a:br>
            <a:endParaRPr lang="en-IN" dirty="0"/>
          </a:p>
        </p:txBody>
      </p:sp>
      <p:sp>
        <p:nvSpPr>
          <p:cNvPr id="3" name="Content Placeholder 2">
            <a:extLst>
              <a:ext uri="{FF2B5EF4-FFF2-40B4-BE49-F238E27FC236}">
                <a16:creationId xmlns:a16="http://schemas.microsoft.com/office/drawing/2014/main" id="{8365C484-288F-425C-BE00-9E1A796AF37C}"/>
              </a:ext>
            </a:extLst>
          </p:cNvPr>
          <p:cNvSpPr>
            <a:spLocks noGrp="1"/>
          </p:cNvSpPr>
          <p:nvPr>
            <p:ph idx="1"/>
          </p:nvPr>
        </p:nvSpPr>
        <p:spPr/>
        <p:txBody>
          <a:bodyPr>
            <a:normAutofit fontScale="92500" lnSpcReduction="10000"/>
          </a:bodyPr>
          <a:lstStyle/>
          <a:p>
            <a:r>
              <a:rPr lang="en-US" dirty="0"/>
              <a:t>Used to fix or Scroll the BG image along with the text &amp; other content displayed on it.</a:t>
            </a:r>
          </a:p>
          <a:p>
            <a:pPr marL="0" indent="0">
              <a:buNone/>
            </a:pPr>
            <a:r>
              <a:rPr lang="en-US" dirty="0"/>
              <a:t>	It takes either of the 2 values:</a:t>
            </a:r>
          </a:p>
          <a:p>
            <a:pPr>
              <a:buFont typeface="+mj-lt"/>
              <a:buAutoNum type="alphaLcParenR"/>
            </a:pPr>
            <a:r>
              <a:rPr lang="en-US" dirty="0"/>
              <a:t>Fixed: BG image doesn’t move at all with the text</a:t>
            </a:r>
          </a:p>
          <a:p>
            <a:pPr>
              <a:buFont typeface="+mj-lt"/>
              <a:buAutoNum type="alphaLcParenR"/>
            </a:pPr>
            <a:r>
              <a:rPr lang="en-US" dirty="0"/>
              <a:t>Scroll: BG image scroll along with the text written over it.</a:t>
            </a:r>
          </a:p>
          <a:p>
            <a:pPr marL="0" indent="0">
              <a:buNone/>
            </a:pPr>
            <a:r>
              <a:rPr lang="en-US" dirty="0"/>
              <a:t>{</a:t>
            </a:r>
          </a:p>
          <a:p>
            <a:pPr marL="0" indent="0">
              <a:buNone/>
            </a:pPr>
            <a:r>
              <a:rPr lang="en-US" dirty="0"/>
              <a:t>Background-</a:t>
            </a:r>
            <a:r>
              <a:rPr lang="en-US" dirty="0" err="1"/>
              <a:t>img</a:t>
            </a:r>
            <a:r>
              <a:rPr lang="en-US" dirty="0"/>
              <a:t>: </a:t>
            </a:r>
            <a:r>
              <a:rPr lang="en-US" dirty="0" err="1"/>
              <a:t>url</a:t>
            </a:r>
            <a:r>
              <a:rPr lang="en-US" dirty="0"/>
              <a:t>(‘my image.gif’); background-attachment: scroll;</a:t>
            </a:r>
          </a:p>
          <a:p>
            <a:pPr marL="0" indent="0">
              <a:buNone/>
            </a:pPr>
            <a:r>
              <a:rPr lang="en-US" dirty="0"/>
              <a:t>}</a:t>
            </a:r>
            <a:endParaRPr lang="en-IN" dirty="0"/>
          </a:p>
        </p:txBody>
      </p:sp>
    </p:spTree>
    <p:extLst>
      <p:ext uri="{BB962C8B-B14F-4D97-AF65-F5344CB8AC3E}">
        <p14:creationId xmlns:p14="http://schemas.microsoft.com/office/powerpoint/2010/main" val="449754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E007-80A0-4267-8A85-E4780F2671DC}"/>
              </a:ext>
            </a:extLst>
          </p:cNvPr>
          <p:cNvSpPr>
            <a:spLocks noGrp="1"/>
          </p:cNvSpPr>
          <p:nvPr>
            <p:ph type="title"/>
          </p:nvPr>
        </p:nvSpPr>
        <p:spPr/>
        <p:txBody>
          <a:bodyPr/>
          <a:lstStyle/>
          <a:p>
            <a:r>
              <a:rPr lang="en-IN" dirty="0"/>
              <a:t>background-position</a:t>
            </a:r>
            <a:br>
              <a:rPr lang="en-IN" dirty="0"/>
            </a:br>
            <a:endParaRPr lang="en-IN" dirty="0"/>
          </a:p>
        </p:txBody>
      </p:sp>
      <p:sp>
        <p:nvSpPr>
          <p:cNvPr id="3" name="Content Placeholder 2">
            <a:extLst>
              <a:ext uri="{FF2B5EF4-FFF2-40B4-BE49-F238E27FC236}">
                <a16:creationId xmlns:a16="http://schemas.microsoft.com/office/drawing/2014/main" id="{66C87FD4-0E5E-42F2-8BAF-51B1252E3455}"/>
              </a:ext>
            </a:extLst>
          </p:cNvPr>
          <p:cNvSpPr>
            <a:spLocks noGrp="1"/>
          </p:cNvSpPr>
          <p:nvPr>
            <p:ph idx="1"/>
          </p:nvPr>
        </p:nvSpPr>
        <p:spPr/>
        <p:txBody>
          <a:bodyPr>
            <a:normAutofit fontScale="85000" lnSpcReduction="10000"/>
          </a:bodyPr>
          <a:lstStyle/>
          <a:p>
            <a:pPr marL="0" indent="0">
              <a:buNone/>
            </a:pPr>
            <a:r>
              <a:rPr lang="en-US" dirty="0"/>
              <a:t>	Sets the position of a BG image on a webpage</a:t>
            </a:r>
            <a:r>
              <a:rPr lang="en-IN" dirty="0"/>
              <a:t> this property is used along with the background-image property. We can set position in image using any of the following tasks:</a:t>
            </a:r>
          </a:p>
          <a:p>
            <a:pPr>
              <a:buFont typeface="+mj-lt"/>
              <a:buAutoNum type="arabicPeriod"/>
            </a:pPr>
            <a:r>
              <a:rPr lang="en-IN" dirty="0"/>
              <a:t>Representing position in pixels: </a:t>
            </a:r>
          </a:p>
          <a:p>
            <a:pPr marL="0" indent="0">
              <a:buNone/>
            </a:pPr>
            <a:r>
              <a:rPr lang="en-IN" dirty="0"/>
              <a:t>	body { background-image: </a:t>
            </a:r>
            <a:r>
              <a:rPr lang="en-IN" dirty="0" err="1"/>
              <a:t>url</a:t>
            </a:r>
            <a:r>
              <a:rPr lang="en-IN" dirty="0"/>
              <a:t>(‘pic.jpg’);background-position: 200px 200px;}</a:t>
            </a:r>
            <a:endParaRPr lang="en-US" dirty="0"/>
          </a:p>
          <a:p>
            <a:pPr>
              <a:buFont typeface="+mj-lt"/>
              <a:buAutoNum type="arabicPeriod" startAt="2"/>
            </a:pPr>
            <a:r>
              <a:rPr lang="en-US" dirty="0"/>
              <a:t>Representing position in percentage:</a:t>
            </a:r>
          </a:p>
          <a:p>
            <a:pPr marL="0" indent="0">
              <a:buNone/>
            </a:pPr>
            <a:r>
              <a:rPr lang="en-US" dirty="0"/>
              <a:t>	</a:t>
            </a:r>
            <a:r>
              <a:rPr lang="en-IN" dirty="0"/>
              <a:t>body { background-image: </a:t>
            </a:r>
            <a:r>
              <a:rPr lang="en-IN" dirty="0" err="1"/>
              <a:t>url</a:t>
            </a:r>
            <a:r>
              <a:rPr lang="en-IN" dirty="0"/>
              <a:t>(‘pic.jpg’);background-position: 50% 50%;}</a:t>
            </a:r>
            <a:endParaRPr lang="en-US" dirty="0"/>
          </a:p>
          <a:p>
            <a:pPr>
              <a:buFont typeface="+mj-lt"/>
              <a:buAutoNum type="arabicPeriod" startAt="3"/>
            </a:pPr>
            <a:r>
              <a:rPr lang="en-US" dirty="0"/>
              <a:t>Representing position by words:</a:t>
            </a:r>
            <a:endParaRPr lang="en-IN" dirty="0"/>
          </a:p>
          <a:p>
            <a:pPr marL="0" indent="0">
              <a:buNone/>
            </a:pPr>
            <a:r>
              <a:rPr lang="en-US" dirty="0"/>
              <a:t>	</a:t>
            </a:r>
            <a:r>
              <a:rPr lang="en-IN" dirty="0"/>
              <a:t>body { background-image: </a:t>
            </a:r>
            <a:r>
              <a:rPr lang="en-IN" dirty="0" err="1"/>
              <a:t>url</a:t>
            </a:r>
            <a:r>
              <a:rPr lang="en-IN" dirty="0"/>
              <a:t>(‘pic.jpg’);background-position: left bottom;}</a:t>
            </a:r>
            <a:endParaRPr lang="en-US" dirty="0"/>
          </a:p>
          <a:p>
            <a:pPr marL="0" indent="0">
              <a:buNone/>
            </a:pPr>
            <a:endParaRPr lang="en-IN" dirty="0"/>
          </a:p>
        </p:txBody>
      </p:sp>
    </p:spTree>
    <p:extLst>
      <p:ext uri="{BB962C8B-B14F-4D97-AF65-F5344CB8AC3E}">
        <p14:creationId xmlns:p14="http://schemas.microsoft.com/office/powerpoint/2010/main" val="12369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E007-80A0-4267-8A85-E4780F2671DC}"/>
              </a:ext>
            </a:extLst>
          </p:cNvPr>
          <p:cNvSpPr>
            <a:spLocks noGrp="1"/>
          </p:cNvSpPr>
          <p:nvPr>
            <p:ph type="title"/>
          </p:nvPr>
        </p:nvSpPr>
        <p:spPr/>
        <p:txBody>
          <a:bodyPr/>
          <a:lstStyle/>
          <a:p>
            <a:r>
              <a:rPr lang="en-IN" dirty="0"/>
              <a:t>Controlling Fonts-Font Properties</a:t>
            </a:r>
            <a:br>
              <a:rPr lang="en-IN" dirty="0"/>
            </a:br>
            <a:endParaRPr lang="en-IN" dirty="0"/>
          </a:p>
        </p:txBody>
      </p:sp>
      <p:sp>
        <p:nvSpPr>
          <p:cNvPr id="3" name="Content Placeholder 2">
            <a:extLst>
              <a:ext uri="{FF2B5EF4-FFF2-40B4-BE49-F238E27FC236}">
                <a16:creationId xmlns:a16="http://schemas.microsoft.com/office/drawing/2014/main" id="{66C87FD4-0E5E-42F2-8BAF-51B1252E3455}"/>
              </a:ext>
            </a:extLst>
          </p:cNvPr>
          <p:cNvSpPr>
            <a:spLocks noGrp="1"/>
          </p:cNvSpPr>
          <p:nvPr>
            <p:ph idx="1"/>
          </p:nvPr>
        </p:nvSpPr>
        <p:spPr/>
        <p:txBody>
          <a:bodyPr>
            <a:normAutofit fontScale="92500" lnSpcReduction="20000"/>
          </a:bodyPr>
          <a:lstStyle/>
          <a:p>
            <a:pPr marL="0" indent="0">
              <a:buNone/>
            </a:pPr>
            <a:r>
              <a:rPr lang="en-US" dirty="0"/>
              <a:t>	Properties to perform different tasks related to fonts &amp; text :</a:t>
            </a:r>
          </a:p>
          <a:p>
            <a:pPr>
              <a:buFont typeface="+mj-lt"/>
              <a:buAutoNum type="arabicPeriod"/>
            </a:pPr>
            <a:r>
              <a:rPr lang="en-US" dirty="0"/>
              <a:t>Font-family : specify the name of the font family</a:t>
            </a:r>
          </a:p>
          <a:p>
            <a:pPr>
              <a:buFont typeface="+mj-lt"/>
              <a:buAutoNum type="arabicPeriod"/>
            </a:pPr>
            <a:r>
              <a:rPr lang="en-US" dirty="0"/>
              <a:t>Font-size : specified using absolute, relative &amp; % value</a:t>
            </a:r>
          </a:p>
          <a:p>
            <a:pPr>
              <a:buFont typeface="+mj-lt"/>
              <a:buAutoNum type="arabicPeriod"/>
            </a:pPr>
            <a:r>
              <a:rPr lang="en-US" dirty="0"/>
              <a:t>Font-size-adjust : used to change aspect value of a text on a web page</a:t>
            </a:r>
          </a:p>
          <a:p>
            <a:pPr>
              <a:buFont typeface="+mj-lt"/>
              <a:buAutoNum type="arabicPeriod"/>
            </a:pPr>
            <a:r>
              <a:rPr lang="en-US" dirty="0"/>
              <a:t>Font-stretch : to change width of text. e.g.: extra-condensed or extra- expanded</a:t>
            </a:r>
          </a:p>
          <a:p>
            <a:pPr>
              <a:buFont typeface="+mj-lt"/>
              <a:buAutoNum type="arabicPeriod"/>
            </a:pPr>
            <a:r>
              <a:rPr lang="en-US" dirty="0"/>
              <a:t>Font-style : to specify the style of the font. e.g. P{ font-style: italic;}</a:t>
            </a:r>
          </a:p>
          <a:p>
            <a:pPr>
              <a:buFont typeface="+mj-lt"/>
              <a:buAutoNum type="arabicPeriod"/>
            </a:pPr>
            <a:r>
              <a:rPr lang="en-US" dirty="0"/>
              <a:t>Font-variant  : font normal or in small caps</a:t>
            </a:r>
          </a:p>
          <a:p>
            <a:pPr>
              <a:buFont typeface="+mj-lt"/>
              <a:buAutoNum type="arabicPeriod"/>
            </a:pPr>
            <a:r>
              <a:rPr lang="en-US" dirty="0"/>
              <a:t>Font-weight : weight of the font e.g. boldness or thickness.</a:t>
            </a:r>
          </a:p>
          <a:p>
            <a:pPr>
              <a:buFont typeface="+mj-lt"/>
              <a:buAutoNum type="arabicPeriod"/>
            </a:pPr>
            <a:endParaRPr lang="en-IN" dirty="0"/>
          </a:p>
        </p:txBody>
      </p:sp>
    </p:spTree>
    <p:extLst>
      <p:ext uri="{BB962C8B-B14F-4D97-AF65-F5344CB8AC3E}">
        <p14:creationId xmlns:p14="http://schemas.microsoft.com/office/powerpoint/2010/main" val="1545775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E007-80A0-4267-8A85-E4780F2671DC}"/>
              </a:ext>
            </a:extLst>
          </p:cNvPr>
          <p:cNvSpPr>
            <a:spLocks noGrp="1"/>
          </p:cNvSpPr>
          <p:nvPr>
            <p:ph type="title"/>
          </p:nvPr>
        </p:nvSpPr>
        <p:spPr/>
        <p:txBody>
          <a:bodyPr/>
          <a:lstStyle/>
          <a:p>
            <a:r>
              <a:rPr lang="en-IN" dirty="0"/>
              <a:t>CSS Text Properties</a:t>
            </a:r>
            <a:br>
              <a:rPr lang="en-IN" dirty="0"/>
            </a:br>
            <a:endParaRPr lang="en-IN" dirty="0"/>
          </a:p>
        </p:txBody>
      </p:sp>
      <p:sp>
        <p:nvSpPr>
          <p:cNvPr id="3" name="Content Placeholder 2">
            <a:extLst>
              <a:ext uri="{FF2B5EF4-FFF2-40B4-BE49-F238E27FC236}">
                <a16:creationId xmlns:a16="http://schemas.microsoft.com/office/drawing/2014/main" id="{66C87FD4-0E5E-42F2-8BAF-51B1252E3455}"/>
              </a:ext>
            </a:extLst>
          </p:cNvPr>
          <p:cNvSpPr>
            <a:spLocks noGrp="1"/>
          </p:cNvSpPr>
          <p:nvPr>
            <p:ph idx="1"/>
          </p:nvPr>
        </p:nvSpPr>
        <p:spPr/>
        <p:txBody>
          <a:bodyPr>
            <a:normAutofit fontScale="77500" lnSpcReduction="20000"/>
          </a:bodyPr>
          <a:lstStyle/>
          <a:p>
            <a:pPr marL="0" indent="0">
              <a:buNone/>
            </a:pPr>
            <a:r>
              <a:rPr lang="en-US" dirty="0"/>
              <a:t>	CSS allows you to apply as well as modify the styles already applied on the text of a web page. Such as changing direction, underline, over line, or strike out the text, as per the requirement and many more </a:t>
            </a:r>
          </a:p>
          <a:p>
            <a:pPr>
              <a:buFont typeface="+mj-lt"/>
              <a:buAutoNum type="arabicPeriod"/>
            </a:pPr>
            <a:r>
              <a:rPr lang="en-US" dirty="0"/>
              <a:t>Color</a:t>
            </a:r>
          </a:p>
          <a:p>
            <a:pPr>
              <a:buFont typeface="+mj-lt"/>
              <a:buAutoNum type="arabicPeriod"/>
            </a:pPr>
            <a:r>
              <a:rPr lang="en-US" dirty="0"/>
              <a:t>Hanging- punctuation</a:t>
            </a:r>
          </a:p>
          <a:p>
            <a:pPr>
              <a:buFont typeface="+mj-lt"/>
              <a:buAutoNum type="arabicPeriod"/>
            </a:pPr>
            <a:r>
              <a:rPr lang="en-US" dirty="0"/>
              <a:t>Letter-Spacing</a:t>
            </a:r>
          </a:p>
          <a:p>
            <a:pPr>
              <a:buFont typeface="+mj-lt"/>
              <a:buAutoNum type="arabicPeriod"/>
            </a:pPr>
            <a:r>
              <a:rPr lang="en-US" dirty="0"/>
              <a:t>Punctuation-trim</a:t>
            </a:r>
          </a:p>
          <a:p>
            <a:pPr>
              <a:buFont typeface="+mj-lt"/>
              <a:buAutoNum type="arabicPeriod"/>
            </a:pPr>
            <a:r>
              <a:rPr lang="en-US" dirty="0"/>
              <a:t>Text-</a:t>
            </a:r>
            <a:r>
              <a:rPr lang="en-US" dirty="0" err="1"/>
              <a:t>autospace</a:t>
            </a:r>
            <a:endParaRPr lang="en-US" dirty="0"/>
          </a:p>
          <a:p>
            <a:pPr>
              <a:buFont typeface="+mj-lt"/>
              <a:buAutoNum type="arabicPeriod"/>
            </a:pPr>
            <a:r>
              <a:rPr lang="en-US" dirty="0"/>
              <a:t>Text-decoration</a:t>
            </a:r>
          </a:p>
          <a:p>
            <a:pPr>
              <a:buFont typeface="+mj-lt"/>
              <a:buAutoNum type="arabicPeriod"/>
            </a:pPr>
            <a:r>
              <a:rPr lang="en-US" dirty="0"/>
              <a:t>Text-align-last. Etc.</a:t>
            </a:r>
          </a:p>
          <a:p>
            <a:pPr>
              <a:buFont typeface="+mj-lt"/>
              <a:buAutoNum type="arabicPeriod"/>
            </a:pPr>
            <a:endParaRPr lang="en-IN" dirty="0"/>
          </a:p>
        </p:txBody>
      </p:sp>
    </p:spTree>
    <p:extLst>
      <p:ext uri="{BB962C8B-B14F-4D97-AF65-F5344CB8AC3E}">
        <p14:creationId xmlns:p14="http://schemas.microsoft.com/office/powerpoint/2010/main" val="1491081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DA77-2AA2-4B26-8AC4-80673AD4EE91}"/>
              </a:ext>
            </a:extLst>
          </p:cNvPr>
          <p:cNvSpPr>
            <a:spLocks noGrp="1"/>
          </p:cNvSpPr>
          <p:nvPr>
            <p:ph type="title"/>
          </p:nvPr>
        </p:nvSpPr>
        <p:spPr/>
        <p:txBody>
          <a:bodyPr/>
          <a:lstStyle/>
          <a:p>
            <a:r>
              <a:rPr lang="en-US" dirty="0"/>
              <a:t>CSS Box model</a:t>
            </a:r>
            <a:endParaRPr lang="en-IN" dirty="0"/>
          </a:p>
        </p:txBody>
      </p:sp>
      <p:sp>
        <p:nvSpPr>
          <p:cNvPr id="3" name="Content Placeholder 2">
            <a:extLst>
              <a:ext uri="{FF2B5EF4-FFF2-40B4-BE49-F238E27FC236}">
                <a16:creationId xmlns:a16="http://schemas.microsoft.com/office/drawing/2014/main" id="{CE8EF1B1-682C-4952-AA02-460A3FD47E52}"/>
              </a:ext>
            </a:extLst>
          </p:cNvPr>
          <p:cNvSpPr>
            <a:spLocks noGrp="1"/>
          </p:cNvSpPr>
          <p:nvPr>
            <p:ph idx="1"/>
          </p:nvPr>
        </p:nvSpPr>
        <p:spPr/>
        <p:txBody>
          <a:bodyPr>
            <a:normAutofit fontScale="85000" lnSpcReduction="10000"/>
          </a:bodyPr>
          <a:lstStyle/>
          <a:p>
            <a:r>
              <a:rPr lang="en-US" dirty="0"/>
              <a:t>CSS treats HTML as a hierarchical structure of elements, where each element can have zero or more child elements arranged in an ordered way.</a:t>
            </a:r>
          </a:p>
          <a:p>
            <a:r>
              <a:rPr lang="en-US" dirty="0"/>
              <a:t>Top most element : root/ parent</a:t>
            </a:r>
          </a:p>
          <a:p>
            <a:r>
              <a:rPr lang="en-US" dirty="0"/>
              <a:t>These elements displays their content at a specific position, which is defined using CSS properties.</a:t>
            </a:r>
          </a:p>
          <a:p>
            <a:r>
              <a:rPr lang="en-US" dirty="0"/>
              <a:t>CSS converts the data of HTML elements in the form of rectangular boxes, by using a layout model, called the </a:t>
            </a:r>
            <a:r>
              <a:rPr lang="en-US" b="1" i="1" dirty="0"/>
              <a:t>BOX MODEL </a:t>
            </a:r>
            <a:r>
              <a:rPr lang="en-US" dirty="0"/>
              <a:t>to set the design &amp; layout of HTML documents.</a:t>
            </a:r>
          </a:p>
          <a:p>
            <a:pPr marL="0" indent="0">
              <a:buNone/>
            </a:pPr>
            <a:r>
              <a:rPr lang="en-US" dirty="0"/>
              <a:t>		this means that the box model determines how HTML elements are displayed as boxes. The box model allows placing a border around the elements and also provides space between elements.</a:t>
            </a:r>
            <a:endParaRPr lang="en-IN" dirty="0"/>
          </a:p>
          <a:p>
            <a:endParaRPr lang="en-IN" dirty="0"/>
          </a:p>
        </p:txBody>
      </p:sp>
    </p:spTree>
    <p:extLst>
      <p:ext uri="{BB962C8B-B14F-4D97-AF65-F5344CB8AC3E}">
        <p14:creationId xmlns:p14="http://schemas.microsoft.com/office/powerpoint/2010/main" val="1856948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0E0DC-EF55-413F-8D15-86C6B0AEB491}"/>
              </a:ext>
            </a:extLst>
          </p:cNvPr>
          <p:cNvSpPr>
            <a:spLocks noGrp="1"/>
          </p:cNvSpPr>
          <p:nvPr>
            <p:ph type="title"/>
          </p:nvPr>
        </p:nvSpPr>
        <p:spPr>
          <a:xfrm>
            <a:off x="3057677" y="4728028"/>
            <a:ext cx="8596667" cy="566738"/>
          </a:xfrm>
        </p:spPr>
        <p:txBody>
          <a:bodyPr/>
          <a:lstStyle/>
          <a:p>
            <a:r>
              <a:rPr lang="en-US" dirty="0"/>
              <a:t>Displaying areas of box model</a:t>
            </a:r>
            <a:endParaRPr lang="en-IN" dirty="0"/>
          </a:p>
        </p:txBody>
      </p:sp>
      <p:pic>
        <p:nvPicPr>
          <p:cNvPr id="1026" name="Picture 2" descr="https://www.csssolid.com/images/CSSBoxModel.png">
            <a:extLst>
              <a:ext uri="{FF2B5EF4-FFF2-40B4-BE49-F238E27FC236}">
                <a16:creationId xmlns:a16="http://schemas.microsoft.com/office/drawing/2014/main" id="{CFA4AC53-9C92-45D3-A315-5EF490D167A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119" r="2611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47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421A7A-C6FA-4B4B-AB9B-78D29B669EBE}"/>
              </a:ext>
            </a:extLst>
          </p:cNvPr>
          <p:cNvSpPr>
            <a:spLocks noGrp="1"/>
          </p:cNvSpPr>
          <p:nvPr>
            <p:ph type="title"/>
          </p:nvPr>
        </p:nvSpPr>
        <p:spPr/>
        <p:txBody>
          <a:bodyPr/>
          <a:lstStyle/>
          <a:p>
            <a:r>
              <a:rPr lang="en-US" dirty="0"/>
              <a:t>Areas of the box Model</a:t>
            </a:r>
            <a:endParaRPr lang="en-IN" dirty="0"/>
          </a:p>
        </p:txBody>
      </p:sp>
      <p:sp>
        <p:nvSpPr>
          <p:cNvPr id="6" name="Content Placeholder 5">
            <a:extLst>
              <a:ext uri="{FF2B5EF4-FFF2-40B4-BE49-F238E27FC236}">
                <a16:creationId xmlns:a16="http://schemas.microsoft.com/office/drawing/2014/main" id="{D6CA3D56-3970-4C21-AE9A-6A363E14508C}"/>
              </a:ext>
            </a:extLst>
          </p:cNvPr>
          <p:cNvSpPr>
            <a:spLocks noGrp="1"/>
          </p:cNvSpPr>
          <p:nvPr>
            <p:ph idx="1"/>
          </p:nvPr>
        </p:nvSpPr>
        <p:spPr/>
        <p:txBody>
          <a:bodyPr>
            <a:normAutofit fontScale="85000" lnSpcReduction="10000"/>
          </a:bodyPr>
          <a:lstStyle/>
          <a:p>
            <a:r>
              <a:rPr lang="en-US" b="1" dirty="0"/>
              <a:t>Content area: </a:t>
            </a:r>
            <a:r>
              <a:rPr lang="en-US" dirty="0"/>
              <a:t>Displays the content of the document, such as text and images. This is bounded by a rectangle called as the content edge.</a:t>
            </a:r>
          </a:p>
          <a:p>
            <a:r>
              <a:rPr lang="en-US" b="1"/>
              <a:t>Padding </a:t>
            </a:r>
            <a:r>
              <a:rPr lang="en-US" b="1" dirty="0"/>
              <a:t>area</a:t>
            </a:r>
            <a:r>
              <a:rPr lang="en-US" dirty="0"/>
              <a:t>: specifies the area around the content area. This is bounded by </a:t>
            </a:r>
            <a:r>
              <a:rPr lang="en-US"/>
              <a:t>the padding </a:t>
            </a:r>
            <a:r>
              <a:rPr lang="en-US" dirty="0"/>
              <a:t>edge.</a:t>
            </a:r>
          </a:p>
          <a:p>
            <a:r>
              <a:rPr lang="en-US" b="1" dirty="0"/>
              <a:t>Border area: </a:t>
            </a:r>
            <a:r>
              <a:rPr lang="en-US" dirty="0"/>
              <a:t>specifies the area around </a:t>
            </a:r>
            <a:r>
              <a:rPr lang="en-US"/>
              <a:t>the padding </a:t>
            </a:r>
            <a:r>
              <a:rPr lang="en-US" dirty="0"/>
              <a:t>area.</a:t>
            </a:r>
          </a:p>
          <a:p>
            <a:r>
              <a:rPr lang="en-US" b="1" dirty="0"/>
              <a:t>Margin area: </a:t>
            </a:r>
            <a:r>
              <a:rPr lang="en-US" dirty="0"/>
              <a:t>specifies the area around the border area.</a:t>
            </a:r>
          </a:p>
          <a:p>
            <a:r>
              <a:rPr lang="en-US" b="1" dirty="0"/>
              <a:t>Block level box: </a:t>
            </a:r>
            <a:r>
              <a:rPr lang="en-US" dirty="0"/>
              <a:t>represents a box to show paragraph.</a:t>
            </a:r>
          </a:p>
          <a:p>
            <a:r>
              <a:rPr lang="en-US" b="1" dirty="0"/>
              <a:t>Line-box: </a:t>
            </a:r>
            <a:r>
              <a:rPr lang="en-US" dirty="0"/>
              <a:t>represents a box to show line of text.</a:t>
            </a:r>
          </a:p>
          <a:p>
            <a:r>
              <a:rPr lang="en-US" b="1" dirty="0"/>
              <a:t>Inline box: </a:t>
            </a:r>
            <a:r>
              <a:rPr lang="en-US" dirty="0"/>
              <a:t>represents a box to show words of lines.</a:t>
            </a:r>
          </a:p>
          <a:p>
            <a:endParaRPr lang="en-IN" dirty="0"/>
          </a:p>
        </p:txBody>
      </p:sp>
    </p:spTree>
    <p:extLst>
      <p:ext uri="{BB962C8B-B14F-4D97-AF65-F5344CB8AC3E}">
        <p14:creationId xmlns:p14="http://schemas.microsoft.com/office/powerpoint/2010/main" val="364235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13A4-0D69-4B8D-A3C7-54E44B9536CC}"/>
              </a:ext>
            </a:extLst>
          </p:cNvPr>
          <p:cNvSpPr>
            <a:spLocks noGrp="1"/>
          </p:cNvSpPr>
          <p:nvPr>
            <p:ph type="title"/>
          </p:nvPr>
        </p:nvSpPr>
        <p:spPr/>
        <p:txBody>
          <a:bodyPr/>
          <a:lstStyle/>
          <a:p>
            <a:pPr algn="ctr"/>
            <a:r>
              <a:rPr lang="en-IN" dirty="0"/>
              <a:t>CSS Syntax</a:t>
            </a:r>
            <a:br>
              <a:rPr lang="en-IN" dirty="0"/>
            </a:br>
            <a:endParaRPr lang="en-IN" dirty="0"/>
          </a:p>
        </p:txBody>
      </p:sp>
      <p:pic>
        <p:nvPicPr>
          <p:cNvPr id="1026" name="Picture 2" descr="https://www.w3schools.com/css/selector.gif">
            <a:extLst>
              <a:ext uri="{FF2B5EF4-FFF2-40B4-BE49-F238E27FC236}">
                <a16:creationId xmlns:a16="http://schemas.microsoft.com/office/drawing/2014/main" id="{866DC83F-CE36-4146-95E5-38EA7A4ACD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7111" y="1417775"/>
            <a:ext cx="5419725" cy="1133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0F6084-DDE1-4F1F-BE3A-5A0117E12667}"/>
              </a:ext>
            </a:extLst>
          </p:cNvPr>
          <p:cNvSpPr/>
          <p:nvPr/>
        </p:nvSpPr>
        <p:spPr>
          <a:xfrm>
            <a:off x="646110" y="3048000"/>
            <a:ext cx="10618237" cy="2308324"/>
          </a:xfrm>
          <a:prstGeom prst="rect">
            <a:avLst/>
          </a:prstGeom>
        </p:spPr>
        <p:txBody>
          <a:bodyPr wrap="square">
            <a:spAutoFit/>
          </a:bodyPr>
          <a:lstStyle/>
          <a:p>
            <a:r>
              <a:rPr lang="en-IN" dirty="0">
                <a:solidFill>
                  <a:srgbClr val="000000"/>
                </a:solidFill>
                <a:latin typeface="Verdana" panose="020B0604030504040204" pitchFamily="34" charset="0"/>
              </a:rPr>
              <a:t>A CSS rule-set consists of a selector and a declaration block:</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Selector: </a:t>
            </a:r>
            <a:r>
              <a:rPr lang="en-IN" dirty="0"/>
              <a:t>Defines an HTML element to which CSS style is applied.</a:t>
            </a:r>
          </a:p>
          <a:p>
            <a:r>
              <a:rPr lang="en-US" dirty="0">
                <a:solidFill>
                  <a:srgbClr val="000000"/>
                </a:solidFill>
                <a:latin typeface="Verdana" panose="020B0604030504040204" pitchFamily="34" charset="0"/>
              </a:rPr>
              <a:t>Declaration: </a:t>
            </a:r>
            <a:r>
              <a:rPr lang="en-IN" dirty="0"/>
              <a:t>Declaration block contains one or more declarations separated by semicolons.</a:t>
            </a:r>
          </a:p>
          <a:p>
            <a:r>
              <a:rPr lang="en-IN" dirty="0"/>
              <a:t>Each declaration includes a CSS property name and a value, separated by a colon.</a:t>
            </a:r>
          </a:p>
          <a:p>
            <a:r>
              <a:rPr lang="en-IN" dirty="0"/>
              <a:t>A CSS declaration always ends with a semicolon, and declaration blocks are surrounded by curly braces.</a:t>
            </a:r>
          </a:p>
          <a:p>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668830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2B09-6501-4F33-90FE-01A3F6ACF586}"/>
              </a:ext>
            </a:extLst>
          </p:cNvPr>
          <p:cNvSpPr>
            <a:spLocks noGrp="1"/>
          </p:cNvSpPr>
          <p:nvPr>
            <p:ph type="title"/>
          </p:nvPr>
        </p:nvSpPr>
        <p:spPr/>
        <p:txBody>
          <a:bodyPr/>
          <a:lstStyle/>
          <a:p>
            <a:r>
              <a:rPr lang="en-US"/>
              <a:t>Padding </a:t>
            </a:r>
            <a:r>
              <a:rPr lang="en-US" dirty="0"/>
              <a:t>Properties</a:t>
            </a:r>
            <a:endParaRPr lang="en-IN" dirty="0"/>
          </a:p>
        </p:txBody>
      </p:sp>
      <p:sp>
        <p:nvSpPr>
          <p:cNvPr id="3" name="Content Placeholder 2">
            <a:extLst>
              <a:ext uri="{FF2B5EF4-FFF2-40B4-BE49-F238E27FC236}">
                <a16:creationId xmlns:a16="http://schemas.microsoft.com/office/drawing/2014/main" id="{C69E9EEF-CB26-43DD-9828-72880826F13A}"/>
              </a:ext>
            </a:extLst>
          </p:cNvPr>
          <p:cNvSpPr>
            <a:spLocks noGrp="1"/>
          </p:cNvSpPr>
          <p:nvPr>
            <p:ph idx="1"/>
          </p:nvPr>
        </p:nvSpPr>
        <p:spPr/>
        <p:txBody>
          <a:bodyPr>
            <a:normAutofit fontScale="62500" lnSpcReduction="20000"/>
          </a:bodyPr>
          <a:lstStyle/>
          <a:p>
            <a:r>
              <a:rPr lang="en-US"/>
              <a:t>Padding </a:t>
            </a:r>
            <a:r>
              <a:rPr lang="en-US" dirty="0"/>
              <a:t>(space) in the box model specifies the distance between the border of an element and the content within.</a:t>
            </a:r>
          </a:p>
          <a:p>
            <a:r>
              <a:rPr lang="en-US"/>
              <a:t>Padding </a:t>
            </a:r>
            <a:r>
              <a:rPr lang="en-US" dirty="0"/>
              <a:t>is affected by the BG color of an element.</a:t>
            </a:r>
          </a:p>
          <a:p>
            <a:r>
              <a:rPr lang="en-US" dirty="0"/>
              <a:t>The value </a:t>
            </a:r>
            <a:r>
              <a:rPr lang="en-US"/>
              <a:t>of padding </a:t>
            </a:r>
            <a:r>
              <a:rPr lang="en-US" dirty="0"/>
              <a:t>cannot be negative.</a:t>
            </a:r>
          </a:p>
          <a:p>
            <a:r>
              <a:rPr lang="en-US" dirty="0"/>
              <a:t>The short </a:t>
            </a:r>
            <a:r>
              <a:rPr lang="en-US"/>
              <a:t>hand padding </a:t>
            </a:r>
            <a:r>
              <a:rPr lang="en-US" dirty="0"/>
              <a:t>property </a:t>
            </a:r>
            <a:r>
              <a:rPr lang="en-US"/>
              <a:t>in padding </a:t>
            </a:r>
            <a:r>
              <a:rPr lang="en-US" dirty="0"/>
              <a:t>is used to change all </a:t>
            </a:r>
            <a:r>
              <a:rPr lang="en-US"/>
              <a:t>the padding </a:t>
            </a:r>
            <a:r>
              <a:rPr lang="en-US" dirty="0"/>
              <a:t>properties such </a:t>
            </a:r>
            <a:r>
              <a:rPr lang="en-US"/>
              <a:t>as padding </a:t>
            </a:r>
            <a:r>
              <a:rPr lang="en-US" dirty="0"/>
              <a:t>top, bottom ,right , left all at once.</a:t>
            </a:r>
          </a:p>
          <a:p>
            <a:r>
              <a:rPr lang="en-US" b="1" dirty="0"/>
              <a:t>Syntax</a:t>
            </a:r>
            <a:r>
              <a:rPr lang="en-US" b="1"/>
              <a:t>: </a:t>
            </a:r>
            <a:r>
              <a:rPr lang="en-US"/>
              <a:t>padding: </a:t>
            </a:r>
            <a:r>
              <a:rPr lang="en-US" dirty="0"/>
              <a:t>value;</a:t>
            </a:r>
          </a:p>
          <a:p>
            <a:r>
              <a:rPr lang="en-US"/>
              <a:t>Padding </a:t>
            </a:r>
            <a:r>
              <a:rPr lang="en-US" dirty="0"/>
              <a:t>can be set according to the following values:</a:t>
            </a:r>
          </a:p>
          <a:p>
            <a:pPr>
              <a:buFont typeface="+mj-lt"/>
              <a:buAutoNum type="arabicPeriod"/>
            </a:pPr>
            <a:r>
              <a:rPr lang="en-US" dirty="0"/>
              <a:t>Length –specifies </a:t>
            </a:r>
            <a:r>
              <a:rPr lang="en-US"/>
              <a:t>fixed padding </a:t>
            </a:r>
            <a:r>
              <a:rPr lang="en-US" dirty="0"/>
              <a:t>in the </a:t>
            </a:r>
            <a:r>
              <a:rPr lang="en-US" dirty="0" err="1"/>
              <a:t>pt</a:t>
            </a:r>
            <a:r>
              <a:rPr lang="en-US" dirty="0"/>
              <a:t> and </a:t>
            </a:r>
            <a:r>
              <a:rPr lang="en-US" dirty="0" err="1"/>
              <a:t>em</a:t>
            </a:r>
            <a:r>
              <a:rPr lang="en-US" dirty="0"/>
              <a:t> units</a:t>
            </a:r>
          </a:p>
          <a:p>
            <a:pPr>
              <a:buFont typeface="+mj-lt"/>
              <a:buAutoNum type="arabicPeriod"/>
            </a:pPr>
            <a:r>
              <a:rPr lang="en-US" dirty="0"/>
              <a:t>Percentage - </a:t>
            </a:r>
            <a:r>
              <a:rPr lang="en-US"/>
              <a:t>specifies padding </a:t>
            </a:r>
            <a:r>
              <a:rPr lang="en-US" dirty="0"/>
              <a:t>in % w.r.t width of a parent block</a:t>
            </a:r>
          </a:p>
          <a:p>
            <a:pPr>
              <a:buFont typeface="+mj-lt"/>
              <a:buAutoNum type="arabicPeriod"/>
            </a:pPr>
            <a:r>
              <a:rPr lang="en-US" dirty="0"/>
              <a:t>Auto - specifies </a:t>
            </a:r>
            <a:r>
              <a:rPr lang="en-US"/>
              <a:t>default padding </a:t>
            </a:r>
            <a:r>
              <a:rPr lang="en-US" dirty="0"/>
              <a:t>from top, bottom, left, or right direction.</a:t>
            </a:r>
            <a:endParaRPr lang="en-IN" dirty="0"/>
          </a:p>
        </p:txBody>
      </p:sp>
    </p:spTree>
    <p:extLst>
      <p:ext uri="{BB962C8B-B14F-4D97-AF65-F5344CB8AC3E}">
        <p14:creationId xmlns:p14="http://schemas.microsoft.com/office/powerpoint/2010/main" val="2746369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6EFA1-A41B-448B-A8BE-1547B8B21F4B}"/>
              </a:ext>
            </a:extLst>
          </p:cNvPr>
          <p:cNvSpPr>
            <a:spLocks noGrp="1"/>
          </p:cNvSpPr>
          <p:nvPr>
            <p:ph idx="1"/>
          </p:nvPr>
        </p:nvSpPr>
        <p:spPr>
          <a:xfrm>
            <a:off x="372534" y="360817"/>
            <a:ext cx="8596668" cy="5198154"/>
          </a:xfrm>
        </p:spPr>
        <p:txBody>
          <a:bodyPr>
            <a:normAutofit fontScale="77500" lnSpcReduction="20000"/>
          </a:bodyPr>
          <a:lstStyle/>
          <a:p>
            <a:r>
              <a:rPr lang="en-US" dirty="0"/>
              <a:t>Code snippet:</a:t>
            </a:r>
          </a:p>
          <a:p>
            <a:pPr marL="0" indent="0">
              <a:buNone/>
            </a:pPr>
            <a:r>
              <a:rPr lang="en-US" dirty="0"/>
              <a:t>#container</a:t>
            </a:r>
          </a:p>
          <a:p>
            <a:pPr marL="0" indent="0">
              <a:buNone/>
            </a:pPr>
            <a:r>
              <a:rPr lang="en-US" dirty="0"/>
              <a:t>{</a:t>
            </a:r>
          </a:p>
          <a:p>
            <a:pPr marL="0" indent="0">
              <a:buNone/>
            </a:pPr>
            <a:r>
              <a:rPr lang="en-US" dirty="0"/>
              <a:t>Padding-top: 70px;</a:t>
            </a:r>
          </a:p>
          <a:p>
            <a:pPr marL="0" indent="0">
              <a:buNone/>
            </a:pPr>
            <a:r>
              <a:rPr lang="en-US" dirty="0"/>
              <a:t>Padding-left: 25%;</a:t>
            </a:r>
          </a:p>
          <a:p>
            <a:pPr marL="0" indent="0">
              <a:buNone/>
            </a:pPr>
            <a:r>
              <a:rPr lang="en-US" dirty="0"/>
              <a:t>Padding-right: auto;</a:t>
            </a:r>
          </a:p>
          <a:p>
            <a:pPr marL="0" indent="0">
              <a:buNone/>
            </a:pPr>
            <a:r>
              <a:rPr lang="en-US" dirty="0"/>
              <a:t>Padding-bottom: 45px;</a:t>
            </a:r>
          </a:p>
          <a:p>
            <a:pPr marL="0" indent="0">
              <a:buNone/>
            </a:pPr>
            <a:r>
              <a:rPr lang="en-US" dirty="0"/>
              <a:t>Border: 2px solid 000000;</a:t>
            </a:r>
          </a:p>
          <a:p>
            <a:pPr marL="0" indent="0">
              <a:buNone/>
            </a:pPr>
            <a:r>
              <a:rPr lang="en-US" dirty="0"/>
              <a:t>}</a:t>
            </a:r>
          </a:p>
          <a:p>
            <a:pPr marL="0" indent="0">
              <a:buNone/>
            </a:pPr>
            <a:r>
              <a:rPr lang="en-US" dirty="0"/>
              <a:t>Here we have used four properties:</a:t>
            </a:r>
          </a:p>
          <a:p>
            <a:pPr>
              <a:buFont typeface="+mj-lt"/>
              <a:buAutoNum type="arabicPeriod"/>
            </a:pPr>
            <a:r>
              <a:rPr lang="en-US" dirty="0"/>
              <a:t>Padding-top</a:t>
            </a:r>
          </a:p>
          <a:p>
            <a:pPr>
              <a:buFont typeface="+mj-lt"/>
              <a:buAutoNum type="arabicPeriod"/>
            </a:pPr>
            <a:r>
              <a:rPr lang="en-US" dirty="0"/>
              <a:t>Padding-left</a:t>
            </a:r>
          </a:p>
          <a:p>
            <a:pPr>
              <a:buFont typeface="+mj-lt"/>
              <a:buAutoNum type="arabicPeriod"/>
            </a:pPr>
            <a:r>
              <a:rPr lang="en-US" dirty="0"/>
              <a:t>Padding-right</a:t>
            </a:r>
          </a:p>
          <a:p>
            <a:pPr>
              <a:buFont typeface="+mj-lt"/>
              <a:buAutoNum type="arabicPeriod"/>
            </a:pPr>
            <a:r>
              <a:rPr lang="en-US" dirty="0"/>
              <a:t>Padding-bottom</a:t>
            </a:r>
          </a:p>
          <a:p>
            <a:pPr>
              <a:buFont typeface="+mj-lt"/>
              <a:buAutoNum type="arabicPeriod"/>
            </a:pPr>
            <a:endParaRPr lang="en-US" dirty="0"/>
          </a:p>
          <a:p>
            <a:pPr marL="0" indent="0">
              <a:buNone/>
            </a:pPr>
            <a:endParaRPr lang="en-IN" dirty="0"/>
          </a:p>
        </p:txBody>
      </p:sp>
    </p:spTree>
    <p:extLst>
      <p:ext uri="{BB962C8B-B14F-4D97-AF65-F5344CB8AC3E}">
        <p14:creationId xmlns:p14="http://schemas.microsoft.com/office/powerpoint/2010/main" val="1831640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9170-AE39-44C0-8AAA-2FDA47CD1ECB}"/>
              </a:ext>
            </a:extLst>
          </p:cNvPr>
          <p:cNvSpPr>
            <a:spLocks noGrp="1"/>
          </p:cNvSpPr>
          <p:nvPr>
            <p:ph type="title"/>
          </p:nvPr>
        </p:nvSpPr>
        <p:spPr/>
        <p:txBody>
          <a:bodyPr/>
          <a:lstStyle/>
          <a:p>
            <a:r>
              <a:rPr lang="en-US" dirty="0"/>
              <a:t>Margin Properties</a:t>
            </a:r>
            <a:endParaRPr lang="en-IN" dirty="0"/>
          </a:p>
        </p:txBody>
      </p:sp>
      <p:sp>
        <p:nvSpPr>
          <p:cNvPr id="3" name="Content Placeholder 2">
            <a:extLst>
              <a:ext uri="{FF2B5EF4-FFF2-40B4-BE49-F238E27FC236}">
                <a16:creationId xmlns:a16="http://schemas.microsoft.com/office/drawing/2014/main" id="{4F9BD637-0847-44F2-A47C-0664AC00BAEE}"/>
              </a:ext>
            </a:extLst>
          </p:cNvPr>
          <p:cNvSpPr>
            <a:spLocks noGrp="1"/>
          </p:cNvSpPr>
          <p:nvPr>
            <p:ph idx="1"/>
          </p:nvPr>
        </p:nvSpPr>
        <p:spPr>
          <a:xfrm>
            <a:off x="677334" y="1567543"/>
            <a:ext cx="8873066" cy="4680857"/>
          </a:xfrm>
        </p:spPr>
        <p:txBody>
          <a:bodyPr>
            <a:normAutofit fontScale="77500" lnSpcReduction="20000"/>
          </a:bodyPr>
          <a:lstStyle/>
          <a:p>
            <a:r>
              <a:rPr lang="en-US" dirty="0"/>
              <a:t>Blank area around the border of an element is called margin. It is used create an extra space around the element.</a:t>
            </a:r>
          </a:p>
          <a:p>
            <a:r>
              <a:rPr lang="en-US" dirty="0"/>
              <a:t>Syntax: </a:t>
            </a:r>
          </a:p>
          <a:p>
            <a:pPr marL="0" indent="0">
              <a:buNone/>
            </a:pPr>
            <a:r>
              <a:rPr lang="en-US" dirty="0"/>
              <a:t>p</a:t>
            </a:r>
          </a:p>
          <a:p>
            <a:pPr marL="0" indent="0">
              <a:buNone/>
            </a:pPr>
            <a:r>
              <a:rPr lang="en-US" dirty="0"/>
              <a:t>{</a:t>
            </a:r>
          </a:p>
          <a:p>
            <a:pPr marL="0" indent="0">
              <a:buNone/>
            </a:pPr>
            <a:r>
              <a:rPr lang="en-US" dirty="0"/>
              <a:t>Margin: value;</a:t>
            </a:r>
          </a:p>
          <a:p>
            <a:pPr marL="0" indent="0">
              <a:buNone/>
            </a:pPr>
            <a:r>
              <a:rPr lang="en-US" dirty="0"/>
              <a:t>}</a:t>
            </a:r>
          </a:p>
          <a:p>
            <a:pPr marL="0" indent="0">
              <a:buNone/>
            </a:pPr>
            <a:endParaRPr lang="en-US" dirty="0"/>
          </a:p>
          <a:p>
            <a:pPr marL="0" indent="0">
              <a:buNone/>
            </a:pPr>
            <a:r>
              <a:rPr lang="en-US" dirty="0"/>
              <a:t>There are possible values of margin properties:</a:t>
            </a:r>
          </a:p>
          <a:p>
            <a:r>
              <a:rPr lang="en-US" dirty="0"/>
              <a:t>Auto</a:t>
            </a:r>
          </a:p>
          <a:p>
            <a:r>
              <a:rPr lang="en-US" dirty="0"/>
              <a:t>Length</a:t>
            </a:r>
          </a:p>
          <a:p>
            <a:r>
              <a:rPr lang="en-US" dirty="0"/>
              <a:t>%</a:t>
            </a:r>
          </a:p>
          <a:p>
            <a:r>
              <a:rPr lang="en-US" dirty="0"/>
              <a:t>Inherit</a:t>
            </a:r>
          </a:p>
        </p:txBody>
      </p:sp>
    </p:spTree>
    <p:extLst>
      <p:ext uri="{BB962C8B-B14F-4D97-AF65-F5344CB8AC3E}">
        <p14:creationId xmlns:p14="http://schemas.microsoft.com/office/powerpoint/2010/main" val="98113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E7EA9-11F6-44B9-9716-DFA8E4C3248E}"/>
              </a:ext>
            </a:extLst>
          </p:cNvPr>
          <p:cNvSpPr>
            <a:spLocks noGrp="1"/>
          </p:cNvSpPr>
          <p:nvPr>
            <p:ph idx="1"/>
          </p:nvPr>
        </p:nvSpPr>
        <p:spPr>
          <a:xfrm>
            <a:off x="517677" y="404361"/>
            <a:ext cx="8596668" cy="5778725"/>
          </a:xfrm>
        </p:spPr>
        <p:txBody>
          <a:bodyPr>
            <a:normAutofit fontScale="85000" lnSpcReduction="10000"/>
          </a:bodyPr>
          <a:lstStyle/>
          <a:p>
            <a:r>
              <a:rPr lang="en-US" dirty="0"/>
              <a:t>Margin box is divided into 4 properties:</a:t>
            </a:r>
          </a:p>
          <a:p>
            <a:pPr>
              <a:buFont typeface="+mj-lt"/>
              <a:buAutoNum type="arabicPeriod"/>
            </a:pPr>
            <a:r>
              <a:rPr lang="en-US" dirty="0"/>
              <a:t>margin-top</a:t>
            </a:r>
          </a:p>
          <a:p>
            <a:pPr>
              <a:buFont typeface="+mj-lt"/>
              <a:buAutoNum type="arabicPeriod"/>
            </a:pPr>
            <a:r>
              <a:rPr lang="en-US" dirty="0"/>
              <a:t>margin-left</a:t>
            </a:r>
          </a:p>
          <a:p>
            <a:pPr>
              <a:buFont typeface="+mj-lt"/>
              <a:buAutoNum type="arabicPeriod"/>
            </a:pPr>
            <a:r>
              <a:rPr lang="en-US" dirty="0"/>
              <a:t>margin-right</a:t>
            </a:r>
          </a:p>
          <a:p>
            <a:pPr>
              <a:buFont typeface="+mj-lt"/>
              <a:buAutoNum type="arabicPeriod"/>
            </a:pPr>
            <a:r>
              <a:rPr lang="en-US" dirty="0"/>
              <a:t>margin-bottom</a:t>
            </a:r>
          </a:p>
          <a:p>
            <a:r>
              <a:rPr lang="en-US" dirty="0"/>
              <a:t>Code snippet:</a:t>
            </a:r>
          </a:p>
          <a:p>
            <a:pPr marL="0" indent="0">
              <a:buNone/>
            </a:pPr>
            <a:r>
              <a:rPr lang="en-US" dirty="0"/>
              <a:t>#container</a:t>
            </a:r>
          </a:p>
          <a:p>
            <a:pPr marL="0" indent="0">
              <a:buNone/>
            </a:pPr>
            <a:r>
              <a:rPr lang="en-US" dirty="0"/>
              <a:t>{</a:t>
            </a:r>
          </a:p>
          <a:p>
            <a:pPr marL="0" indent="0">
              <a:buNone/>
            </a:pPr>
            <a:r>
              <a:rPr lang="en-US" dirty="0"/>
              <a:t>Margin-top: 70px;</a:t>
            </a:r>
          </a:p>
          <a:p>
            <a:pPr marL="0" indent="0">
              <a:buNone/>
            </a:pPr>
            <a:r>
              <a:rPr lang="en-US" dirty="0"/>
              <a:t>Margin-left: 25%;</a:t>
            </a:r>
          </a:p>
          <a:p>
            <a:pPr marL="0" indent="0">
              <a:buNone/>
            </a:pPr>
            <a:r>
              <a:rPr lang="en-US" dirty="0"/>
              <a:t>Margin-right: auto;</a:t>
            </a:r>
          </a:p>
          <a:p>
            <a:pPr marL="0" indent="0">
              <a:buNone/>
            </a:pPr>
            <a:r>
              <a:rPr lang="en-US" dirty="0"/>
              <a:t>Margin-bottom: 45px;</a:t>
            </a:r>
          </a:p>
          <a:p>
            <a:pPr marL="0" indent="0">
              <a:buNone/>
            </a:pPr>
            <a:r>
              <a:rPr lang="en-US" dirty="0"/>
              <a:t>Margin: 2px solid 000000;</a:t>
            </a:r>
          </a:p>
          <a:p>
            <a:pPr marL="0" indent="0">
              <a:buNone/>
            </a:pPr>
            <a:r>
              <a:rPr lang="en-US" dirty="0"/>
              <a:t>}</a:t>
            </a:r>
          </a:p>
          <a:p>
            <a:pPr marL="0" indent="0">
              <a:buNone/>
            </a:pPr>
            <a:endParaRPr lang="en-US" dirty="0"/>
          </a:p>
          <a:p>
            <a:endParaRPr lang="en-IN" dirty="0"/>
          </a:p>
        </p:txBody>
      </p:sp>
    </p:spTree>
    <p:extLst>
      <p:ext uri="{BB962C8B-B14F-4D97-AF65-F5344CB8AC3E}">
        <p14:creationId xmlns:p14="http://schemas.microsoft.com/office/powerpoint/2010/main" val="490517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662C-2935-437C-9209-A05AB8E70546}"/>
              </a:ext>
            </a:extLst>
          </p:cNvPr>
          <p:cNvSpPr>
            <a:spLocks noGrp="1"/>
          </p:cNvSpPr>
          <p:nvPr>
            <p:ph type="title"/>
          </p:nvPr>
        </p:nvSpPr>
        <p:spPr/>
        <p:txBody>
          <a:bodyPr/>
          <a:lstStyle/>
          <a:p>
            <a:r>
              <a:rPr lang="en-US" dirty="0"/>
              <a:t>Border Properties</a:t>
            </a:r>
            <a:endParaRPr lang="en-IN" dirty="0"/>
          </a:p>
        </p:txBody>
      </p:sp>
      <p:sp>
        <p:nvSpPr>
          <p:cNvPr id="3" name="Content Placeholder 2">
            <a:extLst>
              <a:ext uri="{FF2B5EF4-FFF2-40B4-BE49-F238E27FC236}">
                <a16:creationId xmlns:a16="http://schemas.microsoft.com/office/drawing/2014/main" id="{E03C19D0-D2A2-442E-BA0B-70690C9FF26C}"/>
              </a:ext>
            </a:extLst>
          </p:cNvPr>
          <p:cNvSpPr>
            <a:spLocks noGrp="1"/>
          </p:cNvSpPr>
          <p:nvPr>
            <p:ph idx="1"/>
          </p:nvPr>
        </p:nvSpPr>
        <p:spPr/>
        <p:txBody>
          <a:bodyPr>
            <a:normAutofit fontScale="85000" lnSpcReduction="10000"/>
          </a:bodyPr>
          <a:lstStyle/>
          <a:p>
            <a:r>
              <a:rPr lang="en-US" dirty="0"/>
              <a:t>The border specifies a space between the padding and content in the box model. The border properties in CSS define the width, color and style of border area of the box in one declaration.</a:t>
            </a:r>
          </a:p>
          <a:p>
            <a:pPr lvl="1"/>
            <a:r>
              <a:rPr lang="en-US" dirty="0"/>
              <a:t>Syntax : border 1px double value;</a:t>
            </a:r>
          </a:p>
          <a:p>
            <a:r>
              <a:rPr lang="en-US" dirty="0"/>
              <a:t>Some of the border properties are:</a:t>
            </a:r>
          </a:p>
          <a:p>
            <a:pPr marL="800100" lvl="1" indent="-342900">
              <a:buFont typeface="+mj-lt"/>
              <a:buAutoNum type="arabicPeriod"/>
            </a:pPr>
            <a:r>
              <a:rPr lang="en-US" dirty="0"/>
              <a:t>Border-bottom-left-radius : specifies the shape of the border of the bottom-left-corner</a:t>
            </a:r>
          </a:p>
          <a:p>
            <a:pPr marL="800100" lvl="1" indent="-342900">
              <a:buFont typeface="+mj-lt"/>
              <a:buAutoNum type="arabicPeriod"/>
            </a:pPr>
            <a:r>
              <a:rPr lang="en-US" dirty="0"/>
              <a:t>Border-bottom-right-radius : specifies the shape of the border of the bottom-right-corner</a:t>
            </a:r>
          </a:p>
          <a:p>
            <a:pPr marL="800100" lvl="1" indent="-342900">
              <a:buFont typeface="+mj-lt"/>
              <a:buAutoNum type="arabicPeriod"/>
            </a:pPr>
            <a:r>
              <a:rPr lang="en-US" dirty="0"/>
              <a:t>Border-image-outset : specifies the amount by which the border image area extends beyond the border box.</a:t>
            </a:r>
          </a:p>
          <a:p>
            <a:pPr marL="800100" lvl="1" indent="-342900">
              <a:buFont typeface="+mj-lt"/>
              <a:buAutoNum type="arabicPeriod"/>
            </a:pPr>
            <a:r>
              <a:rPr lang="en-US" dirty="0"/>
              <a:t>Border-image-slice : specifies the inward offsets of the image-border. Etc.</a:t>
            </a:r>
          </a:p>
        </p:txBody>
      </p:sp>
    </p:spTree>
    <p:extLst>
      <p:ext uri="{BB962C8B-B14F-4D97-AF65-F5344CB8AC3E}">
        <p14:creationId xmlns:p14="http://schemas.microsoft.com/office/powerpoint/2010/main" val="2924879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3C0A-4EF6-4062-A575-90FF11266AB7}"/>
              </a:ext>
            </a:extLst>
          </p:cNvPr>
          <p:cNvSpPr>
            <a:spLocks noGrp="1"/>
          </p:cNvSpPr>
          <p:nvPr>
            <p:ph type="title"/>
          </p:nvPr>
        </p:nvSpPr>
        <p:spPr>
          <a:xfrm>
            <a:off x="677334" y="265043"/>
            <a:ext cx="8596668" cy="649357"/>
          </a:xfrm>
        </p:spPr>
        <p:txBody>
          <a:bodyPr/>
          <a:lstStyle/>
          <a:p>
            <a:r>
              <a:rPr lang="en-US" dirty="0"/>
              <a:t>Other border properties</a:t>
            </a:r>
            <a:endParaRPr lang="en-IN" dirty="0"/>
          </a:p>
        </p:txBody>
      </p:sp>
      <p:sp>
        <p:nvSpPr>
          <p:cNvPr id="3" name="Content Placeholder 2">
            <a:extLst>
              <a:ext uri="{FF2B5EF4-FFF2-40B4-BE49-F238E27FC236}">
                <a16:creationId xmlns:a16="http://schemas.microsoft.com/office/drawing/2014/main" id="{901FDFCE-60EA-4DA1-B7B4-1DA100175A76}"/>
              </a:ext>
            </a:extLst>
          </p:cNvPr>
          <p:cNvSpPr>
            <a:spLocks noGrp="1"/>
          </p:cNvSpPr>
          <p:nvPr>
            <p:ph idx="1"/>
          </p:nvPr>
        </p:nvSpPr>
        <p:spPr>
          <a:xfrm>
            <a:off x="677334" y="914400"/>
            <a:ext cx="9394318" cy="5844209"/>
          </a:xfrm>
        </p:spPr>
        <p:txBody>
          <a:bodyPr>
            <a:normAutofit fontScale="77500" lnSpcReduction="20000"/>
          </a:bodyPr>
          <a:lstStyle/>
          <a:p>
            <a:r>
              <a:rPr lang="en-US" dirty="0"/>
              <a:t>Other properties are:</a:t>
            </a:r>
          </a:p>
          <a:p>
            <a:pPr>
              <a:buFont typeface="+mj-lt"/>
              <a:buAutoNum type="arabicPeriod"/>
            </a:pPr>
            <a:r>
              <a:rPr lang="en-US" b="1" dirty="0"/>
              <a:t>Border-width. </a:t>
            </a:r>
            <a:r>
              <a:rPr lang="en-US" dirty="0"/>
              <a:t>Syntax: Border-width: value;</a:t>
            </a:r>
          </a:p>
          <a:p>
            <a:pPr marL="0" indent="0">
              <a:buNone/>
            </a:pPr>
            <a:r>
              <a:rPr lang="en-US" dirty="0"/>
              <a:t>Here value can be defined using- thin, thick, medium, length, inherit.</a:t>
            </a:r>
          </a:p>
          <a:p>
            <a:pPr>
              <a:buFont typeface="+mj-lt"/>
              <a:buAutoNum type="arabicPeriod"/>
            </a:pPr>
            <a:r>
              <a:rPr lang="en-US" b="1" dirty="0"/>
              <a:t>Border-color. </a:t>
            </a:r>
            <a:r>
              <a:rPr lang="en-US" dirty="0"/>
              <a:t>Syntax: Border-color: value;</a:t>
            </a:r>
          </a:p>
          <a:p>
            <a:pPr marL="0" indent="0">
              <a:buNone/>
            </a:pPr>
            <a:r>
              <a:rPr lang="en-US" dirty="0"/>
              <a:t>Here value can be defined using- Inherit, transparent, color.</a:t>
            </a:r>
          </a:p>
          <a:p>
            <a:pPr>
              <a:buFont typeface="+mj-lt"/>
              <a:buAutoNum type="arabicPeriod" startAt="2"/>
            </a:pPr>
            <a:r>
              <a:rPr lang="en-US" b="1" dirty="0"/>
              <a:t>Border-style</a:t>
            </a:r>
            <a:r>
              <a:rPr lang="en-US" dirty="0"/>
              <a:t> indicates the format of the border such as: dashed, double, solid, grove, ridge etc.</a:t>
            </a:r>
          </a:p>
          <a:p>
            <a:pPr>
              <a:buFont typeface="+mj-lt"/>
              <a:buAutoNum type="arabicPeriod" startAt="2"/>
            </a:pPr>
            <a:r>
              <a:rPr lang="en-US" b="1" dirty="0"/>
              <a:t>Border-shorthand</a:t>
            </a:r>
            <a:r>
              <a:rPr lang="en-US" dirty="0"/>
              <a:t> property is used to specify all the border related properties into one properties.</a:t>
            </a:r>
          </a:p>
          <a:p>
            <a:pPr>
              <a:buFont typeface="+mj-lt"/>
              <a:buAutoNum type="arabicPeriod" startAt="2"/>
            </a:pPr>
            <a:r>
              <a:rPr lang="en-US" b="1" dirty="0"/>
              <a:t>Border-radius </a:t>
            </a:r>
            <a:r>
              <a:rPr lang="en-US" dirty="0"/>
              <a:t>property is used to give round corners to a box like shape. To use this property we need specify the position of the corner of a box from top left and right, bottom left and right.</a:t>
            </a:r>
          </a:p>
          <a:p>
            <a:pPr marL="0" indent="0">
              <a:buNone/>
            </a:pPr>
            <a:r>
              <a:rPr lang="en-US" dirty="0"/>
              <a:t>	Syntax: border-top-left-radius: 15px 5px;</a:t>
            </a:r>
          </a:p>
          <a:p>
            <a:pPr>
              <a:buFont typeface="+mj-lt"/>
              <a:buAutoNum type="arabicPeriod" startAt="2"/>
            </a:pPr>
            <a:r>
              <a:rPr lang="en-US" b="1" dirty="0"/>
              <a:t>Border-image</a:t>
            </a:r>
            <a:r>
              <a:rPr lang="en-US" dirty="0"/>
              <a:t> enables you to insert images in the border edges and border corners.</a:t>
            </a:r>
          </a:p>
          <a:p>
            <a:pPr marL="0" indent="0">
              <a:buNone/>
            </a:pPr>
            <a:r>
              <a:rPr lang="en-US" dirty="0"/>
              <a:t>	it further includes image properties like: source, slice, width, outset, repeat, shorthand etc.</a:t>
            </a:r>
          </a:p>
          <a:p>
            <a:pPr>
              <a:buFont typeface="+mj-lt"/>
              <a:buAutoNum type="arabicPeriod" startAt="2"/>
            </a:pPr>
            <a:r>
              <a:rPr lang="en-US" b="1" dirty="0"/>
              <a:t>Border-shadow</a:t>
            </a:r>
            <a:r>
              <a:rPr lang="en-US" dirty="0"/>
              <a:t> used to attach one or more shadows to a box.</a:t>
            </a:r>
          </a:p>
          <a:p>
            <a:pPr marL="0" indent="0">
              <a:buNone/>
            </a:pPr>
            <a:r>
              <a:rPr lang="en-US" dirty="0"/>
              <a:t>	syntax: box-shadow: none |[&lt;length&gt;&lt; length&gt;&lt; length&gt;? ||&lt;color&gt;] [ , &lt;length&gt;&lt;length&gt;&lt;length&gt;?||&lt;color&gt;] +;</a:t>
            </a:r>
          </a:p>
          <a:p>
            <a:pPr>
              <a:buFont typeface="+mj-lt"/>
              <a:buAutoNum type="arabicPeriod" startAt="2"/>
            </a:pPr>
            <a:endParaRPr lang="en-US" dirty="0"/>
          </a:p>
          <a:p>
            <a:pPr>
              <a:buFont typeface="+mj-lt"/>
              <a:buAutoNum type="arabicPeriod" startAt="2"/>
            </a:pPr>
            <a:endParaRPr lang="en-US" dirty="0"/>
          </a:p>
          <a:p>
            <a:pPr>
              <a:buFont typeface="+mj-lt"/>
              <a:buAutoNum type="arabicPeriod" startAt="2"/>
            </a:pPr>
            <a:endParaRPr lang="en-US" dirty="0"/>
          </a:p>
          <a:p>
            <a:pPr>
              <a:buFont typeface="+mj-lt"/>
              <a:buAutoNum type="arabicPeriod" startAt="2"/>
            </a:pPr>
            <a:endParaRPr lang="en-US" dirty="0"/>
          </a:p>
          <a:p>
            <a:pPr>
              <a:buFont typeface="+mj-lt"/>
              <a:buAutoNum type="arabicPeriod" startAt="2"/>
            </a:pPr>
            <a:endParaRPr lang="en-IN" dirty="0"/>
          </a:p>
        </p:txBody>
      </p:sp>
    </p:spTree>
    <p:extLst>
      <p:ext uri="{BB962C8B-B14F-4D97-AF65-F5344CB8AC3E}">
        <p14:creationId xmlns:p14="http://schemas.microsoft.com/office/powerpoint/2010/main" val="2021845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3531-4569-464E-B4A6-0791DC323D68}"/>
              </a:ext>
            </a:extLst>
          </p:cNvPr>
          <p:cNvSpPr>
            <a:spLocks noGrp="1"/>
          </p:cNvSpPr>
          <p:nvPr>
            <p:ph type="title"/>
          </p:nvPr>
        </p:nvSpPr>
        <p:spPr/>
        <p:txBody>
          <a:bodyPr/>
          <a:lstStyle/>
          <a:p>
            <a:r>
              <a:rPr lang="en-US" dirty="0"/>
              <a:t>Span and </a:t>
            </a:r>
            <a:r>
              <a:rPr lang="en-US" dirty="0" err="1"/>
              <a:t>Div</a:t>
            </a:r>
            <a:r>
              <a:rPr lang="en-US" dirty="0"/>
              <a:t> tag based Templates</a:t>
            </a:r>
            <a:endParaRPr lang="en-IN" dirty="0"/>
          </a:p>
        </p:txBody>
      </p:sp>
      <p:sp>
        <p:nvSpPr>
          <p:cNvPr id="3" name="Content Placeholder 2">
            <a:extLst>
              <a:ext uri="{FF2B5EF4-FFF2-40B4-BE49-F238E27FC236}">
                <a16:creationId xmlns:a16="http://schemas.microsoft.com/office/drawing/2014/main" id="{FF7F5FED-ABF0-4665-954A-9371E5F06EAC}"/>
              </a:ext>
            </a:extLst>
          </p:cNvPr>
          <p:cNvSpPr>
            <a:spLocks noGrp="1"/>
          </p:cNvSpPr>
          <p:nvPr>
            <p:ph idx="1"/>
          </p:nvPr>
        </p:nvSpPr>
        <p:spPr/>
        <p:txBody>
          <a:bodyPr>
            <a:normAutofit fontScale="85000" lnSpcReduction="20000"/>
          </a:bodyPr>
          <a:lstStyle/>
          <a:p>
            <a:r>
              <a:rPr lang="en-US" u="sng" dirty="0"/>
              <a:t>Difference between </a:t>
            </a:r>
            <a:r>
              <a:rPr lang="en-US" u="sng" dirty="0" err="1"/>
              <a:t>Div</a:t>
            </a:r>
            <a:r>
              <a:rPr lang="en-US" u="sng" dirty="0"/>
              <a:t> and Span tag</a:t>
            </a:r>
          </a:p>
          <a:p>
            <a:pPr marL="0" indent="0">
              <a:buNone/>
            </a:pPr>
            <a:r>
              <a:rPr lang="en-US" dirty="0"/>
              <a:t>	</a:t>
            </a:r>
            <a:r>
              <a:rPr lang="en-IN" i="1" dirty="0"/>
              <a:t>The </a:t>
            </a:r>
            <a:r>
              <a:rPr lang="en-IN" b="1" i="1" dirty="0"/>
              <a:t>difference between span</a:t>
            </a:r>
            <a:r>
              <a:rPr lang="en-IN" i="1" dirty="0"/>
              <a:t> and </a:t>
            </a:r>
            <a:r>
              <a:rPr lang="en-IN" b="1" i="1" dirty="0"/>
              <a:t>div</a:t>
            </a:r>
            <a:r>
              <a:rPr lang="en-IN" i="1" dirty="0"/>
              <a:t> is that a </a:t>
            </a:r>
            <a:r>
              <a:rPr lang="en-IN" b="1" i="1" dirty="0"/>
              <a:t>span element</a:t>
            </a:r>
            <a:r>
              <a:rPr lang="en-IN" i="1" dirty="0"/>
              <a:t> is in-line and usually used for a small chunk of HTML inside a line (such as inside a paragraph) whereas a </a:t>
            </a:r>
            <a:r>
              <a:rPr lang="en-IN" b="1" i="1" dirty="0"/>
              <a:t>div</a:t>
            </a:r>
            <a:r>
              <a:rPr lang="en-IN" i="1" dirty="0"/>
              <a:t> (division) </a:t>
            </a:r>
            <a:r>
              <a:rPr lang="en-IN" b="1" i="1" dirty="0"/>
              <a:t>element</a:t>
            </a:r>
            <a:r>
              <a:rPr lang="en-IN" i="1" dirty="0"/>
              <a:t> is block-line (which is basically equivalent to having a line-break before and after it) and used to group larger chunks of code.</a:t>
            </a:r>
          </a:p>
          <a:p>
            <a:r>
              <a:rPr lang="en-IN" sz="2800" b="1" u="sng" dirty="0"/>
              <a:t>Using the &lt;div&gt; Element</a:t>
            </a:r>
          </a:p>
          <a:p>
            <a:pPr marL="0" indent="0">
              <a:buNone/>
            </a:pPr>
            <a:r>
              <a:rPr lang="en-IN" dirty="0"/>
              <a:t>The div element defines logical divisions on your web page. It is basically a box in which you can place other HTML elements that logically go together. A division can have multiple other elements in it, like paragraphs, headings, lists, links, images, etc. It can even have other divisions inside of it to provide additional structure and organization to your HTML document.</a:t>
            </a:r>
            <a:endParaRPr lang="en-IN" i="1" dirty="0"/>
          </a:p>
        </p:txBody>
      </p:sp>
    </p:spTree>
    <p:extLst>
      <p:ext uri="{BB962C8B-B14F-4D97-AF65-F5344CB8AC3E}">
        <p14:creationId xmlns:p14="http://schemas.microsoft.com/office/powerpoint/2010/main" val="1571293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456AE8D-4E70-4129-8AE2-2C36934D1032}"/>
              </a:ext>
            </a:extLst>
          </p:cNvPr>
          <p:cNvSpPr>
            <a:spLocks noGrp="1"/>
          </p:cNvSpPr>
          <p:nvPr>
            <p:ph idx="1"/>
          </p:nvPr>
        </p:nvSpPr>
        <p:spPr>
          <a:xfrm>
            <a:off x="518308" y="437807"/>
            <a:ext cx="8596668" cy="5711202"/>
          </a:xfrm>
        </p:spPr>
        <p:txBody>
          <a:bodyPr/>
          <a:lstStyle/>
          <a:p>
            <a:r>
              <a:rPr lang="en-IN" dirty="0"/>
              <a:t>To use the div element, place an open &lt;div&gt; tag before the area of your page that you want as a separate division, and a close &lt;/div&gt; tag after it.</a:t>
            </a:r>
          </a:p>
          <a:p>
            <a:pPr marL="0" indent="0">
              <a:buNone/>
            </a:pPr>
            <a:r>
              <a:rPr lang="en-US" dirty="0"/>
              <a:t>	</a:t>
            </a:r>
            <a:r>
              <a:rPr lang="en-IN" dirty="0"/>
              <a:t>syntax : &lt;div&gt;</a:t>
            </a:r>
          </a:p>
          <a:p>
            <a:pPr marL="0" indent="0">
              <a:buNone/>
            </a:pPr>
            <a:r>
              <a:rPr lang="en-IN" dirty="0"/>
              <a:t>			contents of div</a:t>
            </a:r>
          </a:p>
          <a:p>
            <a:pPr marL="0" indent="0">
              <a:buNone/>
            </a:pPr>
            <a:r>
              <a:rPr lang="en-US" dirty="0"/>
              <a:t>	</a:t>
            </a:r>
            <a:r>
              <a:rPr lang="en-IN" dirty="0"/>
              <a:t>		&lt;/div&gt;</a:t>
            </a:r>
          </a:p>
          <a:p>
            <a:r>
              <a:rPr lang="en-US" dirty="0"/>
              <a:t>N</a:t>
            </a:r>
            <a:r>
              <a:rPr lang="en-IN" dirty="0"/>
              <a:t>OTE: If the area of your page needs some additional information that you will use to style with CSS later, you can add an id selector.</a:t>
            </a:r>
          </a:p>
          <a:p>
            <a:pPr marL="0" indent="0">
              <a:buNone/>
            </a:pPr>
            <a:r>
              <a:rPr lang="en-US" dirty="0"/>
              <a:t>	</a:t>
            </a:r>
            <a:r>
              <a:rPr lang="en-IN" dirty="0"/>
              <a:t>e.g. id="</a:t>
            </a:r>
            <a:r>
              <a:rPr lang="en-IN" dirty="0" err="1"/>
              <a:t>myDiv</a:t>
            </a:r>
            <a:r>
              <a:rPr lang="en-IN" dirty="0"/>
              <a:t>"&gt;</a:t>
            </a:r>
          </a:p>
        </p:txBody>
      </p:sp>
    </p:spTree>
    <p:extLst>
      <p:ext uri="{BB962C8B-B14F-4D97-AF65-F5344CB8AC3E}">
        <p14:creationId xmlns:p14="http://schemas.microsoft.com/office/powerpoint/2010/main" val="1901173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5F6A-6596-4E69-A8BC-E2F77A918468}"/>
              </a:ext>
            </a:extLst>
          </p:cNvPr>
          <p:cNvSpPr>
            <a:spLocks noGrp="1"/>
          </p:cNvSpPr>
          <p:nvPr>
            <p:ph type="title"/>
          </p:nvPr>
        </p:nvSpPr>
        <p:spPr/>
        <p:txBody>
          <a:bodyPr/>
          <a:lstStyle/>
          <a:p>
            <a:r>
              <a:rPr lang="en-US" dirty="0"/>
              <a:t>Difference between </a:t>
            </a:r>
            <a:r>
              <a:rPr lang="en-US" dirty="0" err="1"/>
              <a:t>Div</a:t>
            </a:r>
            <a:r>
              <a:rPr lang="en-US" dirty="0"/>
              <a:t> &amp; Span tags in HTML5</a:t>
            </a:r>
            <a:endParaRPr lang="en-IN" dirty="0"/>
          </a:p>
        </p:txBody>
      </p:sp>
      <p:sp>
        <p:nvSpPr>
          <p:cNvPr id="3" name="Content Placeholder 2">
            <a:extLst>
              <a:ext uri="{FF2B5EF4-FFF2-40B4-BE49-F238E27FC236}">
                <a16:creationId xmlns:a16="http://schemas.microsoft.com/office/drawing/2014/main" id="{A4B1041F-35EC-466B-A18D-43945CDE7BEA}"/>
              </a:ext>
            </a:extLst>
          </p:cNvPr>
          <p:cNvSpPr>
            <a:spLocks noGrp="1"/>
          </p:cNvSpPr>
          <p:nvPr>
            <p:ph idx="1"/>
          </p:nvPr>
        </p:nvSpPr>
        <p:spPr/>
        <p:txBody>
          <a:bodyPr>
            <a:normAutofit/>
          </a:bodyPr>
          <a:lstStyle/>
          <a:p>
            <a:pPr marL="0" indent="0">
              <a:buNone/>
            </a:pPr>
            <a:r>
              <a:rPr lang="en-IN" dirty="0"/>
              <a:t>The div element is different from the </a:t>
            </a:r>
            <a:r>
              <a:rPr lang="en-IN" dirty="0">
                <a:hlinkClick r:id="rId2"/>
              </a:rPr>
              <a:t>HTML5 section</a:t>
            </a:r>
            <a:r>
              <a:rPr lang="en-IN" dirty="0"/>
              <a:t> element because it does not give the enclosed content any semantic meaning. If you aren’t sure whether the block of content should be a div or a section, think about what the purpose of the element and the content are to help you decide which to use:</a:t>
            </a:r>
          </a:p>
          <a:p>
            <a:r>
              <a:rPr lang="en-IN" dirty="0"/>
              <a:t>If you need the element simply to add styles to that area of the page, you should use the div element.</a:t>
            </a:r>
          </a:p>
          <a:p>
            <a:r>
              <a:rPr lang="en-IN" dirty="0"/>
              <a:t>If the content to be contained has a distinct focus and could stand on its own, you may want to use the section element instead.</a:t>
            </a:r>
          </a:p>
          <a:p>
            <a:endParaRPr lang="en-IN" dirty="0"/>
          </a:p>
        </p:txBody>
      </p:sp>
    </p:spTree>
    <p:extLst>
      <p:ext uri="{BB962C8B-B14F-4D97-AF65-F5344CB8AC3E}">
        <p14:creationId xmlns:p14="http://schemas.microsoft.com/office/powerpoint/2010/main" val="3965801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546D-08E4-4187-8F42-1CEACF8757C1}"/>
              </a:ext>
            </a:extLst>
          </p:cNvPr>
          <p:cNvSpPr>
            <a:spLocks noGrp="1"/>
          </p:cNvSpPr>
          <p:nvPr>
            <p:ph type="title"/>
          </p:nvPr>
        </p:nvSpPr>
        <p:spPr/>
        <p:txBody>
          <a:bodyPr/>
          <a:lstStyle/>
          <a:p>
            <a:r>
              <a:rPr lang="en-IN" b="1" dirty="0"/>
              <a:t>Using the &lt;span&gt; Element</a:t>
            </a:r>
            <a:br>
              <a:rPr lang="en-IN" b="1" dirty="0"/>
            </a:br>
            <a:endParaRPr lang="en-IN" dirty="0"/>
          </a:p>
        </p:txBody>
      </p:sp>
      <p:sp>
        <p:nvSpPr>
          <p:cNvPr id="3" name="Content Placeholder 2">
            <a:extLst>
              <a:ext uri="{FF2B5EF4-FFF2-40B4-BE49-F238E27FC236}">
                <a16:creationId xmlns:a16="http://schemas.microsoft.com/office/drawing/2014/main" id="{9EBDAFB8-4712-4108-883F-30EEDCEA4EEF}"/>
              </a:ext>
            </a:extLst>
          </p:cNvPr>
          <p:cNvSpPr>
            <a:spLocks noGrp="1"/>
          </p:cNvSpPr>
          <p:nvPr>
            <p:ph idx="1"/>
          </p:nvPr>
        </p:nvSpPr>
        <p:spPr/>
        <p:txBody>
          <a:bodyPr>
            <a:normAutofit fontScale="85000" lnSpcReduction="20000"/>
          </a:bodyPr>
          <a:lstStyle/>
          <a:p>
            <a:r>
              <a:rPr lang="en-IN" dirty="0"/>
              <a:t>The span element is an inline element by default. This sets it apart from the div and section elements. The span element is often used to wrap a specific piece of content, normally text, to give it an additional "hook" that can be styled later. Used with CSS, it can change the style of the text it encloses; however, without any style attributes, the span element alone has no effect on text at all.</a:t>
            </a:r>
          </a:p>
          <a:p>
            <a:r>
              <a:rPr lang="en-IN" dirty="0"/>
              <a:t> As mentioned above, the div element includes a paragraph break, whereas the span element only tells the browser to apply associated CSS style rules to what is enclosed by the &lt;span&gt; tags:</a:t>
            </a:r>
          </a:p>
          <a:p>
            <a:pPr marL="0" indent="0">
              <a:buNone/>
            </a:pPr>
            <a:r>
              <a:rPr lang="en-US" dirty="0"/>
              <a:t>	</a:t>
            </a:r>
            <a:r>
              <a:rPr lang="en-IN" dirty="0"/>
              <a:t>&lt;div id="</a:t>
            </a:r>
            <a:r>
              <a:rPr lang="en-IN" dirty="0" err="1"/>
              <a:t>mydiv</a:t>
            </a:r>
            <a:r>
              <a:rPr lang="en-IN" dirty="0"/>
              <a:t>"&gt;</a:t>
            </a:r>
          </a:p>
          <a:p>
            <a:pPr marL="0" indent="0">
              <a:buNone/>
            </a:pPr>
            <a:r>
              <a:rPr lang="en-IN" dirty="0"/>
              <a:t>	&lt;p&gt; &lt;span&gt;Highlighted text &lt;/span&gt; and non-highlighted text.&lt;/p&gt;</a:t>
            </a:r>
          </a:p>
          <a:p>
            <a:pPr marL="0" indent="0">
              <a:buNone/>
            </a:pPr>
            <a:r>
              <a:rPr lang="en-IN" dirty="0"/>
              <a:t>	&lt;/div&gt;</a:t>
            </a:r>
          </a:p>
        </p:txBody>
      </p:sp>
    </p:spTree>
    <p:extLst>
      <p:ext uri="{BB962C8B-B14F-4D97-AF65-F5344CB8AC3E}">
        <p14:creationId xmlns:p14="http://schemas.microsoft.com/office/powerpoint/2010/main" val="59604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894E0FE-DF83-4334-8728-B99D773E3F23}"/>
              </a:ext>
            </a:extLst>
          </p:cNvPr>
          <p:cNvSpPr>
            <a:spLocks noGrp="1"/>
          </p:cNvSpPr>
          <p:nvPr>
            <p:ph type="body" idx="1"/>
          </p:nvPr>
        </p:nvSpPr>
        <p:spPr>
          <a:xfrm>
            <a:off x="1103311" y="755374"/>
            <a:ext cx="4396339" cy="901148"/>
          </a:xfrm>
        </p:spPr>
        <p:txBody>
          <a:bodyPr>
            <a:normAutofit/>
          </a:bodyPr>
          <a:lstStyle/>
          <a:p>
            <a:r>
              <a:rPr lang="en-US" dirty="0"/>
              <a:t>Syntax of CSS Document</a:t>
            </a:r>
            <a:endParaRPr lang="en-IN" dirty="0"/>
          </a:p>
        </p:txBody>
      </p:sp>
      <p:sp>
        <p:nvSpPr>
          <p:cNvPr id="6" name="Content Placeholder 5">
            <a:extLst>
              <a:ext uri="{FF2B5EF4-FFF2-40B4-BE49-F238E27FC236}">
                <a16:creationId xmlns:a16="http://schemas.microsoft.com/office/drawing/2014/main" id="{AAF586D4-BAC3-49E7-A2C9-C843137058D8}"/>
              </a:ext>
            </a:extLst>
          </p:cNvPr>
          <p:cNvSpPr>
            <a:spLocks noGrp="1"/>
          </p:cNvSpPr>
          <p:nvPr>
            <p:ph sz="half" idx="2"/>
          </p:nvPr>
        </p:nvSpPr>
        <p:spPr>
          <a:xfrm>
            <a:off x="1103311" y="1825487"/>
            <a:ext cx="4396339" cy="3741738"/>
          </a:xfrm>
        </p:spPr>
        <p:txBody>
          <a:bodyPr>
            <a:normAutofit lnSpcReduction="10000"/>
          </a:bodyPr>
          <a:lstStyle/>
          <a:p>
            <a:pPr marL="0" indent="0">
              <a:buNone/>
            </a:pPr>
            <a:r>
              <a:rPr lang="en-US" dirty="0"/>
              <a:t>Selector</a:t>
            </a:r>
          </a:p>
          <a:p>
            <a:pPr marL="0" indent="0">
              <a:buNone/>
            </a:pPr>
            <a:r>
              <a:rPr lang="en-US" dirty="0"/>
              <a:t>{</a:t>
            </a:r>
          </a:p>
          <a:p>
            <a:pPr marL="0" indent="0">
              <a:buNone/>
            </a:pPr>
            <a:r>
              <a:rPr lang="en-US" dirty="0"/>
              <a:t>1</a:t>
            </a:r>
            <a:r>
              <a:rPr lang="en-US" baseline="30000" dirty="0"/>
              <a:t>st</a:t>
            </a:r>
            <a:r>
              <a:rPr lang="en-US" dirty="0"/>
              <a:t> property : value;</a:t>
            </a:r>
          </a:p>
          <a:p>
            <a:pPr marL="0" indent="0">
              <a:buNone/>
            </a:pPr>
            <a:r>
              <a:rPr lang="en-US" dirty="0"/>
              <a:t>2</a:t>
            </a:r>
            <a:r>
              <a:rPr lang="en-US" baseline="30000" dirty="0"/>
              <a:t>nd</a:t>
            </a:r>
            <a:r>
              <a:rPr lang="en-US" dirty="0"/>
              <a:t>  property : value;</a:t>
            </a:r>
            <a:endParaRPr lang="en-IN" dirty="0"/>
          </a:p>
          <a:p>
            <a:pPr marL="0" indent="0">
              <a:buNone/>
            </a:pPr>
            <a:r>
              <a:rPr lang="en-US" dirty="0"/>
              <a:t>.</a:t>
            </a:r>
          </a:p>
          <a:p>
            <a:pPr marL="0" indent="0">
              <a:buNone/>
            </a:pPr>
            <a:r>
              <a:rPr lang="en-US" dirty="0"/>
              <a:t>.</a:t>
            </a:r>
          </a:p>
          <a:p>
            <a:pPr marL="0" indent="0">
              <a:buNone/>
            </a:pPr>
            <a:r>
              <a:rPr lang="en-US" dirty="0"/>
              <a:t>n</a:t>
            </a:r>
            <a:r>
              <a:rPr lang="en-US" baseline="30000" dirty="0"/>
              <a:t>th</a:t>
            </a:r>
            <a:r>
              <a:rPr lang="en-US" dirty="0"/>
              <a:t>  property : value;</a:t>
            </a:r>
            <a:endParaRPr lang="en-IN" dirty="0"/>
          </a:p>
          <a:p>
            <a:pPr marL="0" indent="0">
              <a:buNone/>
            </a:pPr>
            <a:r>
              <a:rPr lang="en-US" dirty="0"/>
              <a:t>}</a:t>
            </a:r>
            <a:endParaRPr lang="en-IN" dirty="0"/>
          </a:p>
        </p:txBody>
      </p:sp>
      <p:sp>
        <p:nvSpPr>
          <p:cNvPr id="7" name="Text Placeholder 6">
            <a:extLst>
              <a:ext uri="{FF2B5EF4-FFF2-40B4-BE49-F238E27FC236}">
                <a16:creationId xmlns:a16="http://schemas.microsoft.com/office/drawing/2014/main" id="{D7245EB2-7CB0-45E7-A6C6-9EB9B4574623}"/>
              </a:ext>
            </a:extLst>
          </p:cNvPr>
          <p:cNvSpPr>
            <a:spLocks noGrp="1"/>
          </p:cNvSpPr>
          <p:nvPr>
            <p:ph type="body" sz="quarter" idx="3"/>
          </p:nvPr>
        </p:nvSpPr>
        <p:spPr>
          <a:xfrm>
            <a:off x="6131573" y="755374"/>
            <a:ext cx="4396339" cy="901148"/>
          </a:xfrm>
        </p:spPr>
        <p:txBody>
          <a:bodyPr>
            <a:normAutofit/>
          </a:bodyPr>
          <a:lstStyle/>
          <a:p>
            <a:r>
              <a:rPr lang="en-US" dirty="0"/>
              <a:t>Example</a:t>
            </a:r>
            <a:endParaRPr lang="en-IN" dirty="0"/>
          </a:p>
        </p:txBody>
      </p:sp>
      <p:sp>
        <p:nvSpPr>
          <p:cNvPr id="8" name="Content Placeholder 7">
            <a:extLst>
              <a:ext uri="{FF2B5EF4-FFF2-40B4-BE49-F238E27FC236}">
                <a16:creationId xmlns:a16="http://schemas.microsoft.com/office/drawing/2014/main" id="{2CD0CA0D-A28A-4FD4-ABAE-CE7CD9992EF9}"/>
              </a:ext>
            </a:extLst>
          </p:cNvPr>
          <p:cNvSpPr>
            <a:spLocks noGrp="1"/>
          </p:cNvSpPr>
          <p:nvPr>
            <p:ph sz="quarter" idx="4"/>
          </p:nvPr>
        </p:nvSpPr>
        <p:spPr>
          <a:xfrm>
            <a:off x="6237591" y="1825487"/>
            <a:ext cx="4396339" cy="3741738"/>
          </a:xfrm>
        </p:spPr>
        <p:txBody>
          <a:bodyPr>
            <a:normAutofit lnSpcReduction="10000"/>
          </a:bodyPr>
          <a:lstStyle/>
          <a:p>
            <a:pPr marL="0" indent="0">
              <a:buNone/>
            </a:pPr>
            <a:r>
              <a:rPr lang="en-US" dirty="0"/>
              <a:t>Span</a:t>
            </a:r>
          </a:p>
          <a:p>
            <a:pPr marL="0" indent="0">
              <a:buNone/>
            </a:pPr>
            <a:r>
              <a:rPr lang="en-US" dirty="0"/>
              <a:t>{</a:t>
            </a:r>
          </a:p>
          <a:p>
            <a:pPr marL="0" indent="0">
              <a:buNone/>
            </a:pPr>
            <a:r>
              <a:rPr lang="en-US" dirty="0"/>
              <a:t>Background : #</a:t>
            </a:r>
            <a:r>
              <a:rPr lang="en-US" dirty="0" err="1"/>
              <a:t>fff</a:t>
            </a:r>
            <a:r>
              <a:rPr lang="en-US" dirty="0"/>
              <a:t>;</a:t>
            </a:r>
          </a:p>
          <a:p>
            <a:pPr marL="0" indent="0">
              <a:buNone/>
            </a:pPr>
            <a:r>
              <a:rPr lang="en-US" dirty="0"/>
              <a:t>Padding : 0  3px  0   0  ;</a:t>
            </a:r>
          </a:p>
          <a:p>
            <a:pPr marL="0" indent="0">
              <a:buNone/>
            </a:pPr>
            <a:r>
              <a:rPr lang="en-US" dirty="0"/>
              <a:t>float left;</a:t>
            </a:r>
          </a:p>
          <a:p>
            <a:pPr marL="0" indent="0">
              <a:buNone/>
            </a:pPr>
            <a:r>
              <a:rPr lang="en-US" dirty="0"/>
              <a:t>position : absolute;</a:t>
            </a:r>
          </a:p>
          <a:p>
            <a:pPr marL="0" indent="0">
              <a:buNone/>
            </a:pPr>
            <a:r>
              <a:rPr lang="en-US" dirty="0"/>
              <a:t>text-decoration : none;</a:t>
            </a:r>
          </a:p>
          <a:p>
            <a:pPr marL="0" indent="0">
              <a:buNone/>
            </a:pPr>
            <a:r>
              <a:rPr lang="en-US" dirty="0"/>
              <a:t>}</a:t>
            </a:r>
            <a:endParaRPr lang="en-IN" dirty="0"/>
          </a:p>
        </p:txBody>
      </p:sp>
    </p:spTree>
    <p:extLst>
      <p:ext uri="{BB962C8B-B14F-4D97-AF65-F5344CB8AC3E}">
        <p14:creationId xmlns:p14="http://schemas.microsoft.com/office/powerpoint/2010/main" val="305506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5AF4-4A09-495E-A5F3-E5256C2FDB0A}"/>
              </a:ext>
            </a:extLst>
          </p:cNvPr>
          <p:cNvSpPr>
            <a:spLocks noGrp="1"/>
          </p:cNvSpPr>
          <p:nvPr>
            <p:ph type="title"/>
          </p:nvPr>
        </p:nvSpPr>
        <p:spPr/>
        <p:txBody>
          <a:bodyPr/>
          <a:lstStyle/>
          <a:p>
            <a:r>
              <a:rPr lang="en-US" dirty="0"/>
              <a:t>Sample CSS program</a:t>
            </a:r>
            <a:endParaRPr lang="en-IN" dirty="0"/>
          </a:p>
        </p:txBody>
      </p:sp>
      <p:sp>
        <p:nvSpPr>
          <p:cNvPr id="3" name="Content Placeholder 2">
            <a:extLst>
              <a:ext uri="{FF2B5EF4-FFF2-40B4-BE49-F238E27FC236}">
                <a16:creationId xmlns:a16="http://schemas.microsoft.com/office/drawing/2014/main" id="{F4B35861-A400-4C66-963A-3587EAFE2D0F}"/>
              </a:ext>
            </a:extLst>
          </p:cNvPr>
          <p:cNvSpPr>
            <a:spLocks noGrp="1"/>
          </p:cNvSpPr>
          <p:nvPr>
            <p:ph idx="1"/>
          </p:nvPr>
        </p:nvSpPr>
        <p:spPr>
          <a:xfrm>
            <a:off x="742122" y="1431236"/>
            <a:ext cx="9307731" cy="4817164"/>
          </a:xfrm>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a:t>
            </a:r>
          </a:p>
          <a:p>
            <a:pPr marL="0" indent="0">
              <a:buNone/>
            </a:pPr>
            <a:r>
              <a:rPr lang="en-IN" dirty="0"/>
              <a:t>body {</a:t>
            </a:r>
          </a:p>
          <a:p>
            <a:pPr marL="0" indent="0">
              <a:buNone/>
            </a:pPr>
            <a:r>
              <a:rPr lang="en-IN" dirty="0"/>
              <a:t>    background-</a:t>
            </a:r>
            <a:r>
              <a:rPr lang="en-IN" dirty="0" err="1"/>
              <a:t>color</a:t>
            </a:r>
            <a:r>
              <a:rPr lang="en-IN" dirty="0"/>
              <a:t>: </a:t>
            </a:r>
            <a:r>
              <a:rPr lang="en-IN" dirty="0" err="1"/>
              <a:t>lightblue</a:t>
            </a:r>
            <a:r>
              <a:rPr lang="en-IN" dirty="0"/>
              <a:t>;</a:t>
            </a:r>
          </a:p>
          <a:p>
            <a:pPr marL="0" indent="0">
              <a:buNone/>
            </a:pPr>
            <a:r>
              <a:rPr lang="en-IN" dirty="0"/>
              <a:t>}</a:t>
            </a:r>
          </a:p>
          <a:p>
            <a:pPr marL="0" indent="0">
              <a:buNone/>
            </a:pPr>
            <a:endParaRPr lang="en-IN" dirty="0"/>
          </a:p>
          <a:p>
            <a:pPr marL="0" indent="0">
              <a:buNone/>
            </a:pPr>
            <a:r>
              <a:rPr lang="en-IN" dirty="0"/>
              <a:t>h1 {</a:t>
            </a:r>
          </a:p>
          <a:p>
            <a:pPr marL="0" indent="0">
              <a:buNone/>
            </a:pPr>
            <a:r>
              <a:rPr lang="en-IN" dirty="0"/>
              <a:t>    </a:t>
            </a:r>
            <a:r>
              <a:rPr lang="en-IN" dirty="0" err="1"/>
              <a:t>color</a:t>
            </a:r>
            <a:r>
              <a:rPr lang="en-IN" dirty="0"/>
              <a:t>: white;</a:t>
            </a:r>
          </a:p>
          <a:p>
            <a:pPr marL="0" indent="0">
              <a:buNone/>
            </a:pPr>
            <a:r>
              <a:rPr lang="en-IN" dirty="0"/>
              <a:t>    text-align: </a:t>
            </a:r>
            <a:r>
              <a:rPr lang="en-IN" dirty="0" err="1"/>
              <a:t>center</a:t>
            </a:r>
            <a:r>
              <a:rPr lang="en-IN" dirty="0"/>
              <a:t>;</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9593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2194B-12BC-4ABC-BDBB-9968CFB25B88}"/>
              </a:ext>
            </a:extLst>
          </p:cNvPr>
          <p:cNvSpPr>
            <a:spLocks noGrp="1"/>
          </p:cNvSpPr>
          <p:nvPr>
            <p:ph idx="1"/>
          </p:nvPr>
        </p:nvSpPr>
        <p:spPr>
          <a:xfrm>
            <a:off x="904530" y="528918"/>
            <a:ext cx="10081522" cy="5447812"/>
          </a:xfrm>
        </p:spPr>
        <p:txBody>
          <a:bodyPr>
            <a:normAutofit fontScale="92500" lnSpcReduction="20000"/>
          </a:bodyPr>
          <a:lstStyle/>
          <a:p>
            <a:pPr marL="0" indent="0">
              <a:buNone/>
            </a:pPr>
            <a:r>
              <a:rPr lang="en-IN" dirty="0"/>
              <a:t>p {</a:t>
            </a:r>
          </a:p>
          <a:p>
            <a:pPr marL="0" indent="0">
              <a:buNone/>
            </a:pPr>
            <a:r>
              <a:rPr lang="en-IN" dirty="0"/>
              <a:t>    font-family: </a:t>
            </a:r>
            <a:r>
              <a:rPr lang="en-IN" dirty="0" err="1"/>
              <a:t>verdana</a:t>
            </a:r>
            <a:r>
              <a:rPr lang="en-IN" dirty="0"/>
              <a:t>;</a:t>
            </a:r>
          </a:p>
          <a:p>
            <a:pPr marL="0" indent="0">
              <a:buNone/>
            </a:pPr>
            <a:r>
              <a:rPr lang="en-IN" dirty="0"/>
              <a:t>    font-size: 20px;</a:t>
            </a:r>
          </a:p>
          <a:p>
            <a:pPr marL="0" indent="0">
              <a:buNone/>
            </a:pPr>
            <a:r>
              <a:rPr lang="en-IN" dirty="0"/>
              <a:t>}</a:t>
            </a:r>
          </a:p>
          <a:p>
            <a:pPr marL="0" indent="0">
              <a:buNone/>
            </a:pPr>
            <a:r>
              <a:rPr lang="en-IN" dirty="0"/>
              <a:t>&lt;/style&gt;</a:t>
            </a:r>
          </a:p>
          <a:p>
            <a:pPr marL="0" indent="0">
              <a:buNone/>
            </a:pPr>
            <a:r>
              <a:rPr lang="en-IN" dirty="0"/>
              <a:t>&lt;/head&gt;</a:t>
            </a:r>
          </a:p>
          <a:p>
            <a:pPr marL="0" indent="0">
              <a:buNone/>
            </a:pPr>
            <a:r>
              <a:rPr lang="en-IN" dirty="0"/>
              <a:t>&lt;body&gt;</a:t>
            </a:r>
          </a:p>
          <a:p>
            <a:pPr marL="0" indent="0">
              <a:buNone/>
            </a:pPr>
            <a:endParaRPr lang="en-IN" dirty="0"/>
          </a:p>
          <a:p>
            <a:pPr marL="0" indent="0">
              <a:buNone/>
            </a:pPr>
            <a:r>
              <a:rPr lang="en-IN" dirty="0"/>
              <a:t>&lt;h1&gt;My First CSS Example&lt;/h1&gt;</a:t>
            </a:r>
          </a:p>
          <a:p>
            <a:pPr marL="0" indent="0">
              <a:buNone/>
            </a:pPr>
            <a:r>
              <a:rPr lang="en-IN" dirty="0"/>
              <a:t>&lt;p&gt;This is a paragraph.&lt;/p&gt;</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339659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832B-61F2-4E78-BB22-05056614711A}"/>
              </a:ext>
            </a:extLst>
          </p:cNvPr>
          <p:cNvSpPr>
            <a:spLocks noGrp="1"/>
          </p:cNvSpPr>
          <p:nvPr>
            <p:ph type="title"/>
          </p:nvPr>
        </p:nvSpPr>
        <p:spPr>
          <a:xfrm>
            <a:off x="646111" y="452718"/>
            <a:ext cx="9404723" cy="1005021"/>
          </a:xfrm>
        </p:spPr>
        <p:txBody>
          <a:bodyPr/>
          <a:lstStyle/>
          <a:p>
            <a:r>
              <a:rPr lang="en-US" dirty="0"/>
              <a:t>Selector and its Types</a:t>
            </a:r>
            <a:endParaRPr lang="en-IN" dirty="0"/>
          </a:p>
        </p:txBody>
      </p:sp>
      <p:sp>
        <p:nvSpPr>
          <p:cNvPr id="3" name="Content Placeholder 2">
            <a:extLst>
              <a:ext uri="{FF2B5EF4-FFF2-40B4-BE49-F238E27FC236}">
                <a16:creationId xmlns:a16="http://schemas.microsoft.com/office/drawing/2014/main" id="{A2E88077-34D3-4900-886D-07C294B4121A}"/>
              </a:ext>
            </a:extLst>
          </p:cNvPr>
          <p:cNvSpPr>
            <a:spLocks noGrp="1"/>
          </p:cNvSpPr>
          <p:nvPr>
            <p:ph idx="1"/>
          </p:nvPr>
        </p:nvSpPr>
        <p:spPr>
          <a:xfrm>
            <a:off x="1103312" y="1457740"/>
            <a:ext cx="8946541" cy="4790660"/>
          </a:xfrm>
        </p:spPr>
        <p:txBody>
          <a:bodyPr>
            <a:normAutofit fontScale="92500" lnSpcReduction="10000"/>
          </a:bodyPr>
          <a:lstStyle/>
          <a:p>
            <a:r>
              <a:rPr lang="en-US" dirty="0"/>
              <a:t>Selector can be used as a condition or a CSS rule to determine the element that match with it.</a:t>
            </a:r>
          </a:p>
          <a:p>
            <a:pPr marL="0" indent="0">
              <a:buNone/>
            </a:pPr>
            <a:r>
              <a:rPr lang="en-US" dirty="0"/>
              <a:t>     Different types of selectors are :</a:t>
            </a:r>
          </a:p>
          <a:p>
            <a:pPr>
              <a:buFont typeface="Courier New" panose="02070309020205020404" pitchFamily="49" charset="0"/>
              <a:buChar char="o"/>
            </a:pPr>
            <a:r>
              <a:rPr lang="en-US" dirty="0"/>
              <a:t>Universal selector</a:t>
            </a:r>
          </a:p>
          <a:p>
            <a:pPr>
              <a:buFont typeface="Courier New" panose="02070309020205020404" pitchFamily="49" charset="0"/>
              <a:buChar char="o"/>
            </a:pPr>
            <a:r>
              <a:rPr lang="en-US" dirty="0"/>
              <a:t>The type selector</a:t>
            </a:r>
            <a:endParaRPr lang="en-IN" dirty="0"/>
          </a:p>
          <a:p>
            <a:pPr>
              <a:buFont typeface="Courier New" panose="02070309020205020404" pitchFamily="49" charset="0"/>
              <a:buChar char="o"/>
            </a:pPr>
            <a:r>
              <a:rPr lang="en-US" dirty="0"/>
              <a:t>The Class selector</a:t>
            </a:r>
            <a:endParaRPr lang="en-IN" dirty="0"/>
          </a:p>
          <a:p>
            <a:pPr>
              <a:buFont typeface="Courier New" panose="02070309020205020404" pitchFamily="49" charset="0"/>
              <a:buChar char="o"/>
            </a:pPr>
            <a:r>
              <a:rPr lang="en-US" dirty="0"/>
              <a:t>The Id selector</a:t>
            </a:r>
          </a:p>
          <a:p>
            <a:pPr>
              <a:buFont typeface="Courier New" panose="02070309020205020404" pitchFamily="49" charset="0"/>
              <a:buChar char="o"/>
            </a:pPr>
            <a:r>
              <a:rPr lang="en-US" dirty="0"/>
              <a:t>The child selector</a:t>
            </a:r>
          </a:p>
          <a:p>
            <a:pPr>
              <a:buFont typeface="Courier New" panose="02070309020205020404" pitchFamily="49" charset="0"/>
              <a:buChar char="o"/>
            </a:pPr>
            <a:r>
              <a:rPr lang="en-US" dirty="0"/>
              <a:t>The descendant selector</a:t>
            </a:r>
            <a:endParaRPr lang="en-IN" dirty="0"/>
          </a:p>
          <a:p>
            <a:pPr>
              <a:buFont typeface="Courier New" panose="02070309020205020404" pitchFamily="49" charset="0"/>
              <a:buChar char="o"/>
            </a:pPr>
            <a:r>
              <a:rPr lang="en-US" dirty="0"/>
              <a:t>The adjacent selector</a:t>
            </a:r>
            <a:endParaRPr lang="en-IN" dirty="0"/>
          </a:p>
          <a:p>
            <a:pPr>
              <a:buFont typeface="Courier New" panose="02070309020205020404" pitchFamily="49" charset="0"/>
              <a:buChar char="o"/>
            </a:pPr>
            <a:r>
              <a:rPr lang="en-US" dirty="0"/>
              <a:t>The attribute selector</a:t>
            </a:r>
            <a:endParaRPr lang="en-IN" dirty="0"/>
          </a:p>
          <a:p>
            <a:pPr>
              <a:buFont typeface="Courier New" panose="02070309020205020404" pitchFamily="49" charset="0"/>
              <a:buChar char="o"/>
            </a:pPr>
            <a:endParaRPr lang="en-US"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60406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2867-3669-41B4-BA03-DAF9BD448C13}"/>
              </a:ext>
            </a:extLst>
          </p:cNvPr>
          <p:cNvSpPr>
            <a:spLocks noGrp="1"/>
          </p:cNvSpPr>
          <p:nvPr>
            <p:ph type="title"/>
          </p:nvPr>
        </p:nvSpPr>
        <p:spPr/>
        <p:txBody>
          <a:bodyPr/>
          <a:lstStyle/>
          <a:p>
            <a:r>
              <a:rPr lang="en-IN" dirty="0"/>
              <a:t>How to Apply CSS on Web Pages ?</a:t>
            </a:r>
          </a:p>
        </p:txBody>
      </p:sp>
      <p:sp>
        <p:nvSpPr>
          <p:cNvPr id="3" name="Content Placeholder 2">
            <a:extLst>
              <a:ext uri="{FF2B5EF4-FFF2-40B4-BE49-F238E27FC236}">
                <a16:creationId xmlns:a16="http://schemas.microsoft.com/office/drawing/2014/main" id="{845E3982-9206-4E83-BD26-10846C6A9703}"/>
              </a:ext>
            </a:extLst>
          </p:cNvPr>
          <p:cNvSpPr>
            <a:spLocks noGrp="1"/>
          </p:cNvSpPr>
          <p:nvPr>
            <p:ph idx="1"/>
          </p:nvPr>
        </p:nvSpPr>
        <p:spPr>
          <a:xfrm>
            <a:off x="490330" y="1510748"/>
            <a:ext cx="9559523" cy="4737651"/>
          </a:xfrm>
        </p:spPr>
        <p:txBody>
          <a:bodyPr>
            <a:normAutofit lnSpcReduction="10000"/>
          </a:bodyPr>
          <a:lstStyle/>
          <a:p>
            <a:pPr marL="0" indent="0">
              <a:buNone/>
            </a:pPr>
            <a:r>
              <a:rPr lang="en-IN" dirty="0"/>
              <a:t>There are three ways of inserting a style sheet:</a:t>
            </a:r>
          </a:p>
          <a:p>
            <a:pPr marL="0" indent="0">
              <a:buNone/>
            </a:pPr>
            <a:endParaRPr lang="en-IN" b="1" dirty="0"/>
          </a:p>
          <a:p>
            <a:pPr marL="0" indent="0">
              <a:buNone/>
            </a:pPr>
            <a:r>
              <a:rPr lang="en-IN" b="1" dirty="0"/>
              <a:t>External style sheet </a:t>
            </a:r>
            <a:r>
              <a:rPr lang="en-IN" dirty="0"/>
              <a:t>: </a:t>
            </a:r>
          </a:p>
          <a:p>
            <a:r>
              <a:rPr lang="en-IN" dirty="0"/>
              <a:t>With an external style sheet, you can change the look of an entire website by changing just one file!</a:t>
            </a:r>
          </a:p>
          <a:p>
            <a:r>
              <a:rPr lang="en-IN" dirty="0"/>
              <a:t>syntax is same as that of internal style sheet but it is not placed inside the HTML document like that of internal CSS.</a:t>
            </a:r>
          </a:p>
          <a:p>
            <a:r>
              <a:rPr lang="en-US" dirty="0"/>
              <a:t>I</a:t>
            </a:r>
            <a:r>
              <a:rPr lang="en-IN" dirty="0"/>
              <a:t>t is written outside and the reference  of CSS file is placed inside the HTML document.</a:t>
            </a:r>
          </a:p>
          <a:p>
            <a:r>
              <a:rPr lang="en-IN" dirty="0"/>
              <a:t>The file should not contain any html tags. The style sheet file must be saved with a .CSS extension.</a:t>
            </a:r>
          </a:p>
          <a:p>
            <a:pPr marL="0" indent="0">
              <a:buNone/>
            </a:pPr>
            <a:endParaRPr lang="en-IN" dirty="0"/>
          </a:p>
        </p:txBody>
      </p:sp>
    </p:spTree>
    <p:extLst>
      <p:ext uri="{BB962C8B-B14F-4D97-AF65-F5344CB8AC3E}">
        <p14:creationId xmlns:p14="http://schemas.microsoft.com/office/powerpoint/2010/main" val="91532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E3982-9206-4E83-BD26-10846C6A9703}"/>
              </a:ext>
            </a:extLst>
          </p:cNvPr>
          <p:cNvSpPr>
            <a:spLocks noGrp="1"/>
          </p:cNvSpPr>
          <p:nvPr>
            <p:ph idx="1"/>
          </p:nvPr>
        </p:nvSpPr>
        <p:spPr>
          <a:xfrm>
            <a:off x="1086677" y="1060174"/>
            <a:ext cx="9559523" cy="4737651"/>
          </a:xfrm>
        </p:spPr>
        <p:txBody>
          <a:bodyPr>
            <a:normAutofit/>
          </a:bodyPr>
          <a:lstStyle/>
          <a:p>
            <a:pPr marL="0" indent="0">
              <a:buNone/>
            </a:pPr>
            <a:r>
              <a:rPr lang="en-IN" dirty="0"/>
              <a:t>We can link External </a:t>
            </a:r>
            <a:r>
              <a:rPr lang="en-IN" dirty="0" err="1"/>
              <a:t>css</a:t>
            </a:r>
            <a:r>
              <a:rPr lang="en-IN" dirty="0"/>
              <a:t> with web page in 2 ways:</a:t>
            </a:r>
          </a:p>
          <a:p>
            <a:pPr marL="0" indent="0">
              <a:buNone/>
            </a:pPr>
            <a:endParaRPr lang="en-IN" b="1" dirty="0"/>
          </a:p>
          <a:p>
            <a:pPr marL="457200" indent="-457200">
              <a:buAutoNum type="arabicPeriod"/>
            </a:pPr>
            <a:r>
              <a:rPr lang="en-IN" b="1" dirty="0"/>
              <a:t>linking </a:t>
            </a:r>
            <a:r>
              <a:rPr lang="en-IN" dirty="0"/>
              <a:t>: refers to HTML link element using the following three attributes (</a:t>
            </a:r>
            <a:r>
              <a:rPr lang="en-IN" dirty="0" err="1"/>
              <a:t>rel</a:t>
            </a:r>
            <a:r>
              <a:rPr lang="en-IN" dirty="0"/>
              <a:t>, type, </a:t>
            </a:r>
            <a:r>
              <a:rPr lang="en-IN" dirty="0" err="1"/>
              <a:t>href</a:t>
            </a:r>
            <a:r>
              <a:rPr lang="en-IN" dirty="0"/>
              <a:t>)</a:t>
            </a:r>
          </a:p>
          <a:p>
            <a:pPr marL="457200" indent="-457200">
              <a:buFont typeface="Wingdings 3" charset="2"/>
              <a:buAutoNum type="arabicPeriod"/>
            </a:pPr>
            <a:r>
              <a:rPr lang="en-IN" b="1" dirty="0"/>
              <a:t>Importing </a:t>
            </a:r>
            <a:r>
              <a:rPr lang="en-IN" dirty="0"/>
              <a:t>: @import keyword is used, followed by URI(uniform resource identifier. Example :</a:t>
            </a:r>
          </a:p>
          <a:p>
            <a:pPr marL="0" indent="0">
              <a:buNone/>
            </a:pPr>
            <a:r>
              <a:rPr lang="en-US" dirty="0"/>
              <a:t>		</a:t>
            </a:r>
            <a:r>
              <a:rPr lang="en-IN" dirty="0"/>
              <a:t>&lt; Style type = “text/</a:t>
            </a:r>
            <a:r>
              <a:rPr lang="en-IN" dirty="0" err="1"/>
              <a:t>css</a:t>
            </a:r>
            <a:r>
              <a:rPr lang="en-IN"/>
              <a:t>”&gt; </a:t>
            </a:r>
            <a:endParaRPr lang="en-IN" dirty="0"/>
          </a:p>
          <a:p>
            <a:pPr marL="0" indent="0">
              <a:buNone/>
            </a:pPr>
            <a:r>
              <a:rPr lang="en-IN" dirty="0"/>
              <a:t>		@import </a:t>
            </a:r>
            <a:r>
              <a:rPr lang="en-IN" dirty="0" err="1"/>
              <a:t>url</a:t>
            </a:r>
            <a:r>
              <a:rPr lang="en-IN" dirty="0"/>
              <a:t>(“mystylesheet.css”)</a:t>
            </a:r>
          </a:p>
          <a:p>
            <a:pPr marL="0" indent="0">
              <a:buNone/>
            </a:pPr>
            <a:r>
              <a:rPr lang="en-US" dirty="0"/>
              <a:t>		</a:t>
            </a:r>
            <a:r>
              <a:rPr lang="en-IN" dirty="0"/>
              <a:t>h1{ </a:t>
            </a:r>
            <a:r>
              <a:rPr lang="en-IN" dirty="0" err="1"/>
              <a:t>color:blue</a:t>
            </a:r>
            <a:r>
              <a:rPr lang="en-IN" dirty="0"/>
              <a:t>}</a:t>
            </a:r>
          </a:p>
          <a:p>
            <a:pPr marL="0" indent="0">
              <a:buNone/>
            </a:pPr>
            <a:r>
              <a:rPr lang="en-US" dirty="0"/>
              <a:t>		</a:t>
            </a:r>
            <a:r>
              <a:rPr lang="en-IN" dirty="0"/>
              <a:t>&lt;/style&gt;</a:t>
            </a:r>
          </a:p>
        </p:txBody>
      </p:sp>
    </p:spTree>
    <p:extLst>
      <p:ext uri="{BB962C8B-B14F-4D97-AF65-F5344CB8AC3E}">
        <p14:creationId xmlns:p14="http://schemas.microsoft.com/office/powerpoint/2010/main" val="13312595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2109</TotalTime>
  <Words>3462</Words>
  <Application>Microsoft Office PowerPoint</Application>
  <PresentationFormat>Widescreen</PresentationFormat>
  <Paragraphs>331</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Courier New</vt:lpstr>
      <vt:lpstr>Rockwell</vt:lpstr>
      <vt:lpstr>Verdana</vt:lpstr>
      <vt:lpstr>Wingdings</vt:lpstr>
      <vt:lpstr>Wingdings 3</vt:lpstr>
      <vt:lpstr>Gallery</vt:lpstr>
      <vt:lpstr>Cascading Style Sheet (CSS)</vt:lpstr>
      <vt:lpstr>Introduction</vt:lpstr>
      <vt:lpstr>CSS Syntax </vt:lpstr>
      <vt:lpstr>PowerPoint Presentation</vt:lpstr>
      <vt:lpstr>Sample CSS program</vt:lpstr>
      <vt:lpstr>PowerPoint Presentation</vt:lpstr>
      <vt:lpstr>Selector and its Types</vt:lpstr>
      <vt:lpstr>How to Apply CSS on Web Pages ?</vt:lpstr>
      <vt:lpstr>PowerPoint Presentation</vt:lpstr>
      <vt:lpstr>Advantages and Disadvantages of external style sheet</vt:lpstr>
      <vt:lpstr>PowerPoint Presentation</vt:lpstr>
      <vt:lpstr>Advantages and Disadvantages of Internal style sheet</vt:lpstr>
      <vt:lpstr>PowerPoint Presentation</vt:lpstr>
      <vt:lpstr>Advantages and Disadvantages of Inline style sheet</vt:lpstr>
      <vt:lpstr>Advantages of External CSS over internal style sheets  ❑ The same style sheet can be use by all of the Web pages in your site, which means you can reuse the same style sheet with many different XHTML documents. This saves you from including the stylistic markup in each individual document.  ❑ Because the style rules are written only once, rather than appearing on every element or in every document, the source documents are smaller. This means that, once the CSS style sheet has been downloaded with the first document that uses it, subsequent documents will be quicker to download (because the browser retains a copy of the CSS style sheet and the rules do not have to be downloaded for every page). This also puts less strain on the server (the computer that sends the Web pages to the people viewing the site) because the pages it sends out are smaller.</vt:lpstr>
      <vt:lpstr>PowerPoint Presentation</vt:lpstr>
      <vt:lpstr> CSS properties like</vt:lpstr>
      <vt:lpstr>CSS Background</vt:lpstr>
      <vt:lpstr>Other CSS background properties: </vt:lpstr>
      <vt:lpstr>background-colour </vt:lpstr>
      <vt:lpstr>background-image</vt:lpstr>
      <vt:lpstr>background-repeat </vt:lpstr>
      <vt:lpstr>background-attachment </vt:lpstr>
      <vt:lpstr>background-position </vt:lpstr>
      <vt:lpstr>Controlling Fonts-Font Properties </vt:lpstr>
      <vt:lpstr>CSS Text Properties </vt:lpstr>
      <vt:lpstr>CSS Box model</vt:lpstr>
      <vt:lpstr>Displaying areas of box model</vt:lpstr>
      <vt:lpstr>Areas of the box Model</vt:lpstr>
      <vt:lpstr>Padding Properties</vt:lpstr>
      <vt:lpstr>PowerPoint Presentation</vt:lpstr>
      <vt:lpstr>Margin Properties</vt:lpstr>
      <vt:lpstr>PowerPoint Presentation</vt:lpstr>
      <vt:lpstr>Border Properties</vt:lpstr>
      <vt:lpstr>Other border properties</vt:lpstr>
      <vt:lpstr>Span and Div tag based Templates</vt:lpstr>
      <vt:lpstr>PowerPoint Presentation</vt:lpstr>
      <vt:lpstr>Difference between Div &amp; Span tags in HTML5</vt:lpstr>
      <vt:lpstr>Using the &lt;span&gt; Element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Style Sheet (CSS)</dc:title>
  <dc:creator>Ruchita</dc:creator>
  <cp:lastModifiedBy>Anuj Jha</cp:lastModifiedBy>
  <cp:revision>93</cp:revision>
  <dcterms:created xsi:type="dcterms:W3CDTF">2018-08-14T04:50:29Z</dcterms:created>
  <dcterms:modified xsi:type="dcterms:W3CDTF">2022-09-07T16:14:58Z</dcterms:modified>
</cp:coreProperties>
</file>