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6" r:id="rId2"/>
    <p:sldId id="292" r:id="rId3"/>
    <p:sldId id="278" r:id="rId4"/>
    <p:sldId id="279" r:id="rId5"/>
    <p:sldId id="281" r:id="rId6"/>
    <p:sldId id="291" r:id="rId7"/>
    <p:sldId id="293" r:id="rId8"/>
    <p:sldId id="294" r:id="rId9"/>
    <p:sldId id="295" r:id="rId10"/>
    <p:sldId id="296" r:id="rId11"/>
    <p:sldId id="288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36813-DDFB-4BC1-A6BA-72FE7D9C9CDB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7CFE2-7C03-4D4A-B6D5-69A25678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54D74875-FFDB-46A6-B54C-833D27C586D2}" type="slidenum">
              <a:rPr lang="en-IN" altLang="en-US">
                <a:latin typeface="Calibri" pitchFamily="32" charset="0"/>
              </a:rPr>
              <a:pPr/>
              <a:t>1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10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7EB5E4A0-B86E-45E4-92FF-F1C2D979DDE6}" type="slidenum">
              <a:rPr lang="en-IN" altLang="en-US">
                <a:latin typeface="Calibri" pitchFamily="32" charset="0"/>
              </a:rPr>
              <a:pPr/>
              <a:t>11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12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9A923778-2E09-4231-A87B-18EF33DB8B3E}" type="slidenum">
              <a:rPr lang="en-IN" altLang="en-US">
                <a:latin typeface="Calibri" pitchFamily="32" charset="0"/>
              </a:rPr>
              <a:pPr/>
              <a:t>2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7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160F8B6D-BB6C-4C26-966D-F78DA36CDA3D}" type="slidenum">
              <a:rPr lang="en-IN" altLang="en-US">
                <a:latin typeface="Calibri" pitchFamily="32" charset="0"/>
              </a:rPr>
              <a:pPr/>
              <a:t>3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AFFD434A-289D-4693-96AA-BF1EE5B6CB78}" type="slidenum">
              <a:rPr lang="en-IN" altLang="en-US">
                <a:latin typeface="Calibri" pitchFamily="32" charset="0"/>
              </a:rPr>
              <a:pPr/>
              <a:t>4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5C59BFE7-9E71-446A-A874-0E5E8D2B8A91}" type="slidenum">
              <a:rPr lang="en-IN" altLang="en-US">
                <a:latin typeface="Calibri" pitchFamily="32" charset="0"/>
              </a:rPr>
              <a:pPr/>
              <a:t>5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6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7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8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9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5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9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593725" y="1855788"/>
            <a:ext cx="79565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 sz="5400" dirty="0" smtClean="0">
                <a:solidFill>
                  <a:srgbClr val="10253F"/>
                </a:solidFill>
                <a:latin typeface="Berlin Sans FB Demi" pitchFamily="32" charset="0"/>
              </a:rPr>
              <a:t>INT252</a:t>
            </a:r>
            <a:r>
              <a:rPr lang="en-US" altLang="en-US" sz="5400" dirty="0">
                <a:solidFill>
                  <a:srgbClr val="10253F"/>
                </a:solidFill>
                <a:latin typeface="Berlin Sans FB Demi" pitchFamily="32" charset="0"/>
              </a:rPr>
              <a:t/>
            </a:r>
            <a:br>
              <a:rPr lang="en-US" altLang="en-US" sz="5400" dirty="0">
                <a:solidFill>
                  <a:srgbClr val="10253F"/>
                </a:solidFill>
                <a:latin typeface="Berlin Sans FB Demi" pitchFamily="32" charset="0"/>
              </a:rPr>
            </a:br>
            <a:r>
              <a:rPr lang="en-US" altLang="en-US" sz="5400" dirty="0" smtClean="0">
                <a:solidFill>
                  <a:srgbClr val="10253F"/>
                </a:solidFill>
                <a:latin typeface="Berlin Sans FB Demi" pitchFamily="32" charset="0"/>
              </a:rPr>
              <a:t>Web App Development with </a:t>
            </a:r>
            <a:r>
              <a:rPr lang="en-US" altLang="en-US" sz="5400" dirty="0" err="1" smtClean="0">
                <a:solidFill>
                  <a:srgbClr val="10253F"/>
                </a:solidFill>
                <a:latin typeface="Berlin Sans FB Demi" pitchFamily="32" charset="0"/>
              </a:rPr>
              <a:t>ReactJS</a:t>
            </a:r>
            <a:endParaRPr lang="en-US" altLang="en-US" sz="5400" dirty="0">
              <a:solidFill>
                <a:srgbClr val="10253F"/>
              </a:solidFill>
              <a:latin typeface="Berlin Sans FB Demi" pitchFamily="32" charset="0"/>
            </a:endParaRPr>
          </a:p>
        </p:txBody>
      </p:sp>
      <p:pic>
        <p:nvPicPr>
          <p:cNvPr id="12291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1042988" y="3789363"/>
            <a:ext cx="7058025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768725" y="3917950"/>
            <a:ext cx="1876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400">
                <a:solidFill>
                  <a:srgbClr val="376092"/>
                </a:solidFill>
                <a:latin typeface="Arial Rounded MT Bold" pitchFamily="32" charset="0"/>
                <a:cs typeface="Arial" charset="0"/>
              </a:rPr>
              <a:t>Lecture #0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371600" y="4379913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>
                <a:solidFill>
                  <a:srgbClr val="898989"/>
                </a:solidFill>
              </a:rPr>
              <a:t>The kick start session</a:t>
            </a:r>
          </a:p>
        </p:txBody>
      </p:sp>
    </p:spTree>
    <p:extLst>
      <p:ext uri="{BB962C8B-B14F-4D97-AF65-F5344CB8AC3E}">
        <p14:creationId xmlns:p14="http://schemas.microsoft.com/office/powerpoint/2010/main" val="2661381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800" b="1" dirty="0">
                <a:solidFill>
                  <a:srgbClr val="FF0000"/>
                </a:solidFill>
              </a:rPr>
              <a:t>Unit VI</a:t>
            </a:r>
          </a:p>
          <a:p>
            <a:pPr algn="just"/>
            <a:r>
              <a:rPr lang="en-US" sz="2800" b="1" dirty="0" err="1"/>
              <a:t>Redux</a:t>
            </a:r>
            <a:r>
              <a:rPr lang="en-US" sz="2800" b="1" dirty="0"/>
              <a:t> </a:t>
            </a:r>
            <a:r>
              <a:rPr lang="en-US" sz="2800" dirty="0"/>
              <a:t>: </a:t>
            </a:r>
            <a:r>
              <a:rPr lang="en-US" sz="2800" dirty="0" err="1"/>
              <a:t>Redux</a:t>
            </a:r>
            <a:r>
              <a:rPr lang="en-US" sz="2800" dirty="0"/>
              <a:t> basics, App starting Point for </a:t>
            </a:r>
            <a:r>
              <a:rPr lang="en-US" sz="2800" dirty="0" err="1"/>
              <a:t>Redux</a:t>
            </a:r>
            <a:r>
              <a:rPr lang="en-US" sz="2800" dirty="0"/>
              <a:t>, Understanding the </a:t>
            </a:r>
            <a:r>
              <a:rPr lang="en-US" sz="2800" dirty="0" err="1"/>
              <a:t>Redux</a:t>
            </a:r>
            <a:r>
              <a:rPr lang="en-US" sz="2800" dirty="0"/>
              <a:t> flow, Store </a:t>
            </a:r>
            <a:r>
              <a:rPr lang="en-US" sz="2800" dirty="0" smtClean="0"/>
              <a:t>and Reducer</a:t>
            </a:r>
            <a:r>
              <a:rPr lang="en-US" sz="2800" dirty="0"/>
              <a:t>, Connecting Components, Dispatching actions</a:t>
            </a:r>
          </a:p>
          <a:p>
            <a:pPr algn="just"/>
            <a:r>
              <a:rPr lang="en-US" sz="2800" b="1" dirty="0"/>
              <a:t>Debugging and Deployment </a:t>
            </a:r>
            <a:r>
              <a:rPr lang="en-US" sz="2800" dirty="0"/>
              <a:t>: Debugging the React App, Building the app, : Best practices for </a:t>
            </a:r>
            <a:r>
              <a:rPr lang="en-US" sz="2800" dirty="0" smtClean="0"/>
              <a:t>its build </a:t>
            </a:r>
            <a:r>
              <a:rPr lang="en-US" sz="2800" dirty="0"/>
              <a:t>&amp; deployment process, Progressive web app</a:t>
            </a:r>
            <a:endParaRPr lang="en-US" altLang="en-US" sz="28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8581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Text &amp; Reference Books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23850" y="1455738"/>
            <a:ext cx="8640763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2000" b="1" dirty="0"/>
              <a:t>Text </a:t>
            </a:r>
            <a:r>
              <a:rPr lang="en-US" altLang="en-US" sz="2000" b="1" dirty="0" smtClean="0"/>
              <a:t>Books:</a:t>
            </a:r>
          </a:p>
          <a:p>
            <a:r>
              <a:rPr lang="en-IN" sz="2000" dirty="0" smtClean="0"/>
              <a:t>	LEARNING </a:t>
            </a:r>
            <a:r>
              <a:rPr lang="en-IN" sz="2000" dirty="0"/>
              <a:t>REACT: FUNCTIONAL WEB DEVELOPMENT WITH REACT AND REDUX </a:t>
            </a:r>
            <a:r>
              <a:rPr lang="en-IN" sz="2000" dirty="0" smtClean="0"/>
              <a:t>by ALEX BANKS and </a:t>
            </a:r>
            <a:r>
              <a:rPr lang="en-IN" sz="2000" dirty="0"/>
              <a:t>EVE PORCELLO, O’RELLY</a:t>
            </a:r>
          </a:p>
          <a:p>
            <a:pPr marL="0" indent="0">
              <a:spcBef>
                <a:spcPts val="700"/>
              </a:spcBef>
              <a:buClr>
                <a:srgbClr val="000000"/>
              </a:buClr>
              <a:buSzPct val="100000"/>
            </a:pPr>
            <a:endParaRPr lang="en-US" sz="2000" dirty="0" smtClean="0"/>
          </a:p>
          <a:p>
            <a:pPr marL="0" indent="0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000" b="1" dirty="0" smtClean="0"/>
              <a:t>References</a:t>
            </a:r>
            <a:r>
              <a:rPr lang="en-US" altLang="en-US" sz="2000" b="1" dirty="0"/>
              <a:t>:</a:t>
            </a:r>
          </a:p>
          <a:p>
            <a:pPr algn="just"/>
            <a:r>
              <a:rPr lang="en-IN" sz="2000" dirty="0"/>
              <a:t>1. DEVELOPING A REACT.JS EDGE, 2ED: THE JAVASCRIPT LIBRARY FOR USER INTERFACES </a:t>
            </a:r>
            <a:r>
              <a:rPr lang="en-IN" sz="2000" dirty="0" smtClean="0"/>
              <a:t>by RICHARD </a:t>
            </a:r>
            <a:r>
              <a:rPr lang="en-IN" sz="2000" dirty="0"/>
              <a:t>FELDMAN, FRANKIE BAGNARDI, SIMON HOJBERG, WILEY</a:t>
            </a:r>
          </a:p>
          <a:p>
            <a:pPr algn="just"/>
            <a:r>
              <a:rPr lang="en-IN" sz="2000" dirty="0"/>
              <a:t>2. LEARNING REACT: A HANDS-ON GUIDE TO BUILDING WEB APPLICATIONS USING REACT </a:t>
            </a:r>
            <a:r>
              <a:rPr lang="en-IN" sz="2000" dirty="0" smtClean="0"/>
              <a:t>AND REDUX </a:t>
            </a:r>
            <a:r>
              <a:rPr lang="en-IN" sz="2000" dirty="0"/>
              <a:t>KINDLE EDITION by KIRUPA CHINNATHAMBI, ADDISON-WESLEY PROFESSIONAL</a:t>
            </a:r>
          </a:p>
          <a:p>
            <a:pPr algn="just"/>
            <a:r>
              <a:rPr lang="en-IN" sz="2000" dirty="0"/>
              <a:t>3. BEGINNING REACT WITH HOOKS BU GREG LIM, KINDLE EDITION, CREATESPACE </a:t>
            </a:r>
            <a:r>
              <a:rPr lang="en-IN" sz="2000" dirty="0" smtClean="0"/>
              <a:t>INDEPENDENT PUBLISHING </a:t>
            </a:r>
            <a:r>
              <a:rPr lang="en-IN" sz="2000" dirty="0"/>
              <a:t>PLATFORM  </a:t>
            </a:r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869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5506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Obstacles and Roadblocks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marL="457200" indent="-457200" algn="just">
              <a:buFont typeface="Arial" pitchFamily="34" charset="0"/>
              <a:buChar char="•"/>
            </a:pPr>
            <a:r>
              <a:rPr lang="en-IN" sz="2800" dirty="0"/>
              <a:t>React Is a </a:t>
            </a:r>
            <a:r>
              <a:rPr lang="en-IN" sz="2800" dirty="0" smtClean="0"/>
              <a:t>Library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800" dirty="0"/>
              <a:t>New </a:t>
            </a:r>
            <a:r>
              <a:rPr lang="en-IN" sz="2800" dirty="0" err="1"/>
              <a:t>ECMAScript</a:t>
            </a:r>
            <a:r>
              <a:rPr lang="en-IN" sz="2800" dirty="0"/>
              <a:t> </a:t>
            </a:r>
            <a:r>
              <a:rPr lang="en-IN" sz="2800" dirty="0" smtClean="0"/>
              <a:t>Syntax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800" dirty="0"/>
              <a:t>JavaScript Tooling Fatigue</a:t>
            </a:r>
            <a:endParaRPr lang="en-US" altLang="en-US" sz="28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6872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Course details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LTP – 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2 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0 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2 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[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Two lectures and Two </a:t>
            </a:r>
            <a:r>
              <a:rPr lang="en-US" altLang="en-US" sz="4000" dirty="0" err="1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Practicals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/week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]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Credit – 3 </a:t>
            </a:r>
          </a:p>
          <a:p>
            <a:pPr marL="0" indent="0" eaLnBrk="1" hangingPunct="1">
              <a:spcBef>
                <a:spcPts val="1000"/>
              </a:spcBef>
              <a:buClr>
                <a:srgbClr val="C00000"/>
              </a:buClr>
              <a:buSzPct val="100000"/>
              <a:defRPr/>
            </a:pPr>
            <a:endParaRPr lang="en-US" altLang="en-US" sz="4000" dirty="0">
              <a:solidFill>
                <a:srgbClr val="C00000"/>
              </a:solidFill>
              <a:latin typeface="Calibri" panose="020F0502020204030204" pitchFamily="34" charset="0"/>
              <a:cs typeface="Noto Sans CJK SC" charset="0"/>
            </a:endParaRPr>
          </a:p>
          <a:p>
            <a:pPr marL="342900">
              <a:spcBef>
                <a:spcPts val="800"/>
              </a:spcBef>
              <a:buSzPct val="100000"/>
              <a:defRPr/>
            </a:pPr>
            <a:endParaRPr lang="de-DE" altLang="en-US" sz="3200" b="1" dirty="0">
              <a:latin typeface="Calibri" panose="020F0502020204030204" pitchFamily="34" charset="0"/>
              <a:cs typeface="Noto Sans CJK SC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en-US" sz="3200" b="1" dirty="0">
              <a:latin typeface="Calibri" panose="020F0502020204030204" pitchFamily="34" charset="0"/>
              <a:cs typeface="Noto Sans CJK SC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4341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877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Assessment/Evaluation Scheme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Attendance: 5%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CA: 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45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%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ETT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: 50%</a:t>
            </a:r>
          </a:p>
          <a:p>
            <a:pPr marL="0" indent="0" eaLnBrk="1" hangingPunct="1">
              <a:spcBef>
                <a:spcPts val="1000"/>
              </a:spcBef>
              <a:buClr>
                <a:srgbClr val="C00000"/>
              </a:buClr>
              <a:buSzPct val="100000"/>
              <a:defRPr/>
            </a:pPr>
            <a:endParaRPr lang="en-US" altLang="en-US" sz="4000" dirty="0">
              <a:solidFill>
                <a:srgbClr val="C00000"/>
              </a:solidFill>
              <a:latin typeface="Calibri" panose="020F0502020204030204" pitchFamily="34" charset="0"/>
              <a:cs typeface="Noto Sans CJK SC" charset="0"/>
            </a:endParaRPr>
          </a:p>
          <a:p>
            <a:pPr marL="342900">
              <a:spcBef>
                <a:spcPts val="800"/>
              </a:spcBef>
              <a:buSzPct val="100000"/>
              <a:defRPr/>
            </a:pPr>
            <a:endParaRPr lang="de-DE" altLang="en-US" sz="3200" b="1" dirty="0">
              <a:latin typeface="Calibri" panose="020F0502020204030204" pitchFamily="34" charset="0"/>
              <a:cs typeface="Noto Sans CJK SC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en-US" sz="3200" b="1" dirty="0">
              <a:latin typeface="Calibri" panose="020F0502020204030204" pitchFamily="34" charset="0"/>
              <a:cs typeface="Noto Sans CJK SC" charset="0"/>
            </a:endParaRP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389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859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303213" y="354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C00000"/>
                </a:solidFill>
              </a:rPr>
              <a:t>Complete evaluation criteria for the course</a:t>
            </a: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338138" y="1655763"/>
            <a:ext cx="8482012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675"/>
              </a:spcBef>
              <a:buSzPct val="100000"/>
            </a:pPr>
            <a:r>
              <a:rPr lang="en-US" altLang="en-US" sz="2000" dirty="0">
                <a:solidFill>
                  <a:srgbClr val="E46C0A"/>
                </a:solidFill>
              </a:rPr>
              <a:t>CA1: 30 marks- </a:t>
            </a:r>
            <a:r>
              <a:rPr lang="en-US" altLang="en-US" sz="2000" dirty="0" smtClean="0">
                <a:solidFill>
                  <a:srgbClr val="E46C0A"/>
                </a:solidFill>
              </a:rPr>
              <a:t>Test</a:t>
            </a:r>
            <a:endParaRPr lang="en-US" altLang="en-US" sz="2000" dirty="0">
              <a:solidFill>
                <a:srgbClr val="E46C0A"/>
              </a:solidFill>
            </a:endParaRPr>
          </a:p>
          <a:p>
            <a:pPr>
              <a:lnSpc>
                <a:spcPct val="80000"/>
              </a:lnSpc>
              <a:spcBef>
                <a:spcPts val="675"/>
              </a:spcBef>
            </a:pPr>
            <a:r>
              <a:rPr lang="en-US" altLang="en-US" sz="2000" dirty="0" smtClean="0">
                <a:solidFill>
                  <a:srgbClr val="E46C0A"/>
                </a:solidFill>
              </a:rPr>
              <a:t>CA2</a:t>
            </a:r>
            <a:r>
              <a:rPr lang="en-US" altLang="en-US" sz="2000" dirty="0">
                <a:solidFill>
                  <a:srgbClr val="E46C0A"/>
                </a:solidFill>
              </a:rPr>
              <a:t>: 30 marks- </a:t>
            </a:r>
            <a:r>
              <a:rPr lang="en-US" altLang="en-US" sz="2000" dirty="0" smtClean="0">
                <a:solidFill>
                  <a:srgbClr val="E46C0A"/>
                </a:solidFill>
              </a:rPr>
              <a:t>Test-Code based</a:t>
            </a:r>
            <a:endParaRPr lang="en-US" altLang="en-US" sz="2000" dirty="0">
              <a:solidFill>
                <a:srgbClr val="E46C0A"/>
              </a:solidFill>
            </a:endParaRPr>
          </a:p>
          <a:p>
            <a:pPr>
              <a:lnSpc>
                <a:spcPct val="80000"/>
              </a:lnSpc>
              <a:spcBef>
                <a:spcPts val="675"/>
              </a:spcBef>
            </a:pPr>
            <a:r>
              <a:rPr lang="en-US" altLang="en-US" sz="2000" dirty="0" smtClean="0">
                <a:solidFill>
                  <a:srgbClr val="E46C0A"/>
                </a:solidFill>
              </a:rPr>
              <a:t>CA3</a:t>
            </a:r>
            <a:r>
              <a:rPr lang="en-US" altLang="en-US" sz="2000" dirty="0">
                <a:solidFill>
                  <a:srgbClr val="E46C0A"/>
                </a:solidFill>
              </a:rPr>
              <a:t>: </a:t>
            </a:r>
            <a:r>
              <a:rPr lang="en-US" altLang="en-US" sz="2000" dirty="0" smtClean="0">
                <a:solidFill>
                  <a:srgbClr val="E46C0A"/>
                </a:solidFill>
              </a:rPr>
              <a:t>30 </a:t>
            </a:r>
            <a:r>
              <a:rPr lang="en-US" altLang="en-US" sz="2000" dirty="0">
                <a:solidFill>
                  <a:srgbClr val="E46C0A"/>
                </a:solidFill>
              </a:rPr>
              <a:t>marks- </a:t>
            </a:r>
            <a:r>
              <a:rPr lang="en-US" altLang="en-US" sz="2000" dirty="0" smtClean="0">
                <a:solidFill>
                  <a:srgbClr val="E46C0A"/>
                </a:solidFill>
              </a:rPr>
              <a:t>Project                 </a:t>
            </a:r>
            <a:endParaRPr lang="en-US" altLang="en-US" sz="2000" dirty="0">
              <a:solidFill>
                <a:srgbClr val="E46C0A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en-US" sz="2000" dirty="0"/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6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outcome</a:t>
            </a: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32" name="Object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71500" y="1571625"/>
            <a:ext cx="8001000" cy="415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Through this course students should be able to: 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CO1 :: understand advanced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JavaScript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concepts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CO2 :: develop JSX components and use props in React app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CO3 :: compose and manipulate states and should develop an understanding of events &amp; Hooks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CO4 :: use forms with state and validating the form for errors and display errors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CO5 :: make a react app by using HTTP methods and routing the pages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CO6 :: validate or debug the react app and deploy app onto the server</a:t>
            </a:r>
          </a:p>
        </p:txBody>
      </p:sp>
    </p:spTree>
    <p:extLst>
      <p:ext uri="{BB962C8B-B14F-4D97-AF65-F5344CB8AC3E}">
        <p14:creationId xmlns:p14="http://schemas.microsoft.com/office/powerpoint/2010/main" val="30416846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800" b="1" dirty="0">
                <a:solidFill>
                  <a:srgbClr val="FF0000"/>
                </a:solidFill>
              </a:rPr>
              <a:t>Unit I</a:t>
            </a:r>
          </a:p>
          <a:p>
            <a:pPr algn="just"/>
            <a:r>
              <a:rPr lang="en-IN" sz="2800" b="1" dirty="0"/>
              <a:t>Refreshing JavaScript </a:t>
            </a:r>
            <a:r>
              <a:rPr lang="en-IN" sz="2800" dirty="0"/>
              <a:t>: ES6 Refresher- Classes, Arrow Functions, Variables (let, </a:t>
            </a:r>
            <a:r>
              <a:rPr lang="en-IN" sz="2800" dirty="0" err="1"/>
              <a:t>const</a:t>
            </a:r>
            <a:r>
              <a:rPr lang="en-IN" sz="2800" dirty="0"/>
              <a:t>, </a:t>
            </a:r>
            <a:r>
              <a:rPr lang="en-IN" sz="2800" dirty="0" err="1"/>
              <a:t>var</a:t>
            </a:r>
            <a:r>
              <a:rPr lang="en-IN" sz="2800" dirty="0"/>
              <a:t>), </a:t>
            </a:r>
            <a:r>
              <a:rPr lang="en-IN" sz="2800" dirty="0" smtClean="0"/>
              <a:t>Array </a:t>
            </a:r>
            <a:r>
              <a:rPr lang="en-US" sz="2800" dirty="0" smtClean="0"/>
              <a:t>Methods </a:t>
            </a:r>
            <a:r>
              <a:rPr lang="en-US" sz="2800" dirty="0"/>
              <a:t>like .map(), </a:t>
            </a:r>
            <a:r>
              <a:rPr lang="en-US" sz="2800" dirty="0" err="1"/>
              <a:t>Destructuring</a:t>
            </a:r>
            <a:r>
              <a:rPr lang="en-US" sz="2800" dirty="0"/>
              <a:t>, Spread Operator, Modules</a:t>
            </a:r>
          </a:p>
          <a:p>
            <a:pPr algn="just"/>
            <a:r>
              <a:rPr lang="en-US" sz="2800" b="1" dirty="0"/>
              <a:t>Introduction to SPA, MPA and React framework </a:t>
            </a:r>
            <a:r>
              <a:rPr lang="en-US" sz="2800" dirty="0"/>
              <a:t>: </a:t>
            </a:r>
            <a:r>
              <a:rPr lang="en-US" sz="2800" dirty="0" smtClean="0"/>
              <a:t>Best practices </a:t>
            </a:r>
            <a:r>
              <a:rPr lang="en-US" sz="2800" dirty="0"/>
              <a:t>of front-end </a:t>
            </a:r>
            <a:r>
              <a:rPr lang="en-US" sz="2800" dirty="0" smtClean="0"/>
              <a:t>development, Understanding </a:t>
            </a:r>
            <a:r>
              <a:rPr lang="en-US" sz="2800" dirty="0"/>
              <a:t>Single Page Applications and Multi Page Applications (Real-World SPAs &amp; React </a:t>
            </a:r>
            <a:r>
              <a:rPr lang="en-US" sz="2800" dirty="0" smtClean="0"/>
              <a:t>Web Apps</a:t>
            </a:r>
            <a:r>
              <a:rPr lang="en-US" sz="2800" dirty="0"/>
              <a:t>, Introduction to React framework, Features of React, Advantages and Disadvantages of React</a:t>
            </a:r>
            <a:endParaRPr lang="en-US" altLang="en-US" sz="28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9097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800" b="1" dirty="0">
                <a:solidFill>
                  <a:srgbClr val="FF0000"/>
                </a:solidFill>
              </a:rPr>
              <a:t>Unit II</a:t>
            </a:r>
          </a:p>
          <a:p>
            <a:pPr algn="just"/>
            <a:r>
              <a:rPr lang="en-US" sz="2800" b="1" dirty="0" err="1"/>
              <a:t>ReactJS</a:t>
            </a:r>
            <a:r>
              <a:rPr lang="en-US" sz="2800" b="1" dirty="0"/>
              <a:t> installation </a:t>
            </a:r>
            <a:r>
              <a:rPr lang="en-US" sz="2800" dirty="0"/>
              <a:t>: Installing React using Create React App, React Environment , </a:t>
            </a:r>
            <a:r>
              <a:rPr lang="en-US" sz="2800" dirty="0" smtClean="0"/>
              <a:t>Folder Structure</a:t>
            </a:r>
            <a:r>
              <a:rPr lang="en-US" sz="2800" dirty="0"/>
              <a:t>, JSX, Understanding Component Basics, JSX introduction, </a:t>
            </a:r>
            <a:r>
              <a:rPr lang="en-US" sz="2800" dirty="0" err="1"/>
              <a:t>createElement</a:t>
            </a:r>
            <a:r>
              <a:rPr lang="en-US" sz="2800" dirty="0"/>
              <a:t>() </a:t>
            </a:r>
            <a:r>
              <a:rPr lang="en-US" sz="2800" dirty="0" err="1"/>
              <a:t>argumets</a:t>
            </a:r>
            <a:r>
              <a:rPr lang="en-US" sz="2800" dirty="0"/>
              <a:t>, </a:t>
            </a:r>
            <a:r>
              <a:rPr lang="en-US" sz="2800" dirty="0" smtClean="0"/>
              <a:t>JSX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/>
              <a:t>React.createElement</a:t>
            </a:r>
            <a:r>
              <a:rPr lang="en-US" sz="2800" dirty="0"/>
              <a:t>() method, JSX expressions, Rendering Elements into DOM</a:t>
            </a:r>
          </a:p>
          <a:p>
            <a:pPr algn="just"/>
            <a:r>
              <a:rPr lang="en-US" sz="2800" b="1" dirty="0"/>
              <a:t>Components and styles in React </a:t>
            </a:r>
            <a:r>
              <a:rPr lang="en-US" sz="2800" dirty="0"/>
              <a:t>: Creating components, Class components and </a:t>
            </a:r>
            <a:r>
              <a:rPr lang="en-US" sz="2800" dirty="0" smtClean="0"/>
              <a:t>Function components </a:t>
            </a:r>
            <a:r>
              <a:rPr lang="en-US" sz="2800" dirty="0"/>
              <a:t>Functional Components, React Virtual DOM, Props, CSS in React - Inline styling, </a:t>
            </a:r>
            <a:r>
              <a:rPr lang="en-US" sz="2800" dirty="0" smtClean="0"/>
              <a:t>CSS </a:t>
            </a:r>
            <a:r>
              <a:rPr lang="en-US" sz="2800" dirty="0" err="1" smtClean="0"/>
              <a:t>stylesheets</a:t>
            </a:r>
            <a:r>
              <a:rPr lang="en-US" sz="2800" dirty="0"/>
              <a:t>, CSS Modules, Adding Bootstrap</a:t>
            </a:r>
            <a:endParaRPr lang="en-US" altLang="en-US" sz="28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979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800" b="1" dirty="0">
                <a:solidFill>
                  <a:srgbClr val="FF0000"/>
                </a:solidFill>
              </a:rPr>
              <a:t>Unit III</a:t>
            </a:r>
          </a:p>
          <a:p>
            <a:pPr algn="just"/>
            <a:r>
              <a:rPr lang="en-US" sz="2800" b="1" dirty="0"/>
              <a:t>Understanding Hooks </a:t>
            </a:r>
            <a:r>
              <a:rPr lang="en-US" sz="2800" dirty="0"/>
              <a:t>: Hooks basics, Built-in hooks, </a:t>
            </a:r>
            <a:r>
              <a:rPr lang="en-US" sz="2800" dirty="0" err="1"/>
              <a:t>useState</a:t>
            </a:r>
            <a:r>
              <a:rPr lang="en-US" sz="2800" dirty="0"/>
              <a:t>, </a:t>
            </a:r>
            <a:r>
              <a:rPr lang="en-US" sz="2800" dirty="0" err="1"/>
              <a:t>useEffect</a:t>
            </a:r>
            <a:r>
              <a:rPr lang="en-US" sz="2800" dirty="0"/>
              <a:t>, </a:t>
            </a:r>
            <a:r>
              <a:rPr lang="en-US" sz="2800" dirty="0" err="1"/>
              <a:t>useContext</a:t>
            </a:r>
            <a:r>
              <a:rPr lang="en-US" sz="2800" dirty="0"/>
              <a:t>, </a:t>
            </a:r>
            <a:r>
              <a:rPr lang="en-US" sz="2800" dirty="0" err="1" smtClean="0"/>
              <a:t>useRef</a:t>
            </a:r>
            <a:r>
              <a:rPr lang="en-US" sz="2800" dirty="0" smtClean="0"/>
              <a:t>, </a:t>
            </a:r>
            <a:r>
              <a:rPr lang="en-US" sz="2800" dirty="0" err="1" smtClean="0"/>
              <a:t>useReducer</a:t>
            </a:r>
            <a:r>
              <a:rPr lang="en-US" sz="2800" dirty="0"/>
              <a:t>, </a:t>
            </a:r>
            <a:r>
              <a:rPr lang="en-US" sz="2800" dirty="0" err="1"/>
              <a:t>useCallback</a:t>
            </a:r>
            <a:r>
              <a:rPr lang="en-US" sz="2800" dirty="0"/>
              <a:t>, </a:t>
            </a:r>
            <a:r>
              <a:rPr lang="en-US" sz="2800" dirty="0" err="1"/>
              <a:t>useMemo</a:t>
            </a:r>
            <a:r>
              <a:rPr lang="en-US" sz="2800" dirty="0"/>
              <a:t>, custom hooks</a:t>
            </a:r>
          </a:p>
          <a:p>
            <a:pPr algn="just"/>
            <a:r>
              <a:rPr lang="en-US" sz="2800" b="1" dirty="0"/>
              <a:t>Events, States and component lifecycle in React </a:t>
            </a:r>
            <a:r>
              <a:rPr lang="en-US" sz="2800" dirty="0"/>
              <a:t>: Event handling in React, Stateless and </a:t>
            </a:r>
            <a:r>
              <a:rPr lang="en-US" sz="2800" dirty="0" err="1" smtClean="0"/>
              <a:t>Stateful</a:t>
            </a:r>
            <a:r>
              <a:rPr lang="en-US" sz="2800" dirty="0" smtClean="0"/>
              <a:t>, Components</a:t>
            </a:r>
            <a:r>
              <a:rPr lang="en-US" sz="2800" dirty="0"/>
              <a:t>, Creating State, Common pitfalls of state management, Component </a:t>
            </a:r>
            <a:r>
              <a:rPr lang="en-US" sz="2800" dirty="0" smtClean="0"/>
              <a:t>Lifecycle</a:t>
            </a:r>
            <a:endParaRPr lang="en-US" altLang="en-US" sz="28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1719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800" b="1" dirty="0" smtClean="0">
                <a:solidFill>
                  <a:srgbClr val="FF0000"/>
                </a:solidFill>
              </a:rPr>
              <a:t>Unit IV</a:t>
            </a:r>
          </a:p>
          <a:p>
            <a:pPr algn="just"/>
            <a:r>
              <a:rPr lang="en-US" sz="2800" b="1" dirty="0" smtClean="0"/>
              <a:t>Working with Forms </a:t>
            </a:r>
            <a:r>
              <a:rPr lang="en-US" sz="2800" dirty="0" smtClean="0"/>
              <a:t>: Adding forms, Handling forms, Submitting forms, controlled and uncontrolled components, Forms validation - error checking and displaying errors</a:t>
            </a:r>
          </a:p>
          <a:p>
            <a:pPr algn="just"/>
            <a:r>
              <a:rPr lang="en-IN" sz="2800" b="1" dirty="0" smtClean="0">
                <a:solidFill>
                  <a:srgbClr val="FF0000"/>
                </a:solidFill>
              </a:rPr>
              <a:t>Unit </a:t>
            </a:r>
            <a:r>
              <a:rPr lang="en-IN" sz="2800" b="1" dirty="0">
                <a:solidFill>
                  <a:srgbClr val="FF0000"/>
                </a:solidFill>
              </a:rPr>
              <a:t>V</a:t>
            </a:r>
          </a:p>
          <a:p>
            <a:pPr algn="just"/>
            <a:r>
              <a:rPr lang="en-US" sz="2800" b="1" dirty="0"/>
              <a:t>HTTP Methods </a:t>
            </a:r>
            <a:r>
              <a:rPr lang="en-US" sz="2800" dirty="0"/>
              <a:t>: Fetch() and </a:t>
            </a:r>
            <a:r>
              <a:rPr lang="en-US" sz="2800" dirty="0" err="1"/>
              <a:t>Axios</a:t>
            </a:r>
            <a:r>
              <a:rPr lang="en-US" sz="2800" dirty="0"/>
              <a:t>, GET Requests, POST Requests, PUT Request and DELETE Action</a:t>
            </a:r>
          </a:p>
          <a:p>
            <a:pPr algn="just"/>
            <a:r>
              <a:rPr lang="en-US" sz="2800" b="1" dirty="0"/>
              <a:t>Routing </a:t>
            </a:r>
            <a:r>
              <a:rPr lang="en-US" sz="2800" dirty="0"/>
              <a:t>: Setting up routing and routes, Navigating to pages, Navigating back and next </a:t>
            </a:r>
            <a:r>
              <a:rPr lang="en-US" sz="2800" dirty="0" smtClean="0"/>
              <a:t>page, Passing </a:t>
            </a:r>
            <a:r>
              <a:rPr lang="en-US" sz="2800" dirty="0"/>
              <a:t>data via Query </a:t>
            </a:r>
            <a:r>
              <a:rPr lang="en-US" sz="2800" dirty="0" err="1"/>
              <a:t>Params</a:t>
            </a:r>
            <a:r>
              <a:rPr lang="en-US" sz="2800" dirty="0"/>
              <a:t>, Passing data between pages, Fetching data</a:t>
            </a:r>
            <a:endParaRPr lang="en-US" altLang="en-US" sz="28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78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539</Words>
  <Application>Microsoft Office PowerPoint</Application>
  <PresentationFormat>On-screen Show (4:3)</PresentationFormat>
  <Paragraphs>70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179</cp:revision>
  <dcterms:created xsi:type="dcterms:W3CDTF">2020-07-17T10:32:53Z</dcterms:created>
  <dcterms:modified xsi:type="dcterms:W3CDTF">2023-01-03T10:29:02Z</dcterms:modified>
</cp:coreProperties>
</file>