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5"/>
    <p:sldMasterId id="2147483681" r:id="rId6"/>
    <p:sldMasterId id="214748368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</p:sldIdLst>
  <p:sldSz cy="5143500" cx="9144000"/>
  <p:notesSz cx="6858000" cy="9144000"/>
  <p:embeddedFontLst>
    <p:embeddedFont>
      <p:font typeface="Roboto"/>
      <p:regular r:id="rId37"/>
      <p:bold r:id="rId38"/>
      <p:italic r:id="rId39"/>
      <p:boldItalic r:id="rId40"/>
    </p:embeddedFont>
    <p:embeddedFont>
      <p:font typeface="Average"/>
      <p:regular r:id="rId41"/>
    </p:embeddedFont>
    <p:embeddedFont>
      <p:font typeface="Helvetica Neue"/>
      <p:regular r:id="rId42"/>
      <p:bold r:id="rId43"/>
      <p:italic r:id="rId44"/>
      <p:boldItalic r:id="rId45"/>
    </p:embeddedFont>
    <p:embeddedFont>
      <p:font typeface="Oswald"/>
      <p:regular r:id="rId46"/>
      <p:bold r:id="rId47"/>
    </p:embeddedFont>
    <p:embeddedFont>
      <p:font typeface="Helvetica Neue Light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889A22-CC8E-439F-9CBB-B14EFBEDD3B5}">
  <a:tblStyle styleId="{13889A22-CC8E-439F-9CBB-B14EFBEDD3B5}" styleName="Table_0">
    <a:wholeTbl>
      <a:tcTxStyle b="off" i="off">
        <a:font>
          <a:latin typeface="Helvetica Neue Medium"/>
          <a:ea typeface="Helvetica Neue Medium"/>
          <a:cs typeface="Helvetica Neue Medium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/>
      <a:tcStyle>
        <a:fill>
          <a:solidFill>
            <a:srgbClr val="CADFFF"/>
          </a:solidFill>
        </a:fill>
      </a:tcStyle>
    </a:band1H>
    <a:band2H>
      <a:tcTxStyle/>
    </a:band2H>
    <a:band1V>
      <a:tcTxStyle/>
      <a:tcStyle>
        <a:fill>
          <a:solidFill>
            <a:srgbClr val="CADFFF"/>
          </a:solidFill>
        </a:fill>
      </a:tcStyle>
    </a:band1V>
    <a:band2V>
      <a:tcTxStyle/>
    </a:band2V>
    <a:lastCol>
      <a:tcTxStyle b="on" i="off">
        <a:font>
          <a:latin typeface="Helvetica Neue Medium"/>
          <a:ea typeface="Helvetica Neue Medium"/>
          <a:cs typeface="Helvetica Neue Medium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Helvetica Neue Medium"/>
          <a:ea typeface="Helvetica Neue Medium"/>
          <a:cs typeface="Helvetica Neue Medium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Helvetica Neue Medium"/>
          <a:ea typeface="Helvetica Neue Medium"/>
          <a:cs typeface="Helvetica Neue Medium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 Medium"/>
          <a:ea typeface="Helvetica Neue Medium"/>
          <a:cs typeface="Helvetica Neue Medium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HelveticaNeue-regular.fntdata"/><Relationship Id="rId41" Type="http://schemas.openxmlformats.org/officeDocument/2006/relationships/font" Target="fonts/Average-regular.fntdata"/><Relationship Id="rId44" Type="http://schemas.openxmlformats.org/officeDocument/2006/relationships/font" Target="fonts/HelveticaNeue-italic.fntdata"/><Relationship Id="rId43" Type="http://schemas.openxmlformats.org/officeDocument/2006/relationships/font" Target="fonts/HelveticaNeue-bold.fntdata"/><Relationship Id="rId46" Type="http://schemas.openxmlformats.org/officeDocument/2006/relationships/font" Target="fonts/Oswald-regular.fntdata"/><Relationship Id="rId45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HelveticaNeueLight-regular.fntdata"/><Relationship Id="rId47" Type="http://schemas.openxmlformats.org/officeDocument/2006/relationships/font" Target="fonts/Oswald-bold.fntdata"/><Relationship Id="rId49" Type="http://schemas.openxmlformats.org/officeDocument/2006/relationships/font" Target="fonts/HelveticaNeueLight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font" Target="fonts/Roboto-regular.fntdata"/><Relationship Id="rId36" Type="http://schemas.openxmlformats.org/officeDocument/2006/relationships/slide" Target="slides/slide28.xml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HelveticaNeueLight-boldItalic.fntdata"/><Relationship Id="rId50" Type="http://schemas.openxmlformats.org/officeDocument/2006/relationships/font" Target="fonts/HelveticaNeueLight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3940361/" TargetMode="External"/><Relationship Id="rId3" Type="http://schemas.openxmlformats.org/officeDocument/2006/relationships/hyperlink" Target="https://www.aaaai.org/tools-for-the-public/conditions-library/allergies/medications-and-drug-allergic-reactions" TargetMode="Externa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healthymize.com" TargetMode="External"/><Relationship Id="rId3" Type="http://schemas.openxmlformats.org/officeDocument/2006/relationships/hyperlink" Target="https://www.technologynetworks.com/neuroscience/news/screening-app-detects-parkinsons-disease-from-voice-recordings-366331" TargetMode="External"/><Relationship Id="rId4" Type="http://schemas.openxmlformats.org/officeDocument/2006/relationships/hyperlink" Target="https://parkinsonslife.eu/voice-assisted-technology/" TargetMode="External"/><Relationship Id="rId5" Type="http://schemas.openxmlformats.org/officeDocument/2006/relationships/hyperlink" Target="https://www.mobihealthnews.com/news/anz/ai-based-voice-screening-app-australia-can-detect-parkinsons-diseases-severe-covid-19" TargetMode="External"/><Relationship Id="rId6" Type="http://schemas.openxmlformats.org/officeDocument/2006/relationships/hyperlink" Target="https://www.runelabs.io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bihealthnews.com/news/anz/ai-based-voice-screening-app-australia-can-detect-parkinsons-diseases-severe-covid-19" TargetMode="External"/><Relationship Id="rId3" Type="http://schemas.openxmlformats.org/officeDocument/2006/relationships/hyperlink" Target="https://www.runelabs.io" TargetMode="External"/><Relationship Id="rId4" Type="http://schemas.openxmlformats.org/officeDocument/2006/relationships/hyperlink" Target="https://www.resapphealth.com.au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net.com/home/smart-home/alexa-can-now-remind-you-to-take-your-medicine-heres-how-to-set-it-up/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obihealthnews.com/news/anz/ai-based-voice-screening-app-australia-can-detect-parkinsons-diseases-severe-covid-19" TargetMode="External"/><Relationship Id="rId3" Type="http://schemas.openxmlformats.org/officeDocument/2006/relationships/hyperlink" Target="https://www.runelabs.io" TargetMode="External"/><Relationship Id="rId4" Type="http://schemas.openxmlformats.org/officeDocument/2006/relationships/hyperlink" Target="https://www.resapphealth.com.au" TargetMode="Externa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how-ai-voice-assistants-can-revolutionize-health-b08d925bd018" TargetMode="External"/><Relationship Id="rId3" Type="http://schemas.openxmlformats.org/officeDocument/2006/relationships/hyperlink" Target="https://en.wikipedia.org/wiki/Beyond_Verbal" TargetMode="External"/><Relationship Id="rId4" Type="http://schemas.openxmlformats.org/officeDocument/2006/relationships/hyperlink" Target="https://techcrunch.com/2013/05/08/beyond-verbal-gets-a-2-8m-seed-round-to-develop-voice-recognition-that-decodes-emotions/" TargetMode="External"/><Relationship Id="rId5" Type="http://schemas.openxmlformats.org/officeDocument/2006/relationships/hyperlink" Target="https://winterlightlabs.com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towardsdatascience.com/how-ai-voice-assistants-can-revolutionize-health-b08d925bd018" TargetMode="External"/><Relationship Id="rId3" Type="http://schemas.openxmlformats.org/officeDocument/2006/relationships/hyperlink" Target="https://www.cnet.com/home/smart-home/you-can-now-use-amazon-alexa-devices-to-talk-with-a-doctor/" TargetMode="External"/><Relationship Id="rId4" Type="http://schemas.openxmlformats.org/officeDocument/2006/relationships/hyperlink" Target="https://en.wikipedia.org/wiki/Beyond_Verbal" TargetMode="Externa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9a91d108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19a91d108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b2eceabde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1b2eceabde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b2eceabde5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b2eceabde5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2eceabde5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b2eceabde5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b2eceabde5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b2eceabde5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2eceabde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b2eceabde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Warren Barr South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Madilyn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2eceabde5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b2eceabde5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b2eceabde5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1b2eceabde5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b2eceabde5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1b2eceabde5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9e112f8dbe_10_3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Setting: Patient has already been diagnosed with an illness and has been prescribed a dedicated medication.A new drug has been added to clinical documentation.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Adverse Drug Reaction: It is defined as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an appreciably harmful or unpleasant reaction, resulting from an intervention related to the use of a medicinal product, which predicts hazard from future administration and warrants prevention or specific treatment, or alteration of the dosage regimen, or withdrawal of the product.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Based on our research, we found out that allergic reactions occur </a:t>
            </a:r>
            <a:r>
              <a:rPr b="1"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within hours to two weeks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after taking the medication and most people react to medications to which they have been exposed in the past. This process is called "sensitization."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Sources: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https://www.ncbi.nlm.nih.gov/pmc/articles/PMC3940361/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https://www.aaaai.org/tools-for-the-public/conditions-library/allergies/medications-and-drug-allergic-reactions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9" name="Google Shape;329;g19e112f8dbe_10_3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9e112f8dbe_10_3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voice collections supervised by clinician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Parkinson’s disease (their voice could be lower or they talk slower)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VR asks patient to say sounds, read sentences, and read full texts through the app. 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Source - </a:t>
            </a: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http://healthymize.com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Company based in Isreal detects flare ups in voice-affecting diseases such as asthma*, pneumonia* and COPD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https://www.technologynetworks.com/neuroscience/news/screening-app-detects-parkinsons-disease-from-voice-recordings-366331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https://parkinsonslife.eu/voice-assisted-technology/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https://www.mobihealthnews.com/news/anz/ai-based-voice-screening-app-australia-can-detect-parkinsons-diseases-severe-covid-19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Rune Lab - Company that uses voice to detect Parkinson’s disease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6"/>
              </a:rPr>
              <a:t>https://www.runelabs.io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g19e112f8dbe_10_3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a4c1ff134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a4c1ff134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9e112f8dbe_10_3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voice collections supervised by clinician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https://www.mobihealthnews.com/news/anz/ai-based-voice-screening-app-australia-can-detect-parkinsons-diseases-severe-covid-19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Rune Lab - Company that uses voice to detect Parkinson’s disease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https://www.runelabs.io</a:t>
            </a: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ResApp Health - Company based in Australia that uses voice to detect COVID - 19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https://www.resapphealth.com.au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3" name="Google Shape;343;g19e112f8dbe_10_3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9e112f8dbe_10_3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https://www.cnet.com/home/smart-home/alexa-can-now-remind-you-to-take-your-medicine-heres-how-to-set-it-up/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50" name="Google Shape;350;g19e112f8dbe_10_3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9e112f8dbe_10_3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: Patient went to the garden and came back with a tick on its leg. Not knowing what to do further they will ask VR how to proceed.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g19e112f8dbe_10_3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9e112f8dbe_10_3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All voice collections supervised by clinician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https://www.mobihealthnews.com/news/anz/ai-based-voice-screening-app-australia-can-detect-parkinsons-diseases-severe-covid-19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Rune Lab - Company that uses voice to detect Parkinson’s disease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https://www.runelabs.io</a:t>
            </a: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ResApp Health - Company based in Australia that uses voice to detect COVID - 19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https://www.resapphealth.com.au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g19e112f8dbe_10_3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a721169069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https://towardsdatascience.com/how-ai-voice-assistants-can-revolutionize-health-b08d925bd018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Beyond Verbal - It is a company based in Israel that claims to 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understand human emotions by analyzing raw voice intonations as people speak</a:t>
            </a: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https://en.wikipedia.org/wiki/Beyond_Verbal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https://techcrunch.com/2013/05/08/beyond-verbal-gets-a-2-8m-seed-round-to-develop-voice-recognition-that-decodes-emotions/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Winter Light Labs - 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5"/>
              </a:rPr>
              <a:t>https://winterlightlabs.com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1" name="Google Shape;371;g1a721169069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9e112f8dbe_10_3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2"/>
              </a:rPr>
              <a:t>https://towardsdatascience.com/how-ai-voice-assistants-can-revolutionize-health-b08d925bd018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3"/>
              </a:rPr>
              <a:t>https://www.cnet.com/home/smart-home/you-can-now-use-amazon-alexa-devices-to-talk-with-a-doctor/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Beyond Verbal - It is a company based in Israel that claims to </a:t>
            </a:r>
            <a:r>
              <a:rPr lang="en" sz="1200">
                <a:solidFill>
                  <a:srgbClr val="202122"/>
                </a:solidFill>
                <a:highlight>
                  <a:srgbClr val="FFFFFF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understand human emotions by analyzing raw voice intonations as people speak</a:t>
            </a: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. 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Helvetica Neue Light"/>
                <a:ea typeface="Helvetica Neue Light"/>
                <a:cs typeface="Helvetica Neue Light"/>
                <a:sym typeface="Helvetica Neue Light"/>
                <a:hlinkClick r:id="rId4"/>
              </a:rPr>
              <a:t>https://en.wikipedia.org/wiki/Beyond_Verbal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78" name="Google Shape;378;g19e112f8dbe_10_3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ae447d0c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ae447d0c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9e112f8dbe_1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9e112f8dbe_1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9e112f8dbe_6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9e112f8dbe_6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9e112f8dbe_6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19e112f8dbe_6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9a91d10898_0_1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9a91d10898_0_1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e112f8dbe_1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e112f8dbe_1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Warren Barr South Loop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Madilyn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9e112f8dbe_10_3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19e112f8dbe_10_3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a91d10898_0_12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19a91d10898_0_12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9e112f8dbe_10_3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19e112f8dbe_10_3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b2eceabde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1b2eceabde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4439863" y="4901805"/>
            <a:ext cx="234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-1"/>
            <a:ext cx="9144000" cy="9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669926" y="1365649"/>
            <a:ext cx="78042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Char char="●"/>
              <a:defRPr sz="2000"/>
            </a:lvl1pPr>
            <a:lvl2pPr indent="-394335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○"/>
              <a:defRPr sz="1800"/>
            </a:lvl2pPr>
            <a:lvl3pPr indent="-375919" lvl="2" marL="13716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20"/>
              <a:buChar char="■"/>
              <a:defRPr sz="1600"/>
            </a:lvl3pPr>
            <a:lvl4pPr indent="-357505" lvl="3" marL="18288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●"/>
              <a:defRPr/>
            </a:lvl4pPr>
            <a:lvl5pPr indent="-357504" lvl="4" marL="22860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○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■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●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○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■"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4470827" y="4901805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4428137" y="4902398"/>
            <a:ext cx="294600" cy="1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775" lIns="26775" spcFirstLastPara="1" rIns="26775" wrap="square" tIns="267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5E5E5E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of 27</a:t>
            </a:r>
            <a:endParaRPr sz="1100"/>
          </a:p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4208895" y="4902398"/>
            <a:ext cx="239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l">
              <a:spcBef>
                <a:spcPts val="0"/>
              </a:spcBef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l">
              <a:spcBef>
                <a:spcPts val="0"/>
              </a:spcBef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l">
              <a:spcBef>
                <a:spcPts val="0"/>
              </a:spcBef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l">
              <a:spcBef>
                <a:spcPts val="0"/>
              </a:spcBef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l">
              <a:spcBef>
                <a:spcPts val="0"/>
              </a:spcBef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l">
              <a:spcBef>
                <a:spcPts val="0"/>
              </a:spcBef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l">
              <a:spcBef>
                <a:spcPts val="0"/>
              </a:spcBef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l">
              <a:spcBef>
                <a:spcPts val="0"/>
              </a:spcBef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i="0" sz="800" u="none" cap="none" strike="noStrike">
              <a:solidFill>
                <a:srgbClr val="0C0C0C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b="0"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8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266F8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8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393700" sx="35002" ty="-82550" sy="35002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ctrTitle"/>
          </p:nvPr>
        </p:nvSpPr>
        <p:spPr>
          <a:xfrm>
            <a:off x="342900" y="3720103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6457950" y="3720103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blipFill rotWithShape="1">
            <a:blip r:embed="rId2">
              <a:alphaModFix/>
            </a:blip>
            <a:tile algn="tl" flip="none" tx="-393700" sx="35002" ty="-82550" sy="35002"/>
          </a:blip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9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768095" y="1714500"/>
            <a:ext cx="35664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491990" y="1714500"/>
            <a:ext cx="35664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768096" y="1634727"/>
            <a:ext cx="3566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4" name="Google Shape;104;p21"/>
          <p:cNvSpPr txBox="1"/>
          <p:nvPr>
            <p:ph idx="2" type="body"/>
          </p:nvPr>
        </p:nvSpPr>
        <p:spPr>
          <a:xfrm>
            <a:off x="768096" y="2225841"/>
            <a:ext cx="35664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3" type="body"/>
          </p:nvPr>
        </p:nvSpPr>
        <p:spPr>
          <a:xfrm>
            <a:off x="4493166" y="1634727"/>
            <a:ext cx="3566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102875" spcFirstLastPara="1" rIns="1028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 cap="none">
                <a:solidFill>
                  <a:schemeClr val="accen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106" name="Google Shape;106;p21"/>
          <p:cNvSpPr txBox="1"/>
          <p:nvPr>
            <p:ph idx="4" type="body"/>
          </p:nvPr>
        </p:nvSpPr>
        <p:spPr>
          <a:xfrm>
            <a:off x="4493166" y="2225841"/>
            <a:ext cx="3566400" cy="25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768096" y="353632"/>
            <a:ext cx="3291900" cy="13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000"/>
              <a:buFont typeface="Twentieth Century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4286250" y="617220"/>
            <a:ext cx="4258800" cy="38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Char char=" "/>
              <a:defRPr sz="1800"/>
            </a:lvl1pPr>
            <a:lvl2pPr indent="-32385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Char char="🢝"/>
              <a:defRPr sz="1500"/>
            </a:lvl2pPr>
            <a:lvl3pPr indent="-3048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3pPr>
            <a:lvl4pPr indent="-3048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4pPr>
            <a:lvl5pPr indent="-3048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5pPr>
            <a:lvl6pPr indent="-3048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6pPr>
            <a:lvl7pPr indent="-3048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7pPr>
            <a:lvl8pPr indent="-3048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🢝"/>
              <a:defRPr sz="1200"/>
            </a:lvl8pPr>
            <a:lvl9pPr indent="-3048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🢝"/>
              <a:defRPr sz="1200"/>
            </a:lvl9pPr>
          </a:lstStyle>
          <a:p/>
        </p:txBody>
      </p:sp>
      <p:sp>
        <p:nvSpPr>
          <p:cNvPr id="122" name="Google Shape;122;p24"/>
          <p:cNvSpPr txBox="1"/>
          <p:nvPr>
            <p:ph idx="2" type="body"/>
          </p:nvPr>
        </p:nvSpPr>
        <p:spPr>
          <a:xfrm>
            <a:off x="768096" y="1693129"/>
            <a:ext cx="32919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42900" y="3720104"/>
            <a:ext cx="5829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5"/>
          <p:cNvSpPr/>
          <p:nvPr>
            <p:ph idx="2" type="pic"/>
          </p:nvPr>
        </p:nvSpPr>
        <p:spPr>
          <a:xfrm>
            <a:off x="0" y="-1"/>
            <a:ext cx="9141900" cy="3429000"/>
          </a:xfrm>
          <a:prstGeom prst="rect">
            <a:avLst/>
          </a:prstGeom>
          <a:solidFill>
            <a:srgbClr val="9AD2D8"/>
          </a:solidFill>
          <a:ln>
            <a:noFill/>
          </a:ln>
        </p:spPr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6457950" y="3720104"/>
            <a:ext cx="24003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0" name="Google Shape;130;p25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3" name="Google Shape;133;p25"/>
          <p:cNvCxnSpPr/>
          <p:nvPr/>
        </p:nvCxnSpPr>
        <p:spPr>
          <a:xfrm rot="10800000">
            <a:off x="6290132" y="3948080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 rot="5400000">
            <a:off x="2904451" y="-421800"/>
            <a:ext cx="3017400" cy="7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 rot="5400000">
            <a:off x="5500651" y="1614600"/>
            <a:ext cx="40578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34275" spcFirstLastPara="1" rIns="34275" wrap="square" tIns="685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 rot="5400000">
            <a:off x="1557226" y="-242850"/>
            <a:ext cx="4057800" cy="5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🢝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🢝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🢝"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6" name="Google Shape;146;p27"/>
          <p:cNvCxnSpPr/>
          <p:nvPr/>
        </p:nvCxnSpPr>
        <p:spPr>
          <a:xfrm rot="10800000">
            <a:off x="7543800" y="44447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 type="title">
  <p:cSld name="TITLE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idx="12" type="sldNum"/>
          </p:nvPr>
        </p:nvSpPr>
        <p:spPr>
          <a:xfrm>
            <a:off x="4439863" y="4901805"/>
            <a:ext cx="2340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9"/>
          <p:cNvSpPr/>
          <p:nvPr/>
        </p:nvSpPr>
        <p:spPr>
          <a:xfrm>
            <a:off x="0" y="-1"/>
            <a:ext cx="9144000" cy="93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</a:pPr>
            <a:r>
              <a:t/>
            </a:r>
            <a:endParaRPr b="0" i="0" sz="2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669926" y="1365649"/>
            <a:ext cx="78042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127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Char char="•"/>
              <a:defRPr sz="2000"/>
            </a:lvl1pPr>
            <a:lvl2pPr indent="-394335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-"/>
              <a:defRPr sz="1800"/>
            </a:lvl2pPr>
            <a:lvl3pPr indent="-375919" lvl="2" marL="13716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320"/>
              <a:buChar char="ˑ"/>
              <a:defRPr sz="1600"/>
            </a:lvl3pPr>
            <a:lvl4pPr indent="-357505" lvl="3" marL="18288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-"/>
              <a:defRPr/>
            </a:lvl4pPr>
            <a:lvl5pPr indent="-357504" lvl="4" marL="22860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4470827" y="4901805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4470827" y="4901805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&amp; Subtitle" type="tx">
  <p:cSld name="TITLE_AND_BOD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892970" y="863949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892970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228600" lvl="2" marL="137160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228600" lvl="3" marL="182880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228600" lvl="4" marL="2286000" rtl="0" algn="ctr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94335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4462017" y="4879183"/>
            <a:ext cx="256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94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94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94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94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94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94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94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94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949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943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Char char="•"/>
              <a:defRPr sz="1800"/>
            </a:lvl1pPr>
            <a:lvl2pPr indent="-375919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20"/>
              <a:buChar char="-"/>
              <a:defRPr sz="1600"/>
            </a:lvl2pPr>
            <a:lvl3pPr indent="-357505" lvl="2" marL="13716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Char char="ˑ"/>
              <a:defRPr sz="1400"/>
            </a:lvl3pPr>
            <a:lvl4pPr indent="-357505" lvl="3" marL="18288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-"/>
              <a:defRPr sz="1400"/>
            </a:lvl4pPr>
            <a:lvl5pPr indent="-357504" lvl="4" marL="22860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•"/>
              <a:defRPr sz="1400"/>
            </a:lvl5pPr>
            <a:lvl6pPr indent="-394335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943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Char char="•"/>
              <a:defRPr sz="1800"/>
            </a:lvl1pPr>
            <a:lvl2pPr indent="-375919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20"/>
              <a:buChar char="-"/>
              <a:defRPr sz="1600"/>
            </a:lvl2pPr>
            <a:lvl3pPr indent="-357505" lvl="2" marL="13716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Char char="ˑ"/>
              <a:defRPr sz="1400"/>
            </a:lvl3pPr>
            <a:lvl4pPr indent="-357505" lvl="3" marL="18288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-"/>
              <a:defRPr sz="1400"/>
            </a:lvl4pPr>
            <a:lvl5pPr indent="-357504" lvl="4" marL="22860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•"/>
              <a:defRPr sz="1400"/>
            </a:lvl5pPr>
            <a:lvl6pPr indent="-394335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4451775" y="4860239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  <a:defRPr b="1" sz="1800"/>
            </a:lvl1pPr>
            <a:lvl2pPr indent="-228600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175"/>
              <a:buNone/>
              <a:defRPr b="1" sz="1500"/>
            </a:lvl2pPr>
            <a:lvl3pPr indent="-228600" lvl="2" marL="13716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58"/>
              <a:buNone/>
              <a:defRPr b="1" sz="1350"/>
            </a:lvl3pPr>
            <a:lvl4pPr indent="-228600" lvl="3" marL="18288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4pPr>
            <a:lvl5pPr indent="-228600" lvl="4" marL="22860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9pPr>
          </a:lstStyle>
          <a:p/>
        </p:txBody>
      </p:sp>
      <p:sp>
        <p:nvSpPr>
          <p:cNvPr id="175" name="Google Shape;175;p34"/>
          <p:cNvSpPr txBox="1"/>
          <p:nvPr>
            <p:ph idx="2" type="body"/>
          </p:nvPr>
        </p:nvSpPr>
        <p:spPr>
          <a:xfrm>
            <a:off x="629842" y="1878806"/>
            <a:ext cx="38682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943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Char char="•"/>
              <a:defRPr sz="1800"/>
            </a:lvl1pPr>
            <a:lvl2pPr indent="-375919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20"/>
              <a:buChar char="-"/>
              <a:defRPr sz="1600"/>
            </a:lvl2pPr>
            <a:lvl3pPr indent="-357505" lvl="2" marL="13716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Char char="ˑ"/>
              <a:defRPr sz="1400"/>
            </a:lvl3pPr>
            <a:lvl4pPr indent="-357505" lvl="3" marL="18288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-"/>
              <a:defRPr sz="1400"/>
            </a:lvl4pPr>
            <a:lvl5pPr indent="-357504" lvl="4" marL="22860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•"/>
              <a:defRPr sz="1400"/>
            </a:lvl5pPr>
            <a:lvl6pPr indent="-394335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6" name="Google Shape;176;p3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None/>
              <a:defRPr b="1" sz="1800"/>
            </a:lvl1pPr>
            <a:lvl2pPr indent="-228600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175"/>
              <a:buNone/>
              <a:defRPr b="1" sz="1500"/>
            </a:lvl2pPr>
            <a:lvl3pPr indent="-228600" lvl="2" marL="13716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958"/>
              <a:buNone/>
              <a:defRPr b="1" sz="1350"/>
            </a:lvl3pPr>
            <a:lvl4pPr indent="-228600" lvl="3" marL="18288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4pPr>
            <a:lvl5pPr indent="-228600" lvl="4" marL="22860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5pPr>
            <a:lvl6pPr indent="-228600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6pPr>
            <a:lvl7pPr indent="-228600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7pPr>
            <a:lvl8pPr indent="-228600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8pPr>
            <a:lvl9pPr indent="-228600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1740"/>
              <a:buFont typeface="Helvetica Neue"/>
              <a:buNone/>
              <a:defRPr b="1" sz="1200"/>
            </a:lvl9pPr>
          </a:lstStyle>
          <a:p/>
        </p:txBody>
      </p:sp>
      <p:sp>
        <p:nvSpPr>
          <p:cNvPr id="177" name="Google Shape;177;p3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39433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Helvetica Neue"/>
              <a:buChar char="•"/>
              <a:defRPr sz="1800"/>
            </a:lvl1pPr>
            <a:lvl2pPr indent="-375919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20"/>
              <a:buChar char="-"/>
              <a:defRPr sz="1600"/>
            </a:lvl2pPr>
            <a:lvl3pPr indent="-357505" lvl="2" marL="13716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Char char="ˑ"/>
              <a:defRPr sz="1400"/>
            </a:lvl3pPr>
            <a:lvl4pPr indent="-357505" lvl="3" marL="18288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-"/>
              <a:defRPr sz="1400"/>
            </a:lvl4pPr>
            <a:lvl5pPr indent="-357504" lvl="4" marL="22860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•"/>
              <a:defRPr sz="1400"/>
            </a:lvl5pPr>
            <a:lvl6pPr indent="-394335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78" name="Google Shape;178;p34"/>
          <p:cNvSpPr txBox="1"/>
          <p:nvPr>
            <p:ph idx="12" type="sldNum"/>
          </p:nvPr>
        </p:nvSpPr>
        <p:spPr>
          <a:xfrm>
            <a:off x="4470827" y="4901805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idx="1" type="body"/>
          </p:nvPr>
        </p:nvSpPr>
        <p:spPr>
          <a:xfrm>
            <a:off x="892970" y="3355331"/>
            <a:ext cx="73581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5"/>
              <a:buFont typeface="Helvetica Neue"/>
              <a:buNone/>
              <a:defRPr i="1" sz="1265"/>
            </a:lvl1pPr>
            <a:lvl2pPr indent="-394335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-"/>
              <a:defRPr/>
            </a:lvl2pPr>
            <a:lvl3pPr indent="-394335" lvl="2" marL="13716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ˑ"/>
              <a:defRPr/>
            </a:lvl3pPr>
            <a:lvl4pPr indent="-394335" lvl="3" marL="18288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-"/>
              <a:defRPr/>
            </a:lvl4pPr>
            <a:lvl5pPr indent="-394335" lvl="4" marL="22860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82" name="Google Shape;182;p35"/>
          <p:cNvSpPr txBox="1"/>
          <p:nvPr>
            <p:ph idx="2" type="body"/>
          </p:nvPr>
        </p:nvSpPr>
        <p:spPr>
          <a:xfrm>
            <a:off x="892970" y="2234575"/>
            <a:ext cx="7358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93"/>
              <a:buFont typeface="Helvetica Neue"/>
              <a:buNone/>
              <a:defRPr sz="1793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-"/>
              <a:defRPr/>
            </a:lvl2pPr>
            <a:lvl3pPr indent="-394335" lvl="2" marL="13716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ˑ"/>
              <a:defRPr/>
            </a:lvl3pPr>
            <a:lvl4pPr indent="-394335" lvl="3" marL="18288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-"/>
              <a:defRPr/>
            </a:lvl4pPr>
            <a:lvl5pPr indent="-394335" lvl="4" marL="228600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5pPr>
            <a:lvl6pPr indent="-394335" lvl="5" marL="27432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indent="-394335" lvl="6" marL="32004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indent="-394334" lvl="7" marL="36576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indent="-394334" lvl="8" marL="411480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/>
        </p:txBody>
      </p:sp>
      <p:sp>
        <p:nvSpPr>
          <p:cNvPr id="183" name="Google Shape;183;p35"/>
          <p:cNvSpPr txBox="1"/>
          <p:nvPr>
            <p:ph idx="12" type="sldNum"/>
          </p:nvPr>
        </p:nvSpPr>
        <p:spPr>
          <a:xfrm>
            <a:off x="4470827" y="4901805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0" Type="http://schemas.openxmlformats.org/officeDocument/2006/relationships/theme" Target="../theme/theme1.xml"/><Relationship Id="rId1" Type="http://schemas.openxmlformats.org/officeDocument/2006/relationships/image" Target="../media/image14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800"/>
              <a:buFont typeface="Twentieth Century"/>
              <a:buNone/>
              <a:defRPr b="0" i="0" sz="3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Twentieth Century"/>
              <a:buChar char=" "/>
              <a:defRPr b="0" i="0" sz="17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2"/>
              </a:buClr>
              <a:buSzPts val="1100"/>
              <a:buFont typeface="Noto Sans Symbols"/>
              <a:buChar char="🢝"/>
              <a:defRPr b="0" i="0" sz="11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632199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128000" y="4853028"/>
            <a:ext cx="730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800" u="none" cap="none" strike="noStrike">
                <a:solidFill>
                  <a:srgbClr val="0C0C0C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8" name="Google Shape;68;p15"/>
          <p:cNvCxnSpPr/>
          <p:nvPr/>
        </p:nvCxnSpPr>
        <p:spPr>
          <a:xfrm rot="10800000">
            <a:off x="571500" y="619743"/>
            <a:ext cx="0" cy="685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48" name="Google Shape;14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3572"/>
            <a:ext cx="9144001" cy="9179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149" name="Google Shape;149;p28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1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9"/>
              <a:buFont typeface="Helvetica Neue"/>
              <a:buNone/>
              <a:defRPr b="0" i="0" sz="421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9"/>
              <a:buFont typeface="Helvetica Neue"/>
              <a:buNone/>
              <a:defRPr b="0" i="0" sz="421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9"/>
              <a:buFont typeface="Helvetica Neue"/>
              <a:buNone/>
              <a:defRPr b="0" i="0" sz="421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19"/>
              <a:buFont typeface="Helvetica Neue"/>
              <a:buNone/>
              <a:defRPr b="0" i="0" sz="4219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669926" y="1365649"/>
            <a:ext cx="78042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>
            <a:lvl1pPr indent="-4127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Char char="•"/>
              <a:defRPr b="0" i="0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94335" lvl="1" marL="91440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610"/>
              <a:buFont typeface="Courier New"/>
              <a:buChar char="-"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75919" lvl="2" marL="137160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320"/>
              <a:buFont typeface="Calibri"/>
              <a:buChar char="ˑ"/>
              <a:defRPr b="0" i="0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7505" lvl="3" marL="182880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-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7504" lvl="4" marL="2286000" marR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Char char="•"/>
              <a:def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84022" lvl="5" marL="2743200" marR="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448"/>
              <a:buFont typeface="Helvetica Neue"/>
              <a:buChar char="•"/>
              <a:defRPr b="0" i="0" sz="1687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84022" lvl="6" marL="3200400" marR="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448"/>
              <a:buFont typeface="Helvetica Neue"/>
              <a:buChar char="•"/>
              <a:defRPr b="0" i="0" sz="1687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84022" lvl="7" marL="3657600" marR="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448"/>
              <a:buFont typeface="Helvetica Neue"/>
              <a:buChar char="•"/>
              <a:defRPr b="0" i="0" sz="1687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84022" lvl="8" marL="4114800" marR="0" rtl="0" algn="l">
              <a:lnSpc>
                <a:spcPct val="100000"/>
              </a:lnSpc>
              <a:spcBef>
                <a:spcPts val="2215"/>
              </a:spcBef>
              <a:spcAft>
                <a:spcPts val="0"/>
              </a:spcAft>
              <a:buClr>
                <a:srgbClr val="000000"/>
              </a:buClr>
              <a:buSzPts val="2448"/>
              <a:buFont typeface="Helvetica Neue"/>
              <a:buChar char="•"/>
              <a:defRPr b="0" i="0" sz="1687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1" name="Google Shape;151;p28"/>
          <p:cNvSpPr txBox="1"/>
          <p:nvPr>
            <p:ph idx="12" type="sldNum"/>
          </p:nvPr>
        </p:nvSpPr>
        <p:spPr>
          <a:xfrm>
            <a:off x="4470827" y="4901805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41856" y="4712444"/>
            <a:ext cx="289322" cy="27741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8"/>
          <p:cNvSpPr txBox="1"/>
          <p:nvPr/>
        </p:nvSpPr>
        <p:spPr>
          <a:xfrm>
            <a:off x="8335318" y="4989535"/>
            <a:ext cx="764100" cy="3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" u="none" cap="none" strike="noStrike">
                <a:solidFill>
                  <a:srgbClr val="4AA5DB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4D Healthware</a:t>
            </a:r>
            <a:endParaRPr b="1" i="0" sz="800" u="none" cap="none" strike="noStrike">
              <a:solidFill>
                <a:srgbClr val="4AA5D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hyperlink" Target="http://4dhealthware.com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ctor background.jpg" id="188" name="Google Shape;188;p36"/>
          <p:cNvPicPr preferRelativeResize="0"/>
          <p:nvPr/>
        </p:nvPicPr>
        <p:blipFill rotWithShape="1">
          <a:blip r:embed="rId3">
            <a:alphaModFix/>
          </a:blip>
          <a:srcRect b="0" l="195" r="11010" t="0"/>
          <a:stretch/>
        </p:blipFill>
        <p:spPr>
          <a:xfrm>
            <a:off x="-22225" y="-5950"/>
            <a:ext cx="9667934" cy="5424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89" name="Google Shape;18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1850" y="1276350"/>
            <a:ext cx="3577828" cy="1490663"/>
          </a:xfrm>
          <a:prstGeom prst="rect">
            <a:avLst/>
          </a:prstGeom>
          <a:noFill/>
          <a:ln>
            <a:noFill/>
          </a:ln>
          <a:effectLst>
            <a:outerShdw blurRad="533400" rotWithShape="0" dir="5400000" dist="127000">
              <a:srgbClr val="FFFFFF">
                <a:alpha val="73330"/>
              </a:srgbClr>
            </a:outerShdw>
          </a:effectLst>
        </p:spPr>
      </p:pic>
      <p:sp>
        <p:nvSpPr>
          <p:cNvPr id="190" name="Google Shape;190;p36"/>
          <p:cNvSpPr/>
          <p:nvPr/>
        </p:nvSpPr>
        <p:spPr>
          <a:xfrm>
            <a:off x="-19050" y="3913585"/>
            <a:ext cx="9182100" cy="1245300"/>
          </a:xfrm>
          <a:prstGeom prst="rect">
            <a:avLst/>
          </a:prstGeom>
          <a:blipFill rotWithShape="1">
            <a:blip r:embed="rId5">
              <a:alphaModFix amt="7571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87" u="none" cap="none" strike="noStrik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91" name="Google Shape;191;p36"/>
          <p:cNvSpPr txBox="1"/>
          <p:nvPr/>
        </p:nvSpPr>
        <p:spPr>
          <a:xfrm>
            <a:off x="3429000" y="4056460"/>
            <a:ext cx="5486400" cy="16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5700" lIns="35700" spcFirstLastPara="1" rIns="35700" wrap="square" tIns="35700">
            <a:sp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391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4D Healthware Voice Recognition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6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Adi Madan Anuj Satya Matta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969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Jahnavi Gulabani Satya Prakash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November </a:t>
            </a:r>
            <a:r>
              <a:rPr lang="en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</a:t>
            </a:r>
            <a:r>
              <a:rPr b="0" baseline="3000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0" i="0" lang="en" sz="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,2022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69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2" name="Google Shape;192;p36"/>
          <p:cNvSpPr txBox="1"/>
          <p:nvPr/>
        </p:nvSpPr>
        <p:spPr>
          <a:xfrm>
            <a:off x="-19050" y="4099664"/>
            <a:ext cx="34449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3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43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4D Healthware</a:t>
            </a:r>
            <a:b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" sz="9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401 N Michigan Ave Suite #1740, Chicago, IL 60611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sng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4dhealthware.com</a:t>
            </a:r>
            <a:endParaRPr b="1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9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(224) 633-9472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9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PROPRIETARY AND CONFIDENTIAL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to be shared without prior approval of 4D Healthware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Voice Recognition Vendors</a:t>
            </a:r>
            <a:endParaRPr/>
          </a:p>
        </p:txBody>
      </p:sp>
      <p:sp>
        <p:nvSpPr>
          <p:cNvPr id="270" name="Google Shape;270;p45"/>
          <p:cNvSpPr txBox="1"/>
          <p:nvPr>
            <p:ph idx="12" type="sldNum"/>
          </p:nvPr>
        </p:nvSpPr>
        <p:spPr>
          <a:xfrm>
            <a:off x="4470827" y="4901805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45"/>
          <p:cNvPicPr preferRelativeResize="0"/>
          <p:nvPr/>
        </p:nvPicPr>
        <p:blipFill rotWithShape="1">
          <a:blip r:embed="rId3">
            <a:alphaModFix/>
          </a:blip>
          <a:srcRect b="0" l="5586" r="5595" t="0"/>
          <a:stretch/>
        </p:blipFill>
        <p:spPr>
          <a:xfrm>
            <a:off x="7041387" y="134553"/>
            <a:ext cx="2102650" cy="1184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897775"/>
            <a:ext cx="9163855" cy="424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669926" y="100906"/>
            <a:ext cx="7804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HIPAA Compliant device/Apps</a:t>
            </a:r>
            <a:endParaRPr/>
          </a:p>
        </p:txBody>
      </p:sp>
      <p:sp>
        <p:nvSpPr>
          <p:cNvPr id="278" name="Google Shape;278;p46"/>
          <p:cNvSpPr txBox="1"/>
          <p:nvPr>
            <p:ph idx="12" type="sldNum"/>
          </p:nvPr>
        </p:nvSpPr>
        <p:spPr>
          <a:xfrm>
            <a:off x="4470827" y="3676354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374063" y="994298"/>
            <a:ext cx="2701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80" name="Google Shape;280;p46"/>
          <p:cNvGraphicFramePr/>
          <p:nvPr/>
        </p:nvGraphicFramePr>
        <p:xfrm>
          <a:off x="1008775" y="12817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{13889A22-CC8E-439F-9CBB-B14EFBEDD3B5}</a:tableStyleId>
              </a:tblPr>
              <a:tblGrid>
                <a:gridCol w="923025"/>
                <a:gridCol w="1450800"/>
                <a:gridCol w="946300"/>
                <a:gridCol w="3638450"/>
              </a:tblGrid>
              <a:tr h="4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 Name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Investment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 Cost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PicoVoice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Vancouver,BC,Canada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$500K (2020)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Nuance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Burlington,MA,USA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$200 for Home and $500 for Dragon Professional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nVoq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Boulder,CO,USA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$144M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$699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64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Dolbey Fusion Narrate power by nvoq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Boulder,CO,USA</a:t>
                      </a:r>
                      <a:endParaRPr/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$850 Annual Cloud Subscription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64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Sensely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San Francisco,CA,United States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$26.8 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Free(Mobile and Web Application)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ElliQ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Israel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$58M(Feb 2020)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 Subscription cost:$359.88 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Sonde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Boston,MA,USA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$24M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 App service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pic>
        <p:nvPicPr>
          <p:cNvPr id="281" name="Google Shape;281;p46"/>
          <p:cNvPicPr preferRelativeResize="0"/>
          <p:nvPr/>
        </p:nvPicPr>
        <p:blipFill rotWithShape="1">
          <a:blip r:embed="rId3">
            <a:alphaModFix/>
          </a:blip>
          <a:srcRect b="0" l="5586" r="5595" t="0"/>
          <a:stretch/>
        </p:blipFill>
        <p:spPr>
          <a:xfrm>
            <a:off x="6816462" y="144053"/>
            <a:ext cx="2102650" cy="118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7"/>
          <p:cNvSpPr txBox="1"/>
          <p:nvPr>
            <p:ph type="title"/>
          </p:nvPr>
        </p:nvSpPr>
        <p:spPr>
          <a:xfrm>
            <a:off x="669926" y="100906"/>
            <a:ext cx="7804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HIPAA Compliant device</a:t>
            </a:r>
            <a:endParaRPr/>
          </a:p>
        </p:txBody>
      </p:sp>
      <p:sp>
        <p:nvSpPr>
          <p:cNvPr id="287" name="Google Shape;287;p47"/>
          <p:cNvSpPr txBox="1"/>
          <p:nvPr/>
        </p:nvSpPr>
        <p:spPr>
          <a:xfrm>
            <a:off x="374063" y="994298"/>
            <a:ext cx="2701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88" name="Google Shape;288;p47"/>
          <p:cNvGraphicFramePr/>
          <p:nvPr/>
        </p:nvGraphicFramePr>
        <p:xfrm>
          <a:off x="952850" y="1328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{13889A22-CC8E-439F-9CBB-B14EFBEDD3B5}</a:tableStyleId>
              </a:tblPr>
              <a:tblGrid>
                <a:gridCol w="923025"/>
                <a:gridCol w="1450800"/>
                <a:gridCol w="946300"/>
                <a:gridCol w="3638450"/>
              </a:tblGrid>
              <a:tr h="4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Company Name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Location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Investment</a:t>
                      </a:r>
                      <a:endParaRPr b="1" i="0" sz="1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Unit Cost 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64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Transcribe Medical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Seattle,WA,USA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 60 mins per month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Aiva Health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CA,USA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100k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 App service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Annually:11 euros per month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46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Assistant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Palo Alto,CA,USA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$99 device cost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  <a:tr h="28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Life Pod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Boston,MA,USA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$5M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Free Mobile and Web Application</a:t>
                      </a:r>
                      <a:endParaRPr b="0" i="0" sz="12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91425" marR="9525" marL="9525" anchor="b"/>
                </a:tc>
              </a:tr>
            </a:tbl>
          </a:graphicData>
        </a:graphic>
      </p:graphicFrame>
      <p:pic>
        <p:nvPicPr>
          <p:cNvPr id="289" name="Google Shape;289;p47"/>
          <p:cNvPicPr preferRelativeResize="0"/>
          <p:nvPr/>
        </p:nvPicPr>
        <p:blipFill rotWithShape="1">
          <a:blip r:embed="rId3">
            <a:alphaModFix/>
          </a:blip>
          <a:srcRect b="0" l="5586" r="5595" t="0"/>
          <a:stretch/>
        </p:blipFill>
        <p:spPr>
          <a:xfrm>
            <a:off x="6816462" y="144053"/>
            <a:ext cx="2102650" cy="118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94" name="Google Shape;29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72"/>
            <a:ext cx="9144001" cy="4625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95" name="Google Shape;295;p48"/>
          <p:cNvSpPr txBox="1"/>
          <p:nvPr>
            <p:ph idx="12" type="sldNum"/>
          </p:nvPr>
        </p:nvSpPr>
        <p:spPr>
          <a:xfrm>
            <a:off x="4462017" y="4879183"/>
            <a:ext cx="256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892975" y="1869395"/>
            <a:ext cx="7467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Analysis and Visualization Results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185250" y="134550"/>
            <a:ext cx="8783100" cy="6657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VR Service Segmentation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0" y="901750"/>
            <a:ext cx="9144000" cy="4241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Clinical documentation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Dictate to a device that records their voice and transcribes into a text document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To apply the dictated information on to the EHR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Disease detection/Therapy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With the help of vocal patterns and voice variance VR technology can be used to detect diseases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Emotional Understanding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Certain companies that use VR technology help its patients to monitor mental health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Mental problems such as depression can be detected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Voice assistant/Chatbots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Leading VR skills in the industry such as reminder, educational content are used to help the patients to run their daily routine</a:t>
            </a:r>
            <a:endParaRPr sz="17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idx="12" type="sldNum"/>
          </p:nvPr>
        </p:nvSpPr>
        <p:spPr>
          <a:xfrm>
            <a:off x="4470827" y="4901805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25" y="902525"/>
            <a:ext cx="9144000" cy="4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309" name="Google Shape;309;p50"/>
          <p:cNvPicPr preferRelativeResize="0"/>
          <p:nvPr/>
        </p:nvPicPr>
        <p:blipFill rotWithShape="1">
          <a:blip r:embed="rId3">
            <a:alphaModFix/>
          </a:blip>
          <a:srcRect b="0" l="0" r="0" t="8433"/>
          <a:stretch/>
        </p:blipFill>
        <p:spPr>
          <a:xfrm>
            <a:off x="15850" y="911700"/>
            <a:ext cx="9112299" cy="42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0"/>
          <p:cNvSpPr txBox="1"/>
          <p:nvPr/>
        </p:nvSpPr>
        <p:spPr>
          <a:xfrm>
            <a:off x="15850" y="800250"/>
            <a:ext cx="324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Company wide funding amount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1" name="Google Shape;311;p50"/>
          <p:cNvSpPr txBox="1"/>
          <p:nvPr>
            <p:ph type="title"/>
          </p:nvPr>
        </p:nvSpPr>
        <p:spPr>
          <a:xfrm>
            <a:off x="185250" y="134550"/>
            <a:ext cx="8783100" cy="6657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1"/>
          <p:cNvSpPr txBox="1"/>
          <p:nvPr>
            <p:ph idx="12" type="sldNum"/>
          </p:nvPr>
        </p:nvSpPr>
        <p:spPr>
          <a:xfrm>
            <a:off x="4470827" y="3676354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7" name="Google Shape;317;p51"/>
          <p:cNvPicPr preferRelativeResize="0"/>
          <p:nvPr/>
        </p:nvPicPr>
        <p:blipFill rotWithShape="1">
          <a:blip r:embed="rId3">
            <a:alphaModFix/>
          </a:blip>
          <a:srcRect b="0" l="0" r="26253" t="744"/>
          <a:stretch/>
        </p:blipFill>
        <p:spPr>
          <a:xfrm>
            <a:off x="4966875" y="923900"/>
            <a:ext cx="4149575" cy="42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1"/>
          <p:cNvSpPr txBox="1"/>
          <p:nvPr>
            <p:ph type="title"/>
          </p:nvPr>
        </p:nvSpPr>
        <p:spPr>
          <a:xfrm>
            <a:off x="185250" y="134550"/>
            <a:ext cx="8783100" cy="6657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Comparative Analysis</a:t>
            </a:r>
            <a:endParaRPr/>
          </a:p>
        </p:txBody>
      </p:sp>
      <p:sp>
        <p:nvSpPr>
          <p:cNvPr id="319" name="Google Shape;319;p51"/>
          <p:cNvSpPr txBox="1"/>
          <p:nvPr>
            <p:ph idx="1" type="body"/>
          </p:nvPr>
        </p:nvSpPr>
        <p:spPr>
          <a:xfrm>
            <a:off x="185250" y="2059275"/>
            <a:ext cx="4464300" cy="3084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Funding amount comparison of 28 VR companies in 4 service categories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324" name="Google Shape;324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72"/>
            <a:ext cx="9144001" cy="4625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325" name="Google Shape;325;p52"/>
          <p:cNvSpPr txBox="1"/>
          <p:nvPr>
            <p:ph idx="12" type="sldNum"/>
          </p:nvPr>
        </p:nvSpPr>
        <p:spPr>
          <a:xfrm>
            <a:off x="4462017" y="4879183"/>
            <a:ext cx="256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892975" y="1869395"/>
            <a:ext cx="7467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/>
          <p:nvPr/>
        </p:nvSpPr>
        <p:spPr>
          <a:xfrm>
            <a:off x="0" y="0"/>
            <a:ext cx="3486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2" name="Google Shape;332;p53"/>
          <p:cNvSpPr txBox="1"/>
          <p:nvPr>
            <p:ph type="title"/>
          </p:nvPr>
        </p:nvSpPr>
        <p:spPr>
          <a:xfrm>
            <a:off x="0" y="0"/>
            <a:ext cx="3405600" cy="46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 1: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Adverse Drug Reactions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 sz="17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providing this service:</a:t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 sz="17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 sz="1500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HealthTap</a:t>
            </a:r>
            <a:endParaRPr sz="1500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 sz="1500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Sensely</a:t>
            </a:r>
            <a:endParaRPr sz="1500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 sz="1500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ConversationHealth</a:t>
            </a:r>
            <a:endParaRPr sz="2200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 sz="3600">
                <a:solidFill>
                  <a:srgbClr val="FFFFFF"/>
                </a:solidFill>
              </a:rPr>
              <a:t>  </a:t>
            </a:r>
            <a:endParaRPr sz="36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475" y="7350"/>
            <a:ext cx="4526555" cy="5128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/>
          <p:nvPr/>
        </p:nvSpPr>
        <p:spPr>
          <a:xfrm>
            <a:off x="0" y="0"/>
            <a:ext cx="3486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9" name="Google Shape;339;p54"/>
          <p:cNvSpPr txBox="1"/>
          <p:nvPr>
            <p:ph type="title"/>
          </p:nvPr>
        </p:nvSpPr>
        <p:spPr>
          <a:xfrm>
            <a:off x="0" y="0"/>
            <a:ext cx="3405600" cy="49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 2: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Detection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Parkinson’s Disease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9"/>
              <a:buFont typeface="Twentieth Century"/>
              <a:buNone/>
            </a:pPr>
            <a:r>
              <a:rPr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providing this service: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9"/>
              <a:buFont typeface="Twentieth Century"/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37500"/>
              <a:buFont typeface="Twentieth Century"/>
              <a:buNone/>
            </a:pPr>
            <a:r>
              <a:rPr lang="en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Sonde Health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37500"/>
              <a:buFont typeface="Twentieth Century"/>
              <a:buNone/>
            </a:pPr>
            <a:r>
              <a:rPr lang="en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Healthymize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37500"/>
              <a:buFont typeface="Twentieth Century"/>
              <a:buNone/>
            </a:pPr>
            <a:r>
              <a:rPr lang="en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Rune Labs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37500"/>
              <a:buFont typeface="Twentieth Century"/>
              <a:buNone/>
            </a:pPr>
            <a:r>
              <a:rPr lang="en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tiktalk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9"/>
              <a:buFont typeface="Twentieth Century"/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00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340" name="Google Shape;34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700" y="152400"/>
            <a:ext cx="504142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0" y="911275"/>
            <a:ext cx="9144000" cy="4232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About 4D Healthware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Objectives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Process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Deliverables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>
                <a:solidFill>
                  <a:schemeClr val="dk1"/>
                </a:solidFill>
              </a:rPr>
              <a:t>Voice Recognition Device vendors and HIPAA compliance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>
                <a:solidFill>
                  <a:schemeClr val="dk1"/>
                </a:solidFill>
              </a:rPr>
              <a:t>Analysis and Visualization Results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Use Cases</a:t>
            </a:r>
            <a:endParaRPr sz="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Summary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5"/>
          <p:cNvSpPr/>
          <p:nvPr/>
        </p:nvSpPr>
        <p:spPr>
          <a:xfrm>
            <a:off x="0" y="46600"/>
            <a:ext cx="3486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6" name="Google Shape;346;p55"/>
          <p:cNvSpPr txBox="1"/>
          <p:nvPr>
            <p:ph type="title"/>
          </p:nvPr>
        </p:nvSpPr>
        <p:spPr>
          <a:xfrm>
            <a:off x="0" y="0"/>
            <a:ext cx="3405600" cy="483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 3: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Detection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Of Covid-19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9816"/>
              <a:buFont typeface="Twentieth Century"/>
              <a:buNone/>
            </a:pPr>
            <a:r>
              <a:rPr lang="en" sz="181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providing this service:</a:t>
            </a:r>
            <a:endParaRPr sz="181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23529"/>
              <a:buFont typeface="Twentieth Century"/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23529"/>
              <a:buFont typeface="Twentieth Century"/>
              <a:buNone/>
            </a:pPr>
            <a:r>
              <a:rPr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ResApp Health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23529"/>
              <a:buFont typeface="Twentieth Century"/>
              <a:buNone/>
            </a:pPr>
            <a:r>
              <a:rPr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Sonde Health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23529"/>
              <a:buFont typeface="Twentieth Century"/>
              <a:buNone/>
            </a:pPr>
            <a:r>
              <a:rPr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Healthymize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23529"/>
              <a:buFont typeface="Twentieth Century"/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347" name="Google Shape;34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9825" y="726550"/>
            <a:ext cx="5352900" cy="3690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/>
          <p:nvPr/>
        </p:nvSpPr>
        <p:spPr>
          <a:xfrm>
            <a:off x="0" y="0"/>
            <a:ext cx="3486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3" name="Google Shape;353;p56"/>
          <p:cNvSpPr txBox="1"/>
          <p:nvPr>
            <p:ph type="title"/>
          </p:nvPr>
        </p:nvSpPr>
        <p:spPr>
          <a:xfrm>
            <a:off x="0" y="0"/>
            <a:ext cx="340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 4: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Medication Restock Reminder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3012"/>
              <a:buFont typeface="Twentieth Century"/>
              <a:buNone/>
            </a:pPr>
            <a:r>
              <a:t/>
            </a:r>
            <a:endParaRPr sz="3688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01176"/>
              <a:buFont typeface="Twentieth Century"/>
              <a:buNone/>
            </a:pPr>
            <a:r>
              <a:rPr lang="en" sz="1888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providing this service:</a:t>
            </a:r>
            <a:endParaRPr sz="1888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900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13749"/>
              <a:buFont typeface="Twentieth Century"/>
              <a:buNone/>
            </a:pPr>
            <a:r>
              <a:rPr lang="en" sz="177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Orbita</a:t>
            </a:r>
            <a:endParaRPr sz="177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13749"/>
              <a:buFont typeface="Twentieth Century"/>
              <a:buNone/>
            </a:pPr>
            <a:r>
              <a:rPr lang="en" sz="177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Aiva</a:t>
            </a:r>
            <a:endParaRPr sz="177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13749"/>
              <a:buFont typeface="Twentieth Century"/>
              <a:buNone/>
            </a:pPr>
            <a:r>
              <a:rPr lang="en" sz="177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ElliQ</a:t>
            </a:r>
            <a:endParaRPr sz="177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13749"/>
              <a:buFont typeface="Twentieth Century"/>
              <a:buNone/>
            </a:pPr>
            <a:r>
              <a:rPr lang="en" sz="177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Sensely</a:t>
            </a:r>
            <a:endParaRPr sz="177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13749"/>
              <a:buFont typeface="Twentieth Century"/>
              <a:buNone/>
            </a:pPr>
            <a:r>
              <a:rPr lang="en" sz="177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ConversationHealth</a:t>
            </a:r>
            <a:r>
              <a:rPr lang="en" sz="1777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777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354" name="Google Shape;35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3750" y="152400"/>
            <a:ext cx="480170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/>
          <p:nvPr/>
        </p:nvSpPr>
        <p:spPr>
          <a:xfrm>
            <a:off x="0" y="0"/>
            <a:ext cx="3486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0" name="Google Shape;360;p57"/>
          <p:cNvSpPr txBox="1"/>
          <p:nvPr>
            <p:ph type="title"/>
          </p:nvPr>
        </p:nvSpPr>
        <p:spPr>
          <a:xfrm>
            <a:off x="0" y="0"/>
            <a:ext cx="3405600" cy="420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 5: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Self Diagnosis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wentieth Century"/>
              <a:buNone/>
            </a:pPr>
            <a:r>
              <a:rPr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providing this service: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wentieth Century"/>
              <a:buNone/>
            </a:pPr>
            <a:r>
              <a:t/>
            </a:r>
            <a:endParaRPr sz="2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wentieth Century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Tenor.ai</a:t>
            </a:r>
            <a:endParaRPr sz="1600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Twentieth Century"/>
              <a:buNone/>
            </a:pPr>
            <a:r>
              <a:rPr lang="en" sz="1600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ConversationHealth</a:t>
            </a:r>
            <a:endParaRPr sz="1600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361" name="Google Shape;36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5750" y="644725"/>
            <a:ext cx="5352900" cy="3665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/>
          <p:nvPr/>
        </p:nvSpPr>
        <p:spPr>
          <a:xfrm>
            <a:off x="0" y="0"/>
            <a:ext cx="3486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67" name="Google Shape;367;p58"/>
          <p:cNvSpPr txBox="1"/>
          <p:nvPr>
            <p:ph type="title"/>
          </p:nvPr>
        </p:nvSpPr>
        <p:spPr>
          <a:xfrm>
            <a:off x="0" y="0"/>
            <a:ext cx="3405600" cy="382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 6: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Administer</a:t>
            </a: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Treatment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providing this service: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Medical Guardian</a:t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 sz="17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Orbita </a:t>
            </a: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368" name="Google Shape;36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8700" y="1046375"/>
            <a:ext cx="5352901" cy="293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9"/>
          <p:cNvSpPr/>
          <p:nvPr/>
        </p:nvSpPr>
        <p:spPr>
          <a:xfrm>
            <a:off x="0" y="0"/>
            <a:ext cx="3486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74" name="Google Shape;374;p59"/>
          <p:cNvSpPr txBox="1"/>
          <p:nvPr>
            <p:ph type="title"/>
          </p:nvPr>
        </p:nvSpPr>
        <p:spPr>
          <a:xfrm>
            <a:off x="0" y="0"/>
            <a:ext cx="3405600" cy="50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 7: Mindfulness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54053"/>
              <a:buFont typeface="Twentieth Century"/>
              <a:buNone/>
            </a:pPr>
            <a:r>
              <a:t/>
            </a:r>
            <a:endParaRPr sz="2466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01176"/>
              <a:buFont typeface="Twentieth Century"/>
              <a:buNone/>
            </a:pPr>
            <a:r>
              <a:rPr lang="en" sz="1888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providing this service:</a:t>
            </a:r>
            <a:endParaRPr sz="1888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13749"/>
              <a:buFont typeface="Twentieth Century"/>
              <a:buNone/>
            </a:pPr>
            <a:r>
              <a:t/>
            </a:r>
            <a:endParaRPr sz="1777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85000"/>
              <a:buFont typeface="Twentieth Century"/>
              <a:buNone/>
            </a:pPr>
            <a:r>
              <a:t/>
            </a:r>
            <a:endParaRPr sz="1333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BeyondVerbal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Sonifi health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cogito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Suki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Tenor.ai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ConversationHealth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Orbita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Aiva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Medical Guardian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Corti Ai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ElliQ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Lifepod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CareAngel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Cardio Cube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7999"/>
              <a:buFont typeface="Twentieth Century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Sensely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90000"/>
              <a:buFont typeface="Twentieth Century"/>
              <a:buNone/>
            </a:pPr>
            <a:r>
              <a:t/>
            </a:r>
            <a:endParaRPr sz="2000">
              <a:solidFill>
                <a:srgbClr val="FFFFFF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rgbClr val="FFFFFF"/>
                </a:solidFill>
              </a:rPr>
              <a:t>  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t/>
            </a:r>
            <a:endParaRPr/>
          </a:p>
        </p:txBody>
      </p:sp>
      <p:pic>
        <p:nvPicPr>
          <p:cNvPr id="375" name="Google Shape;37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300" y="0"/>
            <a:ext cx="56577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0"/>
          <p:cNvSpPr/>
          <p:nvPr/>
        </p:nvSpPr>
        <p:spPr>
          <a:xfrm>
            <a:off x="0" y="0"/>
            <a:ext cx="34863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81" name="Google Shape;381;p60"/>
          <p:cNvSpPr txBox="1"/>
          <p:nvPr>
            <p:ph type="title"/>
          </p:nvPr>
        </p:nvSpPr>
        <p:spPr>
          <a:xfrm>
            <a:off x="0" y="0"/>
            <a:ext cx="3405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Twentieth Century"/>
              <a:buNone/>
            </a:pPr>
            <a:r>
              <a:rPr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 8: Initiate Telehealth</a:t>
            </a:r>
            <a:r>
              <a:rPr lang="en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Urgent Care</a:t>
            </a:r>
            <a:endParaRPr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61320"/>
              <a:buFont typeface="Twentieth Century"/>
              <a:buNone/>
            </a:pPr>
            <a:r>
              <a:t/>
            </a:r>
            <a:endParaRPr sz="2355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09816"/>
              <a:buFont typeface="Twentieth Century"/>
              <a:buNone/>
            </a:pPr>
            <a:r>
              <a:rPr lang="en" sz="181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providing this service:</a:t>
            </a:r>
            <a:endParaRPr sz="181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9"/>
              <a:buFont typeface="Twentieth Century"/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Suki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Tenor.ai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ConversationHealth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Orbita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Aiva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Medical Guardian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Corti Ai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ElliQ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Lifepod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CareAngel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Cardio Cube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999"/>
              <a:buFont typeface="Arial"/>
              <a:buNone/>
            </a:pPr>
            <a:r>
              <a:rPr lang="en" sz="1666">
                <a:solidFill>
                  <a:schemeClr val="lt1"/>
                </a:solidFill>
                <a:highlight>
                  <a:schemeClr val="accent2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Sensely</a:t>
            </a:r>
            <a:endParaRPr sz="1666">
              <a:solidFill>
                <a:schemeClr val="lt1"/>
              </a:solidFill>
              <a:highlight>
                <a:schemeClr val="accent2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0000"/>
              <a:buFont typeface="Arial"/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380000"/>
              <a:buFont typeface="Twentieth Century"/>
              <a:buNone/>
            </a:pPr>
            <a:r>
              <a:t/>
            </a:r>
            <a:endParaRPr sz="10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9"/>
              <a:buFont typeface="Twentieth Century"/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23529"/>
              <a:buFont typeface="Twentieth Century"/>
              <a:buNone/>
            </a:pPr>
            <a:r>
              <a:t/>
            </a:r>
            <a:endParaRPr sz="17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82" name="Google Shape;38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300" y="0"/>
            <a:ext cx="5657700" cy="51292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60"/>
          <p:cNvCxnSpPr/>
          <p:nvPr/>
        </p:nvCxnSpPr>
        <p:spPr>
          <a:xfrm>
            <a:off x="4004325" y="2727100"/>
            <a:ext cx="1842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1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89" name="Google Shape;389;p61"/>
          <p:cNvSpPr txBox="1"/>
          <p:nvPr>
            <p:ph idx="1" type="body"/>
          </p:nvPr>
        </p:nvSpPr>
        <p:spPr>
          <a:xfrm>
            <a:off x="669926" y="1365649"/>
            <a:ext cx="7804200" cy="3315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We found out 30 VR vendors in healthcare sector and 11 HIPAA compliant devices/applications that can partner up with 4D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Comparative</a:t>
            </a:r>
            <a:r>
              <a:rPr lang="en"/>
              <a:t> analysis of these companies and services in the industry with respect to funding amount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Different use cases of VR technology that can be implemented by 4D</a:t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/>
          <p:nvPr>
            <p:ph idx="1" type="body"/>
          </p:nvPr>
        </p:nvSpPr>
        <p:spPr>
          <a:xfrm>
            <a:off x="0" y="923900"/>
            <a:ext cx="9100500" cy="42195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Here is what the next team should focus on: </a:t>
            </a:r>
            <a:endParaRPr/>
          </a:p>
          <a:p>
            <a:pPr indent="-412750" lvl="0" marL="457200" rtl="0" algn="l">
              <a:spcBef>
                <a:spcPts val="90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Promote voice recognition for  </a:t>
            </a:r>
            <a:r>
              <a:rPr b="1" lang="en"/>
              <a:t>“Disease detection”</a:t>
            </a:r>
            <a:r>
              <a:rPr lang="en"/>
              <a:t> and </a:t>
            </a:r>
            <a:r>
              <a:rPr b="1" lang="en"/>
              <a:t>“Emotional Understanding”</a:t>
            </a:r>
            <a:endParaRPr b="1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Focus on community based support 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Customizing the services</a:t>
            </a:r>
            <a:endParaRPr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•"/>
            </a:pPr>
            <a:r>
              <a:rPr lang="en"/>
              <a:t>Reduced latency for emergency situations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62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669926" y="134541"/>
            <a:ext cx="78042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About 4D Healthware</a:t>
            </a:r>
            <a:endParaRPr/>
          </a:p>
        </p:txBody>
      </p:sp>
      <p:sp>
        <p:nvSpPr>
          <p:cNvPr id="204" name="Google Shape;204;p38"/>
          <p:cNvSpPr txBox="1"/>
          <p:nvPr>
            <p:ph idx="12" type="sldNum"/>
          </p:nvPr>
        </p:nvSpPr>
        <p:spPr>
          <a:xfrm>
            <a:off x="4470827" y="4901805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8"/>
          <p:cNvSpPr txBox="1"/>
          <p:nvPr>
            <p:ph idx="1" type="body"/>
          </p:nvPr>
        </p:nvSpPr>
        <p:spPr>
          <a:xfrm>
            <a:off x="0" y="939000"/>
            <a:ext cx="9081600" cy="4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30"/>
              <a:buFont typeface="Helvetica Neue"/>
              <a:buNone/>
            </a:pPr>
            <a:r>
              <a:t/>
            </a:r>
            <a:endParaRPr/>
          </a:p>
          <a:p>
            <a:pPr indent="-231457" lvl="0" marL="233362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"/>
              <a:t>4D Healthware mainly focuses on providing healthcare services using technology to help patients better self manage themselves</a:t>
            </a:r>
            <a:endParaRPr/>
          </a:p>
          <a:p>
            <a:pPr indent="-231457" lvl="0" marL="233362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"/>
              <a:t>4D mainly caters to patients suffering from chronic illnesses like Diabetes,Hypertension,Asthma</a:t>
            </a:r>
            <a:endParaRPr/>
          </a:p>
          <a:p>
            <a:pPr indent="-231457" lvl="0" marL="233362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"/>
              <a:t>The customers for 4D Healthware are the </a:t>
            </a:r>
            <a:r>
              <a:rPr lang="en"/>
              <a:t>health plans</a:t>
            </a:r>
            <a:r>
              <a:rPr lang="en"/>
              <a:t> who have their set group of patients and clinicians at  hospitals that are associated with the health plans</a:t>
            </a:r>
            <a:endParaRPr/>
          </a:p>
          <a:p>
            <a:pPr indent="-231457" lvl="0" marL="233362" rtl="0" algn="l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•"/>
            </a:pPr>
            <a:r>
              <a:rPr lang="en"/>
              <a:t>The end consumers for 4D Healthware are patients who are financially weak and cannot afford the same level of healthcare as others</a:t>
            </a:r>
            <a:endParaRPr/>
          </a:p>
        </p:txBody>
      </p:sp>
      <p:pic>
        <p:nvPicPr>
          <p:cNvPr id="206" name="Google Shape;206;p38"/>
          <p:cNvPicPr preferRelativeResize="0"/>
          <p:nvPr/>
        </p:nvPicPr>
        <p:blipFill rotWithShape="1">
          <a:blip r:embed="rId3">
            <a:alphaModFix/>
          </a:blip>
          <a:srcRect b="0" l="5586" r="5595" t="0"/>
          <a:stretch/>
        </p:blipFill>
        <p:spPr>
          <a:xfrm>
            <a:off x="6816462" y="144053"/>
            <a:ext cx="2102650" cy="118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669926" y="100906"/>
            <a:ext cx="7804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12" name="Google Shape;212;p39"/>
          <p:cNvSpPr txBox="1"/>
          <p:nvPr>
            <p:ph idx="12" type="sldNum"/>
          </p:nvPr>
        </p:nvSpPr>
        <p:spPr>
          <a:xfrm>
            <a:off x="4470827" y="3676354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0" y="919700"/>
            <a:ext cx="9144000" cy="4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Objectives are: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To understand the issues faced by the patients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Develop use cases that meets the needs of the patients using voice recognition technology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Profile a list of companies that offer voice based technology solutions for patients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dk1"/>
                </a:solidFill>
              </a:rPr>
              <a:t>Segregation of companies based on primary voice technology areas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ACACA"/>
              </a:solidFill>
            </a:endParaRPr>
          </a:p>
          <a:p>
            <a:pPr indent="0" lvl="0" marL="233362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4" name="Google Shape;214;p39"/>
          <p:cNvPicPr preferRelativeResize="0"/>
          <p:nvPr/>
        </p:nvPicPr>
        <p:blipFill rotWithShape="1">
          <a:blip r:embed="rId3">
            <a:alphaModFix/>
          </a:blip>
          <a:srcRect b="0" l="5586" r="5595" t="0"/>
          <a:stretch/>
        </p:blipFill>
        <p:spPr>
          <a:xfrm>
            <a:off x="6816462" y="144053"/>
            <a:ext cx="2102650" cy="118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/>
          <p:nvPr>
            <p:ph type="title"/>
          </p:nvPr>
        </p:nvSpPr>
        <p:spPr>
          <a:xfrm>
            <a:off x="185250" y="134550"/>
            <a:ext cx="8783100" cy="6657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Problems that can be addressed with VR</a:t>
            </a:r>
            <a:endParaRPr/>
          </a:p>
        </p:txBody>
      </p:sp>
      <p:sp>
        <p:nvSpPr>
          <p:cNvPr id="220" name="Google Shape;220;p40"/>
          <p:cNvSpPr txBox="1"/>
          <p:nvPr>
            <p:ph idx="1" type="body"/>
          </p:nvPr>
        </p:nvSpPr>
        <p:spPr>
          <a:xfrm>
            <a:off x="0" y="901750"/>
            <a:ext cx="9144000" cy="4241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Self Management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Medication Adherence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Managing their daily routine</a:t>
            </a:r>
            <a:endParaRPr sz="2000"/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Lack of Awareness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Inconsistency in self diagnosis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900"/>
              </a:spcBef>
              <a:spcAft>
                <a:spcPts val="0"/>
              </a:spcAft>
              <a:buSzPts val="2000"/>
              <a:buChar char="•"/>
            </a:pPr>
            <a:r>
              <a:rPr lang="en"/>
              <a:t>Lack of proper support and connectivity</a:t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90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669926" y="100906"/>
            <a:ext cx="7804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sp>
        <p:nvSpPr>
          <p:cNvPr id="226" name="Google Shape;226;p41"/>
          <p:cNvSpPr txBox="1"/>
          <p:nvPr>
            <p:ph idx="12" type="sldNum"/>
          </p:nvPr>
        </p:nvSpPr>
        <p:spPr>
          <a:xfrm>
            <a:off x="4470827" y="3676354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41"/>
          <p:cNvPicPr preferRelativeResize="0"/>
          <p:nvPr/>
        </p:nvPicPr>
        <p:blipFill rotWithShape="1">
          <a:blip r:embed="rId3">
            <a:alphaModFix/>
          </a:blip>
          <a:srcRect b="0" l="5586" r="5595" t="0"/>
          <a:stretch/>
        </p:blipFill>
        <p:spPr>
          <a:xfrm>
            <a:off x="6816462" y="144053"/>
            <a:ext cx="2102650" cy="118424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1"/>
          <p:cNvSpPr txBox="1"/>
          <p:nvPr>
            <p:ph idx="1" type="body"/>
          </p:nvPr>
        </p:nvSpPr>
        <p:spPr>
          <a:xfrm>
            <a:off x="0" y="1189875"/>
            <a:ext cx="9144000" cy="3953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900"/>
              </a:spcAft>
              <a:buNone/>
            </a:pPr>
            <a:r>
              <a:t/>
            </a:r>
            <a:endParaRPr/>
          </a:p>
        </p:txBody>
      </p:sp>
      <p:grpSp>
        <p:nvGrpSpPr>
          <p:cNvPr id="229" name="Google Shape;229;p41"/>
          <p:cNvGrpSpPr/>
          <p:nvPr/>
        </p:nvGrpSpPr>
        <p:grpSpPr>
          <a:xfrm>
            <a:off x="0" y="1190004"/>
            <a:ext cx="2541284" cy="3482711"/>
            <a:chOff x="0" y="1189989"/>
            <a:chExt cx="2726700" cy="3482711"/>
          </a:xfrm>
        </p:grpSpPr>
        <p:sp>
          <p:nvSpPr>
            <p:cNvPr id="230" name="Google Shape;230;p41"/>
            <p:cNvSpPr/>
            <p:nvPr/>
          </p:nvSpPr>
          <p:spPr>
            <a:xfrm>
              <a:off x="0" y="1189989"/>
              <a:ext cx="2726700" cy="669000"/>
            </a:xfrm>
            <a:prstGeom prst="homePlate">
              <a:avLst>
                <a:gd fmla="val 50000" name="adj"/>
              </a:avLst>
            </a:prstGeom>
            <a:solidFill>
              <a:srgbClr val="8020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Problem Identification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41"/>
            <p:cNvSpPr txBox="1"/>
            <p:nvPr/>
          </p:nvSpPr>
          <p:spPr>
            <a:xfrm>
              <a:off x="70075" y="1859000"/>
              <a:ext cx="2424600" cy="281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Identified the target group of patients and recognize their key issues</a:t>
              </a:r>
              <a:endPara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32" name="Google Shape;232;p41"/>
          <p:cNvGrpSpPr/>
          <p:nvPr/>
        </p:nvGrpSpPr>
        <p:grpSpPr>
          <a:xfrm>
            <a:off x="2195002" y="1189875"/>
            <a:ext cx="2614490" cy="3483000"/>
            <a:chOff x="2263425" y="1189775"/>
            <a:chExt cx="2541300" cy="3483000"/>
          </a:xfrm>
        </p:grpSpPr>
        <p:sp>
          <p:nvSpPr>
            <p:cNvPr id="233" name="Google Shape;233;p41"/>
            <p:cNvSpPr/>
            <p:nvPr/>
          </p:nvSpPr>
          <p:spPr>
            <a:xfrm>
              <a:off x="2263425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A72A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Site Visits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41"/>
            <p:cNvSpPr txBox="1"/>
            <p:nvPr/>
          </p:nvSpPr>
          <p:spPr>
            <a:xfrm>
              <a:off x="2263425" y="1858775"/>
              <a:ext cx="2389500" cy="28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Interviewing the patients  of the problems they face in day to day routine </a:t>
              </a:r>
              <a:endPara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35" name="Google Shape;235;p41"/>
          <p:cNvGrpSpPr/>
          <p:nvPr/>
        </p:nvGrpSpPr>
        <p:grpSpPr>
          <a:xfrm>
            <a:off x="4482524" y="1189863"/>
            <a:ext cx="2541300" cy="3483000"/>
            <a:chOff x="4329974" y="1189775"/>
            <a:chExt cx="2541300" cy="3483000"/>
          </a:xfrm>
        </p:grpSpPr>
        <p:sp>
          <p:nvSpPr>
            <p:cNvPr id="236" name="Google Shape;236;p41"/>
            <p:cNvSpPr/>
            <p:nvPr/>
          </p:nvSpPr>
          <p:spPr>
            <a:xfrm>
              <a:off x="4329974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02C2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Market Research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41"/>
            <p:cNvSpPr txBox="1"/>
            <p:nvPr/>
          </p:nvSpPr>
          <p:spPr>
            <a:xfrm>
              <a:off x="4329975" y="1858775"/>
              <a:ext cx="2188500" cy="28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Market research about voice recognition technology vendors</a:t>
              </a:r>
              <a:endPara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38" name="Google Shape;238;p41"/>
          <p:cNvGrpSpPr/>
          <p:nvPr/>
        </p:nvGrpSpPr>
        <p:grpSpPr>
          <a:xfrm>
            <a:off x="6527514" y="1189850"/>
            <a:ext cx="2541311" cy="3483000"/>
            <a:chOff x="6396739" y="1189775"/>
            <a:chExt cx="2541311" cy="3483000"/>
          </a:xfrm>
        </p:grpSpPr>
        <p:sp>
          <p:nvSpPr>
            <p:cNvPr id="239" name="Google Shape;239;p41"/>
            <p:cNvSpPr/>
            <p:nvPr/>
          </p:nvSpPr>
          <p:spPr>
            <a:xfrm>
              <a:off x="6396739" y="1189775"/>
              <a:ext cx="2541300" cy="669000"/>
            </a:xfrm>
            <a:prstGeom prst="chevron">
              <a:avLst>
                <a:gd fmla="val 50000" name="adj"/>
              </a:avLst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Data Analysis and Conclusions</a:t>
              </a:r>
              <a:endParaRPr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41"/>
            <p:cNvSpPr txBox="1"/>
            <p:nvPr/>
          </p:nvSpPr>
          <p:spPr>
            <a:xfrm>
              <a:off x="6396750" y="1858775"/>
              <a:ext cx="2541300" cy="281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900"/>
                </a:spcAft>
                <a:buNone/>
              </a:pPr>
              <a:r>
                <a:rPr lang="en" sz="2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Analysis of all the metrics acquired from the market research and providing results with visualizations</a:t>
              </a:r>
              <a:endParaRPr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607976" y="212456"/>
            <a:ext cx="7804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Flowchart</a:t>
            </a:r>
            <a:endParaRPr/>
          </a:p>
        </p:txBody>
      </p:sp>
      <p:sp>
        <p:nvSpPr>
          <p:cNvPr id="246" name="Google Shape;246;p42"/>
          <p:cNvSpPr txBox="1"/>
          <p:nvPr>
            <p:ph idx="12" type="sldNum"/>
          </p:nvPr>
        </p:nvSpPr>
        <p:spPr>
          <a:xfrm>
            <a:off x="4470827" y="3676354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7" name="Google Shape;247;p42"/>
          <p:cNvSpPr txBox="1"/>
          <p:nvPr>
            <p:ph idx="1" type="body"/>
          </p:nvPr>
        </p:nvSpPr>
        <p:spPr>
          <a:xfrm>
            <a:off x="669901" y="1381279"/>
            <a:ext cx="7804200" cy="33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                   </a:t>
            </a:r>
            <a:r>
              <a:rPr lang="en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Methods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                                 </a:t>
            </a:r>
            <a:r>
              <a:rPr lang="en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</a:t>
            </a:r>
            <a:endParaRPr sz="1400"/>
          </a:p>
        </p:txBody>
      </p:sp>
      <p:pic>
        <p:nvPicPr>
          <p:cNvPr id="248" name="Google Shape;248;p42"/>
          <p:cNvPicPr preferRelativeResize="0"/>
          <p:nvPr/>
        </p:nvPicPr>
        <p:blipFill rotWithShape="1">
          <a:blip r:embed="rId3">
            <a:alphaModFix/>
          </a:blip>
          <a:srcRect b="0" l="5586" r="5595" t="0"/>
          <a:stretch/>
        </p:blipFill>
        <p:spPr>
          <a:xfrm>
            <a:off x="6816462" y="144053"/>
            <a:ext cx="2102650" cy="1184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5" y="934975"/>
            <a:ext cx="7604243" cy="420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669926" y="100906"/>
            <a:ext cx="78042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Deliverables</a:t>
            </a:r>
            <a:endParaRPr/>
          </a:p>
        </p:txBody>
      </p:sp>
      <p:sp>
        <p:nvSpPr>
          <p:cNvPr id="255" name="Google Shape;255;p43"/>
          <p:cNvSpPr txBox="1"/>
          <p:nvPr>
            <p:ph idx="12" type="sldNum"/>
          </p:nvPr>
        </p:nvSpPr>
        <p:spPr>
          <a:xfrm>
            <a:off x="4470827" y="3676354"/>
            <a:ext cx="2406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0" y="919700"/>
            <a:ext cx="9144000" cy="4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divided our deliverables into: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Comparative analysis of 30 VR  technology vendors in healthcare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Use cases for VR technology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>
                <a:solidFill>
                  <a:schemeClr val="dk1"/>
                </a:solidFill>
              </a:rPr>
              <a:t>Exploration of potential partnerships with vendors by visualizing the spreadsheet data</a:t>
            </a:r>
            <a:endParaRPr>
              <a:solidFill>
                <a:schemeClr val="dk1"/>
              </a:solidFill>
            </a:endParaRPr>
          </a:p>
          <a:p>
            <a:pPr indent="0" lvl="0" marL="233362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257" name="Google Shape;257;p43"/>
          <p:cNvPicPr preferRelativeResize="0"/>
          <p:nvPr/>
        </p:nvPicPr>
        <p:blipFill rotWithShape="1">
          <a:blip r:embed="rId3">
            <a:alphaModFix/>
          </a:blip>
          <a:srcRect b="0" l="5586" r="5595" t="0"/>
          <a:stretch/>
        </p:blipFill>
        <p:spPr>
          <a:xfrm>
            <a:off x="6816462" y="144053"/>
            <a:ext cx="2102650" cy="1184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262" name="Google Shape;26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572"/>
            <a:ext cx="9144001" cy="4625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263" name="Google Shape;263;p44"/>
          <p:cNvSpPr txBox="1"/>
          <p:nvPr>
            <p:ph idx="12" type="sldNum"/>
          </p:nvPr>
        </p:nvSpPr>
        <p:spPr>
          <a:xfrm>
            <a:off x="4462017" y="4879183"/>
            <a:ext cx="256500" cy="2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892975" y="1869395"/>
            <a:ext cx="74670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Helvetica Neue"/>
              <a:buNone/>
            </a:pPr>
            <a:r>
              <a:rPr b="1" lang="en" sz="5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with VR technology in healthcare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ntegral">
  <a:themeElements>
    <a:clrScheme name="Integral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