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724" r:id="rId1"/>
  </p:sldMasterIdLst>
  <p:notesMasterIdLst>
    <p:notesMasterId r:id="rId2"/>
  </p:notesMasterIdLst>
  <p:sldIdLst>
    <p:sldId id="358" r:id="rId3"/>
    <p:sldId id="359" r:id="rId4"/>
    <p:sldId id="360" r:id="rId5"/>
    <p:sldId id="361" r:id="rId6"/>
    <p:sldId id="362" r:id="rId7"/>
    <p:sldId id="363" r:id="rId8"/>
    <p:sldId id="364" r:id="rId9"/>
    <p:sldId id="365" r:id="rId10"/>
    <p:sldId id="366" r:id="rId11"/>
    <p:sldId id="367" r:id="rId12"/>
    <p:sldId id="368" r:id="rId13"/>
    <p:sldId id="3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4" name="Slide Image Placeholder 1"/>
          <p:cNvSpPr>
            <a:spLocks noChangeAspect="1" noRot="1" noGrp="1"/>
          </p:cNvSpPr>
          <p:nvPr>
            <p:ph type="sldImg"/>
          </p:nvPr>
        </p:nvSpPr>
        <p:spPr/>
      </p:sp>
      <p:sp>
        <p:nvSpPr>
          <p:cNvPr id="1048625" name="Notes Placeholder 2"/>
          <p:cNvSpPr>
            <a:spLocks noGrp="1"/>
          </p:cNvSpPr>
          <p:nvPr>
            <p:ph type="body" idx="1"/>
          </p:nvPr>
        </p:nvSpPr>
        <p:spPr/>
        <p:txBody>
          <a:bodyPr/>
          <a:p>
            <a:endParaRPr dirty="0" lang="en-IN"/>
          </a:p>
        </p:txBody>
      </p:sp>
      <p:sp>
        <p:nvSpPr>
          <p:cNvPr id="104862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725" r:id="rId1"/>
    <p:sldLayoutId id="2147483726" r:id="rId2"/>
    <p:sldLayoutId id="2147483727" r:id="rId3"/>
    <p:sldLayoutId id="2147483728" r:id="rId4"/>
    <p:sldLayoutId id="214748372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17"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18"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19"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0"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1"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3" name="TextBox 13"/>
          <p:cNvSpPr txBox="1"/>
          <p:nvPr/>
        </p:nvSpPr>
        <p:spPr>
          <a:xfrm>
            <a:off x="2554542" y="3314150"/>
            <a:ext cx="8610600" cy="1869441"/>
          </a:xfrm>
          <a:prstGeom prst="rect"/>
          <a:noFill/>
        </p:spPr>
        <p:txBody>
          <a:bodyPr rtlCol="0" wrap="square">
            <a:spAutoFit/>
          </a:bodyPr>
          <a:p>
            <a:r>
              <a:rPr sz="2400" lang="en-US"/>
              <a:t>STUDENT NAME:</a:t>
            </a:r>
            <a:r>
              <a:rPr sz="2400" lang="en-US"/>
              <a:t>S</a:t>
            </a:r>
            <a:r>
              <a:rPr sz="2400" lang="en-US"/>
              <a:t>.</a:t>
            </a:r>
            <a:r>
              <a:rPr sz="2400" lang="en-US"/>
              <a:t>J</a:t>
            </a:r>
            <a:r>
              <a:rPr sz="2400" lang="en-US"/>
              <a:t>y</a:t>
            </a:r>
            <a:r>
              <a:rPr sz="2400" lang="en-US"/>
              <a:t>o</a:t>
            </a:r>
            <a:r>
              <a:rPr sz="2400" lang="en-US"/>
              <a:t>t</a:t>
            </a:r>
            <a:r>
              <a:rPr sz="2400" lang="en-US"/>
              <a:t>h</a:t>
            </a:r>
            <a:r>
              <a:rPr sz="2400" lang="en-US"/>
              <a:t>i</a:t>
            </a:r>
            <a:r>
              <a:rPr sz="2400" lang="en-US"/>
              <a:t>k</a:t>
            </a:r>
            <a:r>
              <a:rPr sz="2400" lang="en-US"/>
              <a:t>a</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1</a:t>
            </a:r>
            <a:r>
              <a:rPr dirty="0" sz="2400" lang="en-US"/>
              <a:t>9</a:t>
            </a:r>
            <a:r>
              <a:rPr dirty="0" sz="2400" lang="en-US"/>
              <a:t>0</a:t>
            </a:r>
            <a:r>
              <a:rPr dirty="0" sz="2400" lang="en-US"/>
              <a:t>5</a:t>
            </a:r>
            <a:r>
              <a:rPr dirty="0" sz="2400" lang="en-US"/>
              <a:t>0</a:t>
            </a:r>
            <a:endParaRPr altLang="en-US" lang="zh-CN"/>
          </a:p>
          <a:p>
            <a:r>
              <a:rPr dirty="0" sz="2400" lang="en-US"/>
              <a:t>DEPARTMENT:</a:t>
            </a:r>
            <a:r>
              <a:rPr dirty="0" sz="2400" lang="en-US"/>
              <a:t>3</a:t>
            </a:r>
            <a:r>
              <a:rPr dirty="0" sz="2400" lang="en-US"/>
              <a:t>r</a:t>
            </a:r>
            <a:r>
              <a:rPr dirty="0" sz="2400" lang="en-US"/>
              <a:t>d</a:t>
            </a:r>
            <a:r>
              <a:rPr dirty="0" sz="2400" lang="en-US"/>
              <a:t> </a:t>
            </a:r>
            <a:r>
              <a:rPr dirty="0" sz="2400" lang="en-US"/>
              <a:t>Year </a:t>
            </a:r>
            <a:endParaRPr altLang="en-US" lang="zh-CN"/>
          </a:p>
          <a:p>
            <a:r>
              <a:rPr dirty="0" sz="2400" lang="en-US"/>
              <a:t>COLLEGE</a:t>
            </a:r>
            <a:r>
              <a:rPr dirty="0" sz="2400" lang="en-US"/>
              <a:t>:</a:t>
            </a:r>
            <a:r>
              <a:rPr dirty="0" sz="2400" lang="en-US"/>
              <a:t> </a:t>
            </a:r>
            <a:r>
              <a:rPr dirty="0" sz="2400" lang="en-US"/>
              <a:t>a</a:t>
            </a:r>
            <a:r>
              <a:rPr dirty="0" sz="2400" lang="en-US"/>
              <a:t>k</a:t>
            </a:r>
            <a:r>
              <a:rPr dirty="0" sz="2400" lang="en-US"/>
              <a:t>s</a:t>
            </a:r>
            <a:r>
              <a:rPr dirty="0" sz="2400" lang="en-US"/>
              <a:t>h</a:t>
            </a:r>
            <a:r>
              <a:rPr dirty="0" sz="2400" lang="en-US"/>
              <a:t>e</a:t>
            </a:r>
            <a:r>
              <a:rPr dirty="0" sz="2400" lang="en-US"/>
              <a:t>y</a:t>
            </a:r>
            <a:r>
              <a:rPr dirty="0" sz="2400" lang="en-US"/>
              <a:t>a</a:t>
            </a:r>
            <a:r>
              <a:rPr dirty="0" sz="2400" lang="en-US"/>
              <a:t>a</a:t>
            </a:r>
            <a:r>
              <a:rPr dirty="0" sz="2400" lang="en-US"/>
              <a:t> </a:t>
            </a:r>
            <a:r>
              <a:rPr dirty="0" sz="2400" lang="en-US"/>
              <a:t>College</a:t>
            </a:r>
            <a:r>
              <a:rPr dirty="0" sz="2400" lang="en-US"/>
              <a:t> o</a:t>
            </a:r>
            <a:r>
              <a:rPr dirty="0" sz="2400" lang="en-US"/>
              <a:t>f</a:t>
            </a:r>
            <a:r>
              <a:rPr dirty="0" sz="2400" lang="en-US"/>
              <a:t> </a:t>
            </a:r>
            <a:r>
              <a:rPr dirty="0" sz="2400" lang="en-US"/>
              <a:t>arts</a:t>
            </a:r>
            <a:r>
              <a:rPr dirty="0" sz="2400" lang="en-US"/>
              <a:t> a</a:t>
            </a:r>
            <a:r>
              <a:rPr dirty="0" sz="2400" lang="en-US"/>
              <a:t>n</a:t>
            </a:r>
            <a:r>
              <a:rPr dirty="0" sz="2400" lang="en-US"/>
              <a:t>d</a:t>
            </a:r>
            <a:r>
              <a:rPr dirty="0" sz="2400" lang="en-US"/>
              <a:t> </a:t>
            </a:r>
            <a:r>
              <a:rPr dirty="0" sz="2400" lang="en-US"/>
              <a:t>science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0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8" name=""/>
          <p:cNvSpPr txBox="1"/>
          <p:nvPr/>
        </p:nvSpPr>
        <p:spPr>
          <a:xfrm>
            <a:off x="1943541" y="2125979"/>
            <a:ext cx="7590984" cy="2606040"/>
          </a:xfrm>
          <a:prstGeom prst="rect"/>
        </p:spPr>
        <p:txBody>
          <a:bodyPr rtlCol="0" wrap="square">
            <a:spAutoFit/>
          </a:bodyPr>
          <a:p>
            <a:r>
              <a:rPr sz="2800" lang="en-NZ">
                <a:solidFill>
                  <a:srgbClr val="000000"/>
                </a:solidFill>
              </a:rPr>
              <a:t>Modelling Analyst salary in India ranges between ₹ 6.0 Lakhs to ₹ 19.1 Lakhs with an average annual salary of ₹ 9.0 Lakhs. Salary estimates are based on 67 latest salaries received from Modelling Analysts. 0 - 3 years exp.</a:t>
            </a:r>
            <a:endParaRPr sz="2800" lang="en-NZ">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9"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2181841" y="1250010"/>
            <a:ext cx="7902029" cy="522996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9" name=""/>
          <p:cNvSpPr txBox="1"/>
          <p:nvPr/>
        </p:nvSpPr>
        <p:spPr>
          <a:xfrm>
            <a:off x="1609956" y="2125980"/>
            <a:ext cx="8223327" cy="2606040"/>
          </a:xfrm>
          <a:prstGeom prst="rect"/>
        </p:spPr>
        <p:txBody>
          <a:bodyPr rtlCol="0" wrap="square">
            <a:spAutoFit/>
          </a:bodyPr>
          <a:p>
            <a:r>
              <a:rPr sz="2800" lang="en-NZ">
                <a:solidFill>
                  <a:srgbClr val="000000"/>
                </a:solidFill>
              </a:rPr>
              <a:t>Finally, the benefits that a sophisticated HR information system brings can not be overemphasized. An effective, reliable, and safe system ensures convenient administration of the personnel's daily records and, hence, has a major contribution towards the organization's prosperity</a:t>
            </a:r>
            <a:endParaRPr sz="2800" lang="en-NZ">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9"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1"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3"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4"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4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5"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6"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7"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58"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5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0"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7"/>
          <p:cNvSpPr txBox="1">
            <a:spLocks noGrp="1"/>
          </p:cNvSpPr>
          <p:nvPr>
            <p:ph type="title"/>
          </p:nvPr>
        </p:nvSpPr>
        <p:spPr>
          <a:xfrm>
            <a:off x="676275" y="1434465"/>
            <a:ext cx="5636895" cy="3128010"/>
          </a:xfrm>
          <a:prstGeom prst="rect"/>
        </p:spPr>
        <p:txBody>
          <a:bodyPr bIns="0" lIns="0" rIns="0" rtlCol="0" tIns="16510" vert="horz" wrap="square">
            <a:spAutoFit/>
          </a:bodyPr>
          <a:p>
            <a:pPr marL="12700">
              <a:lnSpc>
                <a:spcPct val="100000"/>
              </a:lnSpc>
              <a:spcBef>
                <a:spcPts val="130"/>
              </a:spcBef>
              <a:tabLst>
                <a:tab algn="l" pos="2727960"/>
              </a:tabLst>
            </a:pPr>
            <a:r>
              <a:rPr sz="4250"/>
              <a:t>Here are some potential problem statements for employee salary analysis</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1" name="TextBox 10"/>
          <p:cNvSpPr txBox="1"/>
          <p:nvPr/>
        </p:nvSpPr>
        <p:spPr>
          <a:xfrm>
            <a:off x="733425" y="1857374"/>
            <a:ext cx="7924800" cy="1158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salary information, bonuses, commissions, benefits, performance metrics, employee demographics, and market benchmarks</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4" name=""/>
          <p:cNvSpPr txBox="1"/>
          <p:nvPr/>
        </p:nvSpPr>
        <p:spPr>
          <a:xfrm>
            <a:off x="920749" y="1695449"/>
            <a:ext cx="4572000" cy="2186940"/>
          </a:xfrm>
          <a:prstGeom prst="rect"/>
        </p:spPr>
        <p:txBody>
          <a:bodyPr rtlCol="0" wrap="square">
            <a:spAutoFit/>
          </a:bodyPr>
          <a:p>
            <a:r>
              <a:rPr sz="2800" lang="en-NZ">
                <a:solidFill>
                  <a:srgbClr val="000000"/>
                </a:solidFill>
              </a:rPr>
              <a:t>The end users of employee salary analytics include HR professionals, employees, and compensation professionals</a:t>
            </a:r>
            <a:endParaRPr sz="2800" lang="en-NZ">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0"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5" name=""/>
          <p:cNvSpPr txBox="1"/>
          <p:nvPr/>
        </p:nvSpPr>
        <p:spPr>
          <a:xfrm>
            <a:off x="3153726" y="1695449"/>
            <a:ext cx="4572000" cy="2606040"/>
          </a:xfrm>
          <a:prstGeom prst="rect"/>
        </p:spPr>
        <p:txBody>
          <a:bodyPr rtlCol="0" wrap="square">
            <a:spAutoFit/>
          </a:bodyPr>
          <a:p>
            <a:r>
              <a:rPr sz="2800" lang="en-US">
                <a:solidFill>
                  <a:srgbClr val="000000"/>
                </a:solidFill>
              </a:rPr>
              <a:t>A</a:t>
            </a:r>
            <a:r>
              <a:rPr sz="2800" lang="en-US">
                <a:solidFill>
                  <a:srgbClr val="000000"/>
                </a:solidFill>
              </a:rPr>
              <a:t>n</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oyee </a:t>
            </a:r>
            <a:r>
              <a:rPr sz="2800" lang="en-NZ">
                <a:solidFill>
                  <a:srgbClr val="000000"/>
                </a:solidFill>
              </a:rPr>
              <a:t> value proposition (EVP) is a statement that outlines the value employees perceive they gain from working for an organization</a:t>
            </a:r>
            <a:endParaRPr sz="2800" lang="en-NZ">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IN"/>
              <a:t>Dataset Description</a:t>
            </a:r>
          </a:p>
        </p:txBody>
      </p:sp>
      <p:sp>
        <p:nvSpPr>
          <p:cNvPr id="1048706" name=""/>
          <p:cNvSpPr txBox="1"/>
          <p:nvPr/>
        </p:nvSpPr>
        <p:spPr>
          <a:xfrm>
            <a:off x="2779519" y="2125979"/>
            <a:ext cx="6632960" cy="2606040"/>
          </a:xfrm>
          <a:prstGeom prst="rect"/>
        </p:spPr>
        <p:txBody>
          <a:bodyPr rtlCol="0" wrap="square">
            <a:spAutoFit/>
          </a:bodyPr>
          <a:p>
            <a:r>
              <a:rPr sz="2800" lang="en-NZ">
                <a:solidFill>
                  <a:srgbClr val="000000"/>
                </a:solidFill>
              </a:rPr>
              <a:t>Employee Details dataset contains information such as employee ID, name, position, salary, and attendance. This information can be used to gain insights into the company's workforce, their performance, and overall productivity.</a:t>
            </a:r>
            <a:endParaRPr sz="2800" lang="en-NZ">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4" name="object 7"/>
          <p:cNvSpPr txBox="1">
            <a:spLocks noGrp="1"/>
          </p:cNvSpPr>
          <p:nvPr>
            <p:ph type="title"/>
          </p:nvPr>
        </p:nvSpPr>
        <p:spPr>
          <a:xfrm>
            <a:off x="950574" y="654938"/>
            <a:ext cx="82696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6" name="TextBox 8"/>
          <p:cNvSpPr txBox="1"/>
          <p:nvPr/>
        </p:nvSpPr>
        <p:spPr>
          <a:xfrm>
            <a:off x="2183697" y="2272473"/>
            <a:ext cx="9339080" cy="21869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There are three types of payment that have traditionally been very popular with employers. These payment methods are cash, check and direct deposit. Direct deposit is generally considered to be the most widely used payment option.</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2024-09-25T06:04:53Z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55562f51ba5d41da82125812560f18d1</vt:lpwstr>
  </property>
</Properties>
</file>