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M Sans" panose="020B0604020202020204" charset="0"/>
      <p:regular r:id="rId28"/>
    </p:embeddedFont>
    <p:embeddedFont>
      <p:font typeface="Montserrat Classic Bold" panose="020B0604020202020204" charset="0"/>
      <p:regular r:id="rId29"/>
    </p:embeddedFont>
    <p:embeddedFont>
      <p:font typeface="Oswald Bold" panose="020B0604020202020204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696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-1"/>
            <a:ext cx="5764563" cy="439911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56518" t="-110458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4088710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764563" y="297096"/>
            <a:ext cx="6534516" cy="3573877"/>
          </a:xfrm>
          <a:custGeom>
            <a:avLst/>
            <a:gdLst/>
            <a:ahLst/>
            <a:cxnLst/>
            <a:rect l="l" t="t" r="r" b="b"/>
            <a:pathLst>
              <a:path w="6534516" h="3573877">
                <a:moveTo>
                  <a:pt x="0" y="0"/>
                </a:moveTo>
                <a:lnTo>
                  <a:pt x="6534515" y="0"/>
                </a:lnTo>
                <a:lnTo>
                  <a:pt x="6534515" y="3573878"/>
                </a:lnTo>
                <a:lnTo>
                  <a:pt x="0" y="3573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36347" y="5319090"/>
            <a:ext cx="9815307" cy="15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21"/>
              </a:lnSpc>
            </a:pPr>
            <a:r>
              <a:rPr lang="en-US" sz="9363" spc="917">
                <a:solidFill>
                  <a:srgbClr val="231F20"/>
                </a:solidFill>
                <a:latin typeface="Oswald Bold"/>
              </a:rPr>
              <a:t>IPL AUCTION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56869" y="8816662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231F20"/>
                </a:solidFill>
                <a:latin typeface="Montserrat Classic Bold"/>
              </a:rPr>
              <a:t>BY ANUKARAN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672486" cy="5991096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6476" t="-17133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904855" y="322320"/>
            <a:ext cx="12796364" cy="1652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35"/>
              </a:lnSpc>
            </a:pPr>
            <a:r>
              <a:rPr lang="en-US" sz="4808" spc="471">
                <a:solidFill>
                  <a:srgbClr val="FFFFFF"/>
                </a:solidFill>
                <a:latin typeface="Oswald Bold"/>
              </a:rPr>
              <a:t>CRITERIA FOR SELECTING WICKETKEEPERS IN THE IPL</a:t>
            </a:r>
          </a:p>
        </p:txBody>
      </p:sp>
      <p:sp>
        <p:nvSpPr>
          <p:cNvPr id="4" name="Freeform 4"/>
          <p:cNvSpPr/>
          <p:nvPr/>
        </p:nvSpPr>
        <p:spPr>
          <a:xfrm>
            <a:off x="13487400" y="1"/>
            <a:ext cx="4800601" cy="10286999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5" t="-37360" r="-229161" b="-2066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81538" y="2407877"/>
            <a:ext cx="12380670" cy="719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Batting Ability: Prioritize wicketkeepers who can score quickly and hit boundaries, contributing to the team's run total.</a:t>
            </a:r>
          </a:p>
          <a:p>
            <a:pPr algn="l">
              <a:lnSpc>
                <a:spcPts val="2757"/>
              </a:lnSpc>
            </a:pPr>
            <a:endParaRPr lang="en-US" sz="1998" spc="195" dirty="0">
              <a:solidFill>
                <a:srgbClr val="F5FFF5"/>
              </a:solidFill>
              <a:latin typeface="DM Sans"/>
            </a:endParaRP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 Agility and Glovework: Strong wicketkeeping skills are vital. Look for wicketkeepers with quick reflexes, clean catching ability, and accurate stumpings.</a:t>
            </a:r>
          </a:p>
          <a:p>
            <a:pPr algn="l">
              <a:lnSpc>
                <a:spcPts val="2757"/>
              </a:lnSpc>
            </a:pPr>
            <a:endParaRPr lang="en-US" sz="1998" spc="195" dirty="0">
              <a:solidFill>
                <a:srgbClr val="F5FFF5"/>
              </a:solidFill>
              <a:latin typeface="DM Sans"/>
            </a:endParaRP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Experience: Consider wicketkeepers with T20 experience who can handle pressure situations effectively.</a:t>
            </a:r>
          </a:p>
          <a:p>
            <a:pPr algn="l">
              <a:lnSpc>
                <a:spcPts val="2757"/>
              </a:lnSpc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 </a:t>
            </a: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Versatility: Choose wicketkeepers who can adapt to different match scenarios and contribute effectively in various batting positions.</a:t>
            </a:r>
          </a:p>
          <a:p>
            <a:pPr algn="l">
              <a:lnSpc>
                <a:spcPts val="2757"/>
              </a:lnSpc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 </a:t>
            </a: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Leadership and Communication: Wicketkeepers who can lead the fielding unit and effectively communicate with bowlers and fielders are valuable.</a:t>
            </a:r>
          </a:p>
          <a:p>
            <a:pPr algn="l">
              <a:lnSpc>
                <a:spcPts val="2757"/>
              </a:lnSpc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 </a:t>
            </a: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Fielding: Prioritize wicketkeepers with excellent fielding skills, capable of creating run-out opportunities.</a:t>
            </a:r>
          </a:p>
          <a:p>
            <a:pPr algn="l">
              <a:lnSpc>
                <a:spcPts val="2757"/>
              </a:lnSpc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 </a:t>
            </a:r>
          </a:p>
          <a:p>
            <a:pPr marL="431392" lvl="1" indent="-215696" algn="l">
              <a:lnSpc>
                <a:spcPts val="2757"/>
              </a:lnSpc>
              <a:buFont typeface="Arial"/>
              <a:buChar char="•"/>
            </a:pPr>
            <a:r>
              <a:rPr lang="en-US" sz="1998" spc="195" dirty="0">
                <a:solidFill>
                  <a:srgbClr val="F5FFF5"/>
                </a:solidFill>
                <a:latin typeface="DM Sans"/>
              </a:rPr>
              <a:t>Consistency: Look for wicketkeepers with a consistent track record, both in batting and wicketkeeping, to ensure stable performance throughout the tournament.</a:t>
            </a:r>
          </a:p>
          <a:p>
            <a:pPr algn="l">
              <a:lnSpc>
                <a:spcPts val="2757"/>
              </a:lnSpc>
            </a:pPr>
            <a:endParaRPr lang="en-US" sz="1998" spc="195" dirty="0">
              <a:solidFill>
                <a:srgbClr val="F5FFF5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6210301"/>
            <a:ext cx="18288000" cy="4076699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3124" t="-1455" r="-13200" b="-122455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591684" y="3611761"/>
            <a:ext cx="13666540" cy="1754969"/>
            <a:chOff x="0" y="0"/>
            <a:chExt cx="4252036" cy="5460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52036" cy="546019"/>
            </a:xfrm>
            <a:custGeom>
              <a:avLst/>
              <a:gdLst/>
              <a:ahLst/>
              <a:cxnLst/>
              <a:rect l="l" t="t" r="r" b="b"/>
              <a:pathLst>
                <a:path w="4252036" h="546019">
                  <a:moveTo>
                    <a:pt x="0" y="0"/>
                  </a:moveTo>
                  <a:lnTo>
                    <a:pt x="4252036" y="0"/>
                  </a:lnTo>
                  <a:lnTo>
                    <a:pt x="4252036" y="546019"/>
                  </a:lnTo>
                  <a:lnTo>
                    <a:pt x="0" y="546019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252036" cy="6031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8119416" y="2749552"/>
            <a:ext cx="2049168" cy="204916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40284" y="3831437"/>
            <a:ext cx="13617940" cy="119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04"/>
              </a:lnSpc>
              <a:spcBef>
                <a:spcPct val="0"/>
              </a:spcBef>
            </a:pPr>
            <a:r>
              <a:rPr lang="en-US" sz="7032" spc="689">
                <a:solidFill>
                  <a:srgbClr val="FFFFFF"/>
                </a:solidFill>
                <a:latin typeface="Oswald Bold"/>
              </a:rPr>
              <a:t>ADDITIONAL QUESTIONS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6712652" y="5499062"/>
            <a:ext cx="4862695" cy="759095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4612" y="337474"/>
            <a:ext cx="17378775" cy="1500802"/>
            <a:chOff x="0" y="0"/>
            <a:chExt cx="6658561" cy="5750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58561" cy="575022"/>
            </a:xfrm>
            <a:custGeom>
              <a:avLst/>
              <a:gdLst/>
              <a:ahLst/>
              <a:cxnLst/>
              <a:rect l="l" t="t" r="r" b="b"/>
              <a:pathLst>
                <a:path w="6658561" h="575022">
                  <a:moveTo>
                    <a:pt x="0" y="0"/>
                  </a:moveTo>
                  <a:lnTo>
                    <a:pt x="6658561" y="0"/>
                  </a:lnTo>
                  <a:lnTo>
                    <a:pt x="6658561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6658561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712652" y="4177632"/>
            <a:ext cx="4862695" cy="1349999"/>
          </a:xfrm>
          <a:custGeom>
            <a:avLst/>
            <a:gdLst/>
            <a:ahLst/>
            <a:cxnLst/>
            <a:rect l="l" t="t" r="r" b="b"/>
            <a:pathLst>
              <a:path w="4862695" h="1349999">
                <a:moveTo>
                  <a:pt x="0" y="0"/>
                </a:moveTo>
                <a:lnTo>
                  <a:pt x="4862696" y="0"/>
                </a:lnTo>
                <a:lnTo>
                  <a:pt x="4862696" y="1349999"/>
                </a:lnTo>
                <a:lnTo>
                  <a:pt x="0" y="134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55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8514" y="861130"/>
            <a:ext cx="14111055" cy="4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6"/>
              </a:lnSpc>
              <a:spcBef>
                <a:spcPct val="0"/>
              </a:spcBef>
            </a:pPr>
            <a:r>
              <a:rPr lang="en-US" sz="2845" spc="278">
                <a:solidFill>
                  <a:srgbClr val="231F20"/>
                </a:solidFill>
                <a:latin typeface="Montserrat Classic Bold"/>
              </a:rPr>
              <a:t>1. GET THE COUNT OF CITIES THAT HAVE HOSTED AN IPL MATCH.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1234" y="2400611"/>
            <a:ext cx="6486835" cy="75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SELECT COUNT (DISTINCT (CITY)) FROM IPL_MATCHES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0FBE0B1-D648-4B8B-8947-4B1039BA322F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4612" y="337474"/>
            <a:ext cx="17378775" cy="2183768"/>
            <a:chOff x="0" y="0"/>
            <a:chExt cx="6658561" cy="8366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58561" cy="836696"/>
            </a:xfrm>
            <a:custGeom>
              <a:avLst/>
              <a:gdLst/>
              <a:ahLst/>
              <a:cxnLst/>
              <a:rect l="l" t="t" r="r" b="b"/>
              <a:pathLst>
                <a:path w="6658561" h="836696">
                  <a:moveTo>
                    <a:pt x="0" y="0"/>
                  </a:moveTo>
                  <a:lnTo>
                    <a:pt x="6658561" y="0"/>
                  </a:lnTo>
                  <a:lnTo>
                    <a:pt x="6658561" y="836696"/>
                  </a:lnTo>
                  <a:lnTo>
                    <a:pt x="0" y="83669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6658561" cy="855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8514" y="480130"/>
            <a:ext cx="16821574" cy="1668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4"/>
              </a:lnSpc>
              <a:spcBef>
                <a:spcPct val="0"/>
              </a:spcBef>
            </a:pPr>
            <a:r>
              <a:rPr lang="en-US" sz="2445" spc="239">
                <a:solidFill>
                  <a:srgbClr val="231F20"/>
                </a:solidFill>
                <a:latin typeface="Montserrat Classic Bold"/>
              </a:rPr>
              <a:t>2. CREATE TABLE DELIVERIES_V02 WITH ALL THE COLUMNS OF THE TABLE ‘DELIVERIES’ AND AN ADDITIONAL COLUMN BALL_RESULT CONTAINING VALUES BOUNDARY, DOT OR OTHER DEPENDING ON THE TOTAL_RUN (BOUNDARY FOR &gt;= 4, DOT FOR 0 AND OTHER FOR ANY OTHER NUMBER)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63832" y="3852446"/>
            <a:ext cx="7217478" cy="341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CREATE TABLE deliveries_v02 AS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SELECT *,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 CASE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  WHEN total_runs &gt;= 4 THEN 'boundary'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  WHEN total_runs  = 0 THEN 'dot'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  ELSE 'other'</a:t>
            </a:r>
          </a:p>
          <a:p>
            <a:pPr algn="l">
              <a:lnSpc>
                <a:spcPts val="3446"/>
              </a:lnSpc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 END AS ball_result</a:t>
            </a:r>
          </a:p>
          <a:p>
            <a:pPr marL="0" lvl="0" indent="0" algn="l">
              <a:lnSpc>
                <a:spcPts val="3446"/>
              </a:lnSpc>
              <a:spcBef>
                <a:spcPct val="0"/>
              </a:spcBef>
            </a:pPr>
            <a:r>
              <a:rPr lang="en-US" sz="2497" spc="244">
                <a:solidFill>
                  <a:srgbClr val="231F20"/>
                </a:solidFill>
                <a:latin typeface="DM Sans"/>
              </a:rPr>
              <a:t> FROM ipl_ball;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4622987-3406-46A9-B65A-A63301E569D1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531832" y="3463550"/>
            <a:ext cx="5427710" cy="740881"/>
          </a:xfrm>
          <a:custGeom>
            <a:avLst/>
            <a:gdLst/>
            <a:ahLst/>
            <a:cxnLst/>
            <a:rect l="l" t="t" r="r" b="b"/>
            <a:pathLst>
              <a:path w="5427710" h="740881">
                <a:moveTo>
                  <a:pt x="0" y="0"/>
                </a:moveTo>
                <a:lnTo>
                  <a:pt x="5427711" y="0"/>
                </a:lnTo>
                <a:lnTo>
                  <a:pt x="5427711" y="740880"/>
                </a:lnTo>
                <a:lnTo>
                  <a:pt x="0" y="740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66" b="-1366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50259" y="2212459"/>
            <a:ext cx="9251745" cy="5654529"/>
          </a:xfrm>
          <a:custGeom>
            <a:avLst/>
            <a:gdLst/>
            <a:ahLst/>
            <a:cxnLst/>
            <a:rect l="l" t="t" r="r" b="b"/>
            <a:pathLst>
              <a:path w="9251745" h="5654529">
                <a:moveTo>
                  <a:pt x="0" y="0"/>
                </a:moveTo>
                <a:lnTo>
                  <a:pt x="9251745" y="0"/>
                </a:lnTo>
                <a:lnTo>
                  <a:pt x="9251745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76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3. WRITE A QUERY TO FETCH THE TOTAL NUMBER OF BOUNDARIES AND DOT BALLS FROM THE DELIVERIES_V02 TABLE.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1219371"/>
            <a:ext cx="5611786" cy="1934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SELECT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sum( CASE WHEN BALL_RESULT ='boundary' THEN 1 ELSE 0 END) as Total_boundaries,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sum( CASE WHEN BALL_RESULT ='dot' THEN 1 ELSE 0 END) as total_Dotball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FROM deliveries_v02</a:t>
            </a:r>
          </a:p>
          <a:p>
            <a:pPr marL="0" lvl="0" indent="0" algn="l">
              <a:lnSpc>
                <a:spcPts val="2222"/>
              </a:lnSpc>
              <a:spcBef>
                <a:spcPct val="0"/>
              </a:spcBef>
            </a:pPr>
            <a:endParaRPr lang="en-US" sz="1610" spc="15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F154018-82B3-46F4-9F73-D77FBEAEC2E9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58514" y="289410"/>
            <a:ext cx="11528592" cy="1548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4. WRITE A QUERY TO FETCH THE TOTAL NUMBER OF BOUNDARIES SCORED BY EACH TEAM FROM THE DELIVERIES_V02 TABLE AND ORDER IT IN DESCENDING ORDER OF THE NUMBER OF BOUNDARIES SCORED.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76214" y="1219371"/>
            <a:ext cx="5611786" cy="16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select batting_team, count(ball_result) as Total_boundaries from deliveries_v02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where ball_result='boundary'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group by batting_team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order by total_boundaries desc</a:t>
            </a:r>
          </a:p>
          <a:p>
            <a:pPr marL="0" lvl="0" indent="0" algn="l">
              <a:lnSpc>
                <a:spcPts val="2222"/>
              </a:lnSpc>
              <a:spcBef>
                <a:spcPct val="0"/>
              </a:spcBef>
            </a:pPr>
            <a:endParaRPr lang="en-US" sz="1610" spc="15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164599" y="2292019"/>
            <a:ext cx="10823065" cy="5574968"/>
          </a:xfrm>
          <a:custGeom>
            <a:avLst/>
            <a:gdLst/>
            <a:ahLst/>
            <a:cxnLst/>
            <a:rect l="l" t="t" r="r" b="b"/>
            <a:pathLst>
              <a:path w="10823065" h="5574968">
                <a:moveTo>
                  <a:pt x="0" y="0"/>
                </a:moveTo>
                <a:lnTo>
                  <a:pt x="10823065" y="0"/>
                </a:lnTo>
                <a:lnTo>
                  <a:pt x="10823065" y="5574968"/>
                </a:lnTo>
                <a:lnTo>
                  <a:pt x="0" y="55749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588079" y="3900237"/>
            <a:ext cx="5315217" cy="4149599"/>
          </a:xfrm>
          <a:custGeom>
            <a:avLst/>
            <a:gdLst/>
            <a:ahLst/>
            <a:cxnLst/>
            <a:rect l="l" t="t" r="r" b="b"/>
            <a:pathLst>
              <a:path w="5315217" h="4149599">
                <a:moveTo>
                  <a:pt x="0" y="0"/>
                </a:moveTo>
                <a:lnTo>
                  <a:pt x="5315217" y="0"/>
                </a:lnTo>
                <a:lnTo>
                  <a:pt x="5315217" y="4149599"/>
                </a:lnTo>
                <a:lnTo>
                  <a:pt x="0" y="41495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C14BE44-A040-4E43-87F9-DC11A2E707BB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676214" y="4060016"/>
            <a:ext cx="5124642" cy="4323395"/>
          </a:xfrm>
          <a:custGeom>
            <a:avLst/>
            <a:gdLst/>
            <a:ahLst/>
            <a:cxnLst/>
            <a:rect l="l" t="t" r="r" b="b"/>
            <a:pathLst>
              <a:path w="5124642" h="4323395">
                <a:moveTo>
                  <a:pt x="0" y="0"/>
                </a:moveTo>
                <a:lnTo>
                  <a:pt x="5124642" y="0"/>
                </a:lnTo>
                <a:lnTo>
                  <a:pt x="5124642" y="4323395"/>
                </a:lnTo>
                <a:lnTo>
                  <a:pt x="0" y="432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99804" y="2637953"/>
            <a:ext cx="10637903" cy="5229034"/>
          </a:xfrm>
          <a:custGeom>
            <a:avLst/>
            <a:gdLst/>
            <a:ahLst/>
            <a:cxnLst/>
            <a:rect l="l" t="t" r="r" b="b"/>
            <a:pathLst>
              <a:path w="10637903" h="5229034">
                <a:moveTo>
                  <a:pt x="0" y="0"/>
                </a:moveTo>
                <a:lnTo>
                  <a:pt x="10637903" y="0"/>
                </a:lnTo>
                <a:lnTo>
                  <a:pt x="10637903" y="5229034"/>
                </a:lnTo>
                <a:lnTo>
                  <a:pt x="0" y="5229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289410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5. WRITE A QUERY TO FETCH THE TOTAL NUMBER OF DOT BALLS BOWLED BY EACH TEAM AND ORDER IT IN DESCENDING ORDER OF THE TOTAL NUMBER OF DOT BALLS BOWLED.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1219371"/>
            <a:ext cx="5611786" cy="1658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select batting_team, count(ball_result) as Total_dotball from deliveries_v02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where ball_result='dot'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group by batting_team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order by Total_dotball desc</a:t>
            </a:r>
          </a:p>
          <a:p>
            <a:pPr marL="0" lvl="0" indent="0" algn="l">
              <a:lnSpc>
                <a:spcPts val="2222"/>
              </a:lnSpc>
              <a:spcBef>
                <a:spcPct val="0"/>
              </a:spcBef>
            </a:pPr>
            <a:endParaRPr lang="en-US" sz="1610" spc="15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FE60A47-7E2F-4A85-92EF-06CA3BF3B016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07110" y="6590125"/>
            <a:ext cx="8419809" cy="891665"/>
          </a:xfrm>
          <a:custGeom>
            <a:avLst/>
            <a:gdLst/>
            <a:ahLst/>
            <a:cxnLst/>
            <a:rect l="l" t="t" r="r" b="b"/>
            <a:pathLst>
              <a:path w="8419809" h="891665">
                <a:moveTo>
                  <a:pt x="0" y="0"/>
                </a:moveTo>
                <a:lnTo>
                  <a:pt x="8419808" y="0"/>
                </a:lnTo>
                <a:lnTo>
                  <a:pt x="8419808" y="891665"/>
                </a:lnTo>
                <a:lnTo>
                  <a:pt x="0" y="891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54612" y="337474"/>
            <a:ext cx="17378775" cy="1500802"/>
            <a:chOff x="0" y="0"/>
            <a:chExt cx="6658561" cy="5750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58561" cy="575022"/>
            </a:xfrm>
            <a:custGeom>
              <a:avLst/>
              <a:gdLst/>
              <a:ahLst/>
              <a:cxnLst/>
              <a:rect l="l" t="t" r="r" b="b"/>
              <a:pathLst>
                <a:path w="6658561" h="575022">
                  <a:moveTo>
                    <a:pt x="0" y="0"/>
                  </a:moveTo>
                  <a:lnTo>
                    <a:pt x="6658561" y="0"/>
                  </a:lnTo>
                  <a:lnTo>
                    <a:pt x="6658561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6658561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707110" y="4944736"/>
            <a:ext cx="8436407" cy="1862583"/>
          </a:xfrm>
          <a:custGeom>
            <a:avLst/>
            <a:gdLst/>
            <a:ahLst/>
            <a:cxnLst/>
            <a:rect l="l" t="t" r="r" b="b"/>
            <a:pathLst>
              <a:path w="8436407" h="1862583">
                <a:moveTo>
                  <a:pt x="0" y="0"/>
                </a:moveTo>
                <a:lnTo>
                  <a:pt x="8436407" y="0"/>
                </a:lnTo>
                <a:lnTo>
                  <a:pt x="8436407" y="1862583"/>
                </a:lnTo>
                <a:lnTo>
                  <a:pt x="0" y="1862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58514" y="567950"/>
            <a:ext cx="17174874" cy="98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6"/>
              </a:lnSpc>
              <a:spcBef>
                <a:spcPct val="0"/>
              </a:spcBef>
            </a:pPr>
            <a:r>
              <a:rPr lang="en-US" sz="2845" spc="278">
                <a:solidFill>
                  <a:srgbClr val="231F20"/>
                </a:solidFill>
                <a:latin typeface="Montserrat Classic Bold"/>
              </a:rPr>
              <a:t>6. WRITE A QUERY TO FETCH THE TOTAL NUMBER OF DISMISSALS BY DISMISSAL KINDS WHERE DISMISSAL KIND IS NOT NA.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1234" y="2400611"/>
            <a:ext cx="12441440" cy="1440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8"/>
              </a:lnSpc>
            </a:pPr>
            <a:r>
              <a:rPr lang="en-US" sz="2810" spc="275">
                <a:solidFill>
                  <a:srgbClr val="231F20"/>
                </a:solidFill>
                <a:latin typeface="DM Sans"/>
              </a:rPr>
              <a:t>select count(dismissal_kind) from deliveries_v02  </a:t>
            </a:r>
          </a:p>
          <a:p>
            <a:pPr algn="l">
              <a:lnSpc>
                <a:spcPts val="3878"/>
              </a:lnSpc>
            </a:pPr>
            <a:r>
              <a:rPr lang="en-US" sz="2810" spc="275">
                <a:solidFill>
                  <a:srgbClr val="231F20"/>
                </a:solidFill>
                <a:latin typeface="DM Sans"/>
              </a:rPr>
              <a:t>where dismissal_kind !='NA'</a:t>
            </a:r>
          </a:p>
          <a:p>
            <a:pPr marL="0" lvl="0" indent="0" algn="l">
              <a:lnSpc>
                <a:spcPts val="3878"/>
              </a:lnSpc>
              <a:spcBef>
                <a:spcPct val="0"/>
              </a:spcBef>
            </a:pPr>
            <a:endParaRPr lang="en-US" sz="2810" spc="275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78000A6-6688-4C10-B249-F3E8137E02EA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876877" y="2249926"/>
            <a:ext cx="9398508" cy="5787148"/>
          </a:xfrm>
          <a:custGeom>
            <a:avLst/>
            <a:gdLst/>
            <a:ahLst/>
            <a:cxnLst/>
            <a:rect l="l" t="t" r="r" b="b"/>
            <a:pathLst>
              <a:path w="9398508" h="5787148">
                <a:moveTo>
                  <a:pt x="0" y="0"/>
                </a:moveTo>
                <a:lnTo>
                  <a:pt x="9398508" y="0"/>
                </a:lnTo>
                <a:lnTo>
                  <a:pt x="9398508" y="5787148"/>
                </a:lnTo>
                <a:lnTo>
                  <a:pt x="0" y="5787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651041" y="5122597"/>
            <a:ext cx="5189292" cy="2197818"/>
          </a:xfrm>
          <a:custGeom>
            <a:avLst/>
            <a:gdLst/>
            <a:ahLst/>
            <a:cxnLst/>
            <a:rect l="l" t="t" r="r" b="b"/>
            <a:pathLst>
              <a:path w="5189292" h="2197818">
                <a:moveTo>
                  <a:pt x="0" y="0"/>
                </a:moveTo>
                <a:lnTo>
                  <a:pt x="5189293" y="0"/>
                </a:lnTo>
                <a:lnTo>
                  <a:pt x="5189293" y="2197818"/>
                </a:lnTo>
                <a:lnTo>
                  <a:pt x="0" y="21978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625742"/>
            <a:ext cx="11528592" cy="76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7. WRITE A QUERY TO GET THE TOP 5 BOWLERS WHO CONCEDED MAXIMUM EXTRA RUNS FROM THE DELIVERIES TABLE.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1613064"/>
            <a:ext cx="5611786" cy="1558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select bowler, 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sum(extra_runs) as t_extraruns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 from deliveries_v02 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group by bowler </a:t>
            </a:r>
          </a:p>
          <a:p>
            <a:pPr marL="0" lvl="0" indent="0" algn="l">
              <a:lnSpc>
                <a:spcPts val="2498"/>
              </a:lnSpc>
              <a:spcBef>
                <a:spcPct val="0"/>
              </a:spcBef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order by t_extraruns desc limit 5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45E199F4-9697-45E3-931B-5DA86EE4ED21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4612" y="337474"/>
            <a:ext cx="17378775" cy="1863628"/>
            <a:chOff x="0" y="0"/>
            <a:chExt cx="6658561" cy="7140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58561" cy="714036"/>
            </a:xfrm>
            <a:custGeom>
              <a:avLst/>
              <a:gdLst/>
              <a:ahLst/>
              <a:cxnLst/>
              <a:rect l="l" t="t" r="r" b="b"/>
              <a:pathLst>
                <a:path w="6658561" h="714036">
                  <a:moveTo>
                    <a:pt x="0" y="0"/>
                  </a:moveTo>
                  <a:lnTo>
                    <a:pt x="6658561" y="0"/>
                  </a:lnTo>
                  <a:lnTo>
                    <a:pt x="6658561" y="714036"/>
                  </a:lnTo>
                  <a:lnTo>
                    <a:pt x="0" y="71403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6658561" cy="733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58514" y="567950"/>
            <a:ext cx="17174874" cy="147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6"/>
              </a:lnSpc>
              <a:spcBef>
                <a:spcPct val="0"/>
              </a:spcBef>
            </a:pPr>
            <a:r>
              <a:rPr lang="en-US" sz="2845" spc="278">
                <a:solidFill>
                  <a:srgbClr val="231F20"/>
                </a:solidFill>
                <a:latin typeface="Montserrat Classic Bold"/>
              </a:rPr>
              <a:t>8. WRITE A QUERY TO CREATE A TABLE NAMED DELIVERIES_V03 WITH ALL THE COLUMNS OF DELIVERIES_V02 TABLE AND TWO ADDITIONAL COLUMN (NAMED VENUE AND MATCH_DATE) OF VENUE AND DATE FROM TABLE MATCHES.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96242" y="3614666"/>
            <a:ext cx="12441440" cy="3010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6"/>
              </a:lnSpc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create table deliveries_v03 as (select a.*, </a:t>
            </a:r>
          </a:p>
          <a:p>
            <a:pPr algn="l">
              <a:lnSpc>
                <a:spcPts val="4016"/>
              </a:lnSpc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b.venue as venue,</a:t>
            </a:r>
          </a:p>
          <a:p>
            <a:pPr algn="l">
              <a:lnSpc>
                <a:spcPts val="4016"/>
              </a:lnSpc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 b.date as match_date </a:t>
            </a:r>
          </a:p>
          <a:p>
            <a:pPr algn="l">
              <a:lnSpc>
                <a:spcPts val="4016"/>
              </a:lnSpc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from deliveries_v02 as a</a:t>
            </a:r>
          </a:p>
          <a:p>
            <a:pPr algn="l">
              <a:lnSpc>
                <a:spcPts val="4016"/>
              </a:lnSpc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left join ipl_matches as b</a:t>
            </a:r>
          </a:p>
          <a:p>
            <a:pPr marL="0" lvl="0" indent="0" algn="l">
              <a:lnSpc>
                <a:spcPts val="4016"/>
              </a:lnSpc>
              <a:spcBef>
                <a:spcPct val="0"/>
              </a:spcBef>
            </a:pPr>
            <a:r>
              <a:rPr lang="en-US" sz="2910" spc="285">
                <a:solidFill>
                  <a:srgbClr val="231F20"/>
                </a:solidFill>
                <a:latin typeface="DM Sans"/>
              </a:rPr>
              <a:t>on a.id=b.id)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C4B672-2A7A-408C-AC00-B01A8920B3B6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019320" y="2534755"/>
            <a:ext cx="1400485" cy="7261514"/>
            <a:chOff x="0" y="0"/>
            <a:chExt cx="368852" cy="191249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912498"/>
            </a:xfrm>
            <a:custGeom>
              <a:avLst/>
              <a:gdLst/>
              <a:ahLst/>
              <a:cxnLst/>
              <a:rect l="l" t="t" r="r" b="b"/>
              <a:pathLst>
                <a:path w="368852" h="1912498">
                  <a:moveTo>
                    <a:pt x="0" y="0"/>
                  </a:moveTo>
                  <a:lnTo>
                    <a:pt x="368852" y="0"/>
                  </a:lnTo>
                  <a:lnTo>
                    <a:pt x="368852" y="1912498"/>
                  </a:lnTo>
                  <a:lnTo>
                    <a:pt x="0" y="1912498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931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19320" y="6178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250954" y="2829516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3555310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07430" y="2939435"/>
            <a:ext cx="5790503" cy="284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MOTIVE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07430" y="3526735"/>
            <a:ext cx="10624810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BATSMAN WITH HIGH BATTING STRIKE RATE WHO HAVE FACED ATLEAST 500 BALLS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31353" y="4298529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4993720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231353" y="5736670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4269954"/>
            <a:ext cx="10624810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PLAYERS WITH BEST AVERAGE WHO HAVE PLAYED MORE THAN 2 IPL SEASONS (OR 28 MATCHES)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250954" y="6513024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50954" y="8075124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08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250954" y="7294074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5012142"/>
            <a:ext cx="10651870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PLAYERS WHO HAVE SCORED MOST RUNS IN BOUNDARIES AND HAVE PLAYED MORE THAN 2 IPL SEASONS(MORE THAN 28 MATCHES).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7430" y="6496517"/>
            <a:ext cx="10801268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BOWLERS WHO HAVE THE BEST STRIKE RATE AND WHO GAVE BOWLED AT LEAST 500 BALLS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07430" y="5754330"/>
            <a:ext cx="10651870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BOWLERS WITH BEST ECONOMY WHO HAVE BOWLED AT LEAST 500 BALLS IN IPL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580371" y="7247212"/>
            <a:ext cx="11010788" cy="58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6"/>
              </a:lnSpc>
            </a:pPr>
            <a:r>
              <a:rPr lang="en-US" sz="1700" spc="166">
                <a:solidFill>
                  <a:srgbClr val="231F20"/>
                </a:solidFill>
                <a:latin typeface="DM Sans"/>
              </a:rPr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07430" y="8198854"/>
            <a:ext cx="10651870" cy="30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4"/>
              </a:lnSpc>
            </a:pPr>
            <a:r>
              <a:rPr lang="en-US" sz="1800" spc="176">
                <a:solidFill>
                  <a:srgbClr val="231F20"/>
                </a:solidFill>
                <a:latin typeface="DM Sans"/>
              </a:rPr>
              <a:t>CRITERIA FOR SELECTING WICKETKEEPERS IN THE IPL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250954" y="8770449"/>
            <a:ext cx="93721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363636"/>
                </a:solidFill>
                <a:latin typeface="Oswald Bold Italics"/>
              </a:rPr>
              <a:t>09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80371" y="8871986"/>
            <a:ext cx="10651870" cy="30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4"/>
              </a:lnSpc>
            </a:pPr>
            <a:r>
              <a:rPr lang="en-US" sz="1800" spc="176">
                <a:solidFill>
                  <a:srgbClr val="231F20"/>
                </a:solidFill>
                <a:latin typeface="DM Sans"/>
              </a:rPr>
              <a:t>ADDITIONAL QUESTIONS</a:t>
            </a: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A2396E60-9214-4310-8089-4A7DB8CA16E3}"/>
              </a:ext>
            </a:extLst>
          </p:cNvPr>
          <p:cNvSpPr/>
          <p:nvPr/>
        </p:nvSpPr>
        <p:spPr>
          <a:xfrm>
            <a:off x="0" y="-1"/>
            <a:ext cx="5764563" cy="4399113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6518" t="-110458"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527755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531832" y="1838276"/>
            <a:ext cx="5427710" cy="7974191"/>
          </a:xfrm>
          <a:custGeom>
            <a:avLst/>
            <a:gdLst/>
            <a:ahLst/>
            <a:cxnLst/>
            <a:rect l="l" t="t" r="r" b="b"/>
            <a:pathLst>
              <a:path w="5427710" h="7974191">
                <a:moveTo>
                  <a:pt x="0" y="0"/>
                </a:moveTo>
                <a:lnTo>
                  <a:pt x="5427711" y="0"/>
                </a:lnTo>
                <a:lnTo>
                  <a:pt x="5427711" y="7974191"/>
                </a:lnTo>
                <a:lnTo>
                  <a:pt x="0" y="7974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53349" y="2236410"/>
            <a:ext cx="10833757" cy="5814181"/>
          </a:xfrm>
          <a:custGeom>
            <a:avLst/>
            <a:gdLst/>
            <a:ahLst/>
            <a:cxnLst/>
            <a:rect l="l" t="t" r="r" b="b"/>
            <a:pathLst>
              <a:path w="10833757" h="5814181">
                <a:moveTo>
                  <a:pt x="0" y="0"/>
                </a:moveTo>
                <a:lnTo>
                  <a:pt x="10833757" y="0"/>
                </a:lnTo>
                <a:lnTo>
                  <a:pt x="10833757" y="5814180"/>
                </a:lnTo>
                <a:lnTo>
                  <a:pt x="0" y="5814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679935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8"/>
              </a:lnSpc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9. WRITE A QUERY TO FETCH THE TOTAL RUNS SCORED FOR EACH</a:t>
            </a:r>
          </a:p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 venue and order it in the descending order of total runs scored.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405785"/>
            <a:ext cx="5611786" cy="1382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select venue, 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sum(total_runs) as total_runs from deliveries_v03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group by venue</a:t>
            </a:r>
          </a:p>
          <a:p>
            <a:pPr marL="0" lvl="0" indent="0" algn="l">
              <a:lnSpc>
                <a:spcPts val="2222"/>
              </a:lnSpc>
              <a:spcBef>
                <a:spcPct val="0"/>
              </a:spcBef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order by total_runs desc</a:t>
            </a: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1D4F070C-54AA-4910-9D8D-2675DF115DCB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473561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857037" y="3629786"/>
            <a:ext cx="4777302" cy="5481918"/>
          </a:xfrm>
          <a:custGeom>
            <a:avLst/>
            <a:gdLst/>
            <a:ahLst/>
            <a:cxnLst/>
            <a:rect l="l" t="t" r="r" b="b"/>
            <a:pathLst>
              <a:path w="4777302" h="5481918">
                <a:moveTo>
                  <a:pt x="0" y="0"/>
                </a:moveTo>
                <a:lnTo>
                  <a:pt x="4777301" y="0"/>
                </a:lnTo>
                <a:lnTo>
                  <a:pt x="4777301" y="5481918"/>
                </a:lnTo>
                <a:lnTo>
                  <a:pt x="0" y="5481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92546" y="2324618"/>
            <a:ext cx="9367170" cy="5637764"/>
          </a:xfrm>
          <a:custGeom>
            <a:avLst/>
            <a:gdLst/>
            <a:ahLst/>
            <a:cxnLst/>
            <a:rect l="l" t="t" r="r" b="b"/>
            <a:pathLst>
              <a:path w="9367170" h="5637764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625742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10. WRITE A QUERY TO FETCH THE YEAR-WISE TOTAL RUNS SCORED AT EDEN GARDENS AND ORDER IT IN THE DESCENDING ORDER OF TOTAL RUNS SCORED.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31832" y="1442322"/>
            <a:ext cx="5611786" cy="2187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select  extract (year from match_date) as year, sum(total_runs) as total_runs from deliveries_v03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 where venue='Eden Gardens'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group by year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order by total_runs desc</a:t>
            </a:r>
          </a:p>
          <a:p>
            <a:pPr marL="0" lvl="0" indent="0" algn="l">
              <a:lnSpc>
                <a:spcPts val="2498"/>
              </a:lnSpc>
              <a:spcBef>
                <a:spcPct val="0"/>
              </a:spcBef>
            </a:pPr>
            <a:endParaRPr lang="en-US" sz="1810" spc="17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57619C4E-1CE6-4B60-96C6-2F8404D8EC70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0800000">
            <a:off x="9407140" y="-1"/>
            <a:ext cx="8880860" cy="10287001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0654" t="-49259" b="-9050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57433" y="4265469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spc="924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" y="7505699"/>
            <a:ext cx="7627441" cy="2781301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065" r="-55774" b="-27093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99722" y="4431943"/>
            <a:ext cx="12790101" cy="1948998"/>
            <a:chOff x="0" y="0"/>
            <a:chExt cx="4900441" cy="7467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00441" cy="746746"/>
            </a:xfrm>
            <a:custGeom>
              <a:avLst/>
              <a:gdLst/>
              <a:ahLst/>
              <a:cxnLst/>
              <a:rect l="l" t="t" r="r" b="b"/>
              <a:pathLst>
                <a:path w="4900441" h="746746">
                  <a:moveTo>
                    <a:pt x="0" y="0"/>
                  </a:moveTo>
                  <a:lnTo>
                    <a:pt x="4900441" y="0"/>
                  </a:lnTo>
                  <a:lnTo>
                    <a:pt x="4900441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900441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116587" y="4604009"/>
            <a:ext cx="1528959" cy="1551527"/>
          </a:xfrm>
          <a:custGeom>
            <a:avLst/>
            <a:gdLst/>
            <a:ahLst/>
            <a:cxnLst/>
            <a:rect l="l" t="t" r="r" b="b"/>
            <a:pathLst>
              <a:path w="1528959" h="1551527">
                <a:moveTo>
                  <a:pt x="0" y="0"/>
                </a:moveTo>
                <a:lnTo>
                  <a:pt x="1528959" y="0"/>
                </a:lnTo>
                <a:lnTo>
                  <a:pt x="1528959" y="1551527"/>
                </a:lnTo>
                <a:lnTo>
                  <a:pt x="0" y="15515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499722" y="6308471"/>
            <a:ext cx="12790101" cy="1032847"/>
          </a:xfrm>
          <a:custGeom>
            <a:avLst/>
            <a:gdLst/>
            <a:ahLst/>
            <a:cxnLst/>
            <a:rect l="l" t="t" r="r" b="b"/>
            <a:pathLst>
              <a:path w="12790101" h="1032847">
                <a:moveTo>
                  <a:pt x="0" y="0"/>
                </a:moveTo>
                <a:lnTo>
                  <a:pt x="12790101" y="0"/>
                </a:lnTo>
                <a:lnTo>
                  <a:pt x="12790101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34062" r="-2827" b="-1742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758775" y="2087801"/>
            <a:ext cx="4770450" cy="16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MOTIVE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29062" y="4689710"/>
            <a:ext cx="10050065" cy="1385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0"/>
              </a:lnSpc>
              <a:spcBef>
                <a:spcPct val="0"/>
              </a:spcBef>
            </a:pPr>
            <a:r>
              <a:rPr lang="en-US" sz="2710" spc="265">
                <a:solidFill>
                  <a:srgbClr val="231F20"/>
                </a:solidFill>
                <a:latin typeface="DM Sans"/>
              </a:rPr>
              <a:t>Developing auction strategy for new IPL franchise by analyzing past IPL data to create a strong and balanced squad </a:t>
            </a: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FDAA8D86-C929-4224-904D-BC1BFF268A9C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75573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287754" y="2475652"/>
            <a:ext cx="8675622" cy="5451183"/>
          </a:xfrm>
          <a:custGeom>
            <a:avLst/>
            <a:gdLst/>
            <a:ahLst/>
            <a:cxnLst/>
            <a:rect l="l" t="t" r="r" b="b"/>
            <a:pathLst>
              <a:path w="8675622" h="5451183">
                <a:moveTo>
                  <a:pt x="0" y="0"/>
                </a:moveTo>
                <a:lnTo>
                  <a:pt x="8675622" y="0"/>
                </a:lnTo>
                <a:lnTo>
                  <a:pt x="8675622" y="5451183"/>
                </a:lnTo>
                <a:lnTo>
                  <a:pt x="0" y="5451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2717631" y="5201243"/>
            <a:ext cx="5097530" cy="4289620"/>
          </a:xfrm>
          <a:custGeom>
            <a:avLst/>
            <a:gdLst/>
            <a:ahLst/>
            <a:cxnLst/>
            <a:rect l="l" t="t" r="r" b="b"/>
            <a:pathLst>
              <a:path w="5097530" h="4289620">
                <a:moveTo>
                  <a:pt x="0" y="0"/>
                </a:moveTo>
                <a:lnTo>
                  <a:pt x="5097530" y="0"/>
                </a:lnTo>
                <a:lnTo>
                  <a:pt x="5097530" y="4289620"/>
                </a:lnTo>
                <a:lnTo>
                  <a:pt x="0" y="42896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76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BATSMAN WITH HIGH BATTING STRIKE RATE WHO HAVE FACED ATLEAST 500 BALLS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499180"/>
            <a:ext cx="5138947" cy="4702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SELECT 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batsman,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ROUND((SUM(batsman_runs)*1.0 / COUNT(ball)) * 100,2) AS batsman_sr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FROM ipl_ball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WHERE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extras_type not in ('wides')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GROUP BY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batsman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HAVING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COUNT(ball) &gt; 500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batsman_sr DESC</a:t>
            </a:r>
          </a:p>
          <a:p>
            <a:pPr algn="l"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498"/>
              </a:lnSpc>
              <a:spcBef>
                <a:spcPct val="0"/>
              </a:spcBef>
            </a:pPr>
            <a:endParaRPr lang="en-US" sz="1810" spc="17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DE938BF4-ABA8-4D93-94F5-2BF96E21A8C2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75573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60156" b="-16532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2676214" y="5692143"/>
            <a:ext cx="5138947" cy="3298350"/>
          </a:xfrm>
          <a:custGeom>
            <a:avLst/>
            <a:gdLst/>
            <a:ahLst/>
            <a:cxnLst/>
            <a:rect l="l" t="t" r="r" b="b"/>
            <a:pathLst>
              <a:path w="5138947" h="3298350">
                <a:moveTo>
                  <a:pt x="0" y="0"/>
                </a:moveTo>
                <a:lnTo>
                  <a:pt x="5138947" y="0"/>
                </a:lnTo>
                <a:lnTo>
                  <a:pt x="5138947" y="3298350"/>
                </a:lnTo>
                <a:lnTo>
                  <a:pt x="0" y="3298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975573" y="2547709"/>
            <a:ext cx="9451073" cy="5319279"/>
          </a:xfrm>
          <a:custGeom>
            <a:avLst/>
            <a:gdLst/>
            <a:ahLst/>
            <a:cxnLst/>
            <a:rect l="l" t="t" r="r" b="b"/>
            <a:pathLst>
              <a:path w="9451073" h="5319279">
                <a:moveTo>
                  <a:pt x="0" y="0"/>
                </a:moveTo>
                <a:lnTo>
                  <a:pt x="9451073" y="0"/>
                </a:lnTo>
                <a:lnTo>
                  <a:pt x="9451073" y="5319278"/>
                </a:lnTo>
                <a:lnTo>
                  <a:pt x="0" y="53192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76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PLAYERS WITH BEST AVERAGE WHO HAVE PLAYED MORE THAN 2 IPL SEASONS (OR 28 MATCHES)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489655"/>
            <a:ext cx="5138947" cy="4995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SELECT 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batsman,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SUM(batsman_runs) AS runs,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ROUND(SUM(batsman_runs)*1.0/SUM(is_wicket),2) AS  average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FROM ipl_ball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GROUP BY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batsman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HAVING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SUM(is_wicket) &gt; 0 AND COUNT(DISTINCT id) &gt; 28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average DESC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636"/>
              </a:lnSpc>
              <a:spcBef>
                <a:spcPct val="0"/>
              </a:spcBef>
            </a:pPr>
            <a:endParaRPr lang="en-US" sz="1910" spc="18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975573" y="7866987"/>
            <a:ext cx="9269763" cy="981676"/>
          </a:xfrm>
          <a:custGeom>
            <a:avLst/>
            <a:gdLst/>
            <a:ahLst/>
            <a:cxnLst/>
            <a:rect l="l" t="t" r="r" b="b"/>
            <a:pathLst>
              <a:path w="9269763" h="981676">
                <a:moveTo>
                  <a:pt x="0" y="0"/>
                </a:moveTo>
                <a:lnTo>
                  <a:pt x="9269763" y="0"/>
                </a:lnTo>
                <a:lnTo>
                  <a:pt x="9269763" y="981676"/>
                </a:lnTo>
                <a:lnTo>
                  <a:pt x="0" y="981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531832" y="6642386"/>
            <a:ext cx="5427710" cy="3265334"/>
          </a:xfrm>
          <a:custGeom>
            <a:avLst/>
            <a:gdLst/>
            <a:ahLst/>
            <a:cxnLst/>
            <a:rect l="l" t="t" r="r" b="b"/>
            <a:pathLst>
              <a:path w="5427710" h="3265334">
                <a:moveTo>
                  <a:pt x="0" y="0"/>
                </a:moveTo>
                <a:lnTo>
                  <a:pt x="5427711" y="0"/>
                </a:lnTo>
                <a:lnTo>
                  <a:pt x="5427711" y="3265334"/>
                </a:lnTo>
                <a:lnTo>
                  <a:pt x="0" y="326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10403" y="2321561"/>
            <a:ext cx="9000104" cy="5643878"/>
          </a:xfrm>
          <a:custGeom>
            <a:avLst/>
            <a:gdLst/>
            <a:ahLst/>
            <a:cxnLst/>
            <a:rect l="l" t="t" r="r" b="b"/>
            <a:pathLst>
              <a:path w="9000104" h="5643878">
                <a:moveTo>
                  <a:pt x="0" y="0"/>
                </a:moveTo>
                <a:lnTo>
                  <a:pt x="9000103" y="0"/>
                </a:lnTo>
                <a:lnTo>
                  <a:pt x="9000103" y="5643878"/>
                </a:lnTo>
                <a:lnTo>
                  <a:pt x="0" y="5643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PLAYERS WHO HAVE SCORED MOST RUNS IN BOUNDARIES AND HAVE PLAYED MORE THAN 2 IPL SEASONS(MORE THAN 28 MATCHES).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489655"/>
            <a:ext cx="5138947" cy="6164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SELECT 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batsman, 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ROUND(SUM(CASE WHEN batsman_runs in(4,6) THEN batsman_runs else 0 END)*1.0 / SUM(batsman_runs)*100,2) AS boundary_percentage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FROM ipl_ball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WHERE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extras_type NOT IN ('wides')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GROUP BY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batsman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HAVING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COUNT(DISTINCT id) &gt; 28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boundary_percentage DESC</a:t>
            </a:r>
          </a:p>
          <a:p>
            <a:pPr algn="l"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774"/>
              </a:lnSpc>
              <a:spcBef>
                <a:spcPct val="0"/>
              </a:spcBef>
            </a:pP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D2E18A-FC1C-4379-970D-066D71E49F2D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574950" y="5413613"/>
            <a:ext cx="5341475" cy="4164857"/>
          </a:xfrm>
          <a:custGeom>
            <a:avLst/>
            <a:gdLst/>
            <a:ahLst/>
            <a:cxnLst/>
            <a:rect l="l" t="t" r="r" b="b"/>
            <a:pathLst>
              <a:path w="5341475" h="4164857">
                <a:moveTo>
                  <a:pt x="0" y="0"/>
                </a:moveTo>
                <a:lnTo>
                  <a:pt x="5341475" y="0"/>
                </a:lnTo>
                <a:lnTo>
                  <a:pt x="5341475" y="4164857"/>
                </a:lnTo>
                <a:lnTo>
                  <a:pt x="0" y="4164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9649" y="2285962"/>
            <a:ext cx="9600917" cy="5673269"/>
          </a:xfrm>
          <a:custGeom>
            <a:avLst/>
            <a:gdLst/>
            <a:ahLst/>
            <a:cxnLst/>
            <a:rect l="l" t="t" r="r" b="b"/>
            <a:pathLst>
              <a:path w="9600917" h="5673269">
                <a:moveTo>
                  <a:pt x="0" y="0"/>
                </a:moveTo>
                <a:lnTo>
                  <a:pt x="9600917" y="0"/>
                </a:lnTo>
                <a:lnTo>
                  <a:pt x="9600917" y="5673270"/>
                </a:lnTo>
                <a:lnTo>
                  <a:pt x="0" y="5673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98"/>
              </a:lnSpc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BOWLERS WITH BEST ECONOMY WHO HAVE BOWLED AT LEAST 500 BALLS IN IPL</a:t>
            </a:r>
          </a:p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endParaRPr lang="en-US" sz="2245" spc="220">
              <a:solidFill>
                <a:srgbClr val="231F20"/>
              </a:solidFill>
              <a:latin typeface="Montserrat Class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76214" y="489655"/>
            <a:ext cx="5138947" cy="4661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SELECT 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bowler,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ROUND(SUM(total_runs)/(COUNT(bowler)/6.0), 2) 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as economy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FROM ipl_ball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GROUP BY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bowler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HAVING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COUNT(bowler) &gt; 500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 economy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636"/>
              </a:lnSpc>
              <a:spcBef>
                <a:spcPct val="0"/>
              </a:spcBef>
            </a:pPr>
            <a:endParaRPr lang="en-US" sz="1910" spc="18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C8C665D0-EF8C-4DE6-A852-D0A1AB85ABA4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99649" y="7866987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929397" y="5462990"/>
            <a:ext cx="4632580" cy="4117849"/>
          </a:xfrm>
          <a:custGeom>
            <a:avLst/>
            <a:gdLst/>
            <a:ahLst/>
            <a:cxnLst/>
            <a:rect l="l" t="t" r="r" b="b"/>
            <a:pathLst>
              <a:path w="4632580" h="4117849">
                <a:moveTo>
                  <a:pt x="0" y="0"/>
                </a:moveTo>
                <a:lnTo>
                  <a:pt x="4632581" y="0"/>
                </a:lnTo>
                <a:lnTo>
                  <a:pt x="4632581" y="4117850"/>
                </a:lnTo>
                <a:lnTo>
                  <a:pt x="0" y="4117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12516" y="2302303"/>
            <a:ext cx="8927231" cy="5564685"/>
          </a:xfrm>
          <a:custGeom>
            <a:avLst/>
            <a:gdLst/>
            <a:ahLst/>
            <a:cxnLst/>
            <a:rect l="l" t="t" r="r" b="b"/>
            <a:pathLst>
              <a:path w="8927231" h="5564685">
                <a:moveTo>
                  <a:pt x="0" y="0"/>
                </a:moveTo>
                <a:lnTo>
                  <a:pt x="8927231" y="0"/>
                </a:lnTo>
                <a:lnTo>
                  <a:pt x="8927231" y="5564684"/>
                </a:lnTo>
                <a:lnTo>
                  <a:pt x="0" y="5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58514" y="489655"/>
            <a:ext cx="11528592" cy="767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BOWLERS WHO HAVE THE BEST STRIKE RATE AND WHO GAVE BOWLED AT LEAST 500 BALLS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676214" y="489655"/>
            <a:ext cx="5611786" cy="4973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WITH ValidDismissals AS (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SELECT bowler, is_wicket,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    CASE WHEN dismissal_kind IN ('bowled', 'caught', 'caught and bowled', 'hit wicket', 'lbw', 'stumped')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        THEN 1  ELSE 0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    END AS is_valid_dismissal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FROM ipl_ball)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SELECTbowler,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ROUND(COUNT(bowler) * 1.0 / SUM(is_valid_dismissal),2) AS economy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FROM ValidDismissals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GROUP BY bowler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HAVING COUNT(bowler) &gt; 500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   economy</a:t>
            </a:r>
          </a:p>
          <a:p>
            <a:pPr algn="l">
              <a:lnSpc>
                <a:spcPts val="2222"/>
              </a:lnSpc>
            </a:pPr>
            <a:r>
              <a:rPr lang="en-US" sz="1610" spc="15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222"/>
              </a:lnSpc>
              <a:spcBef>
                <a:spcPct val="0"/>
              </a:spcBef>
            </a:pPr>
            <a:endParaRPr lang="en-US" sz="1610" spc="15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A2ADED3C-E2C5-4F85-88F9-A32B8F9B6CA9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531832" y="337474"/>
            <a:ext cx="5427710" cy="9570246"/>
            <a:chOff x="0" y="0"/>
            <a:chExt cx="1429520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29520" cy="2520559"/>
            </a:xfrm>
            <a:custGeom>
              <a:avLst/>
              <a:gdLst/>
              <a:ahLst/>
              <a:cxnLst/>
              <a:rect l="l" t="t" r="r" b="b"/>
              <a:pathLst>
                <a:path w="1429520" h="2520559">
                  <a:moveTo>
                    <a:pt x="0" y="0"/>
                  </a:moveTo>
                  <a:lnTo>
                    <a:pt x="1429520" y="0"/>
                  </a:lnTo>
                  <a:lnTo>
                    <a:pt x="1429520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429520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32335" y="5848858"/>
            <a:ext cx="6981122" cy="739307"/>
          </a:xfrm>
          <a:custGeom>
            <a:avLst/>
            <a:gdLst/>
            <a:ahLst/>
            <a:cxnLst/>
            <a:rect l="l" t="t" r="r" b="b"/>
            <a:pathLst>
              <a:path w="6981122" h="739307">
                <a:moveTo>
                  <a:pt x="0" y="0"/>
                </a:moveTo>
                <a:lnTo>
                  <a:pt x="6981122" y="0"/>
                </a:lnTo>
                <a:lnTo>
                  <a:pt x="6981122" y="739306"/>
                </a:lnTo>
                <a:lnTo>
                  <a:pt x="0" y="739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54612" y="337474"/>
            <a:ext cx="11936395" cy="1500802"/>
            <a:chOff x="0" y="0"/>
            <a:chExt cx="4573349" cy="575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73349" cy="575022"/>
            </a:xfrm>
            <a:custGeom>
              <a:avLst/>
              <a:gdLst/>
              <a:ahLst/>
              <a:cxnLst/>
              <a:rect l="l" t="t" r="r" b="b"/>
              <a:pathLst>
                <a:path w="4573349" h="575022">
                  <a:moveTo>
                    <a:pt x="0" y="0"/>
                  </a:moveTo>
                  <a:lnTo>
                    <a:pt x="4573349" y="0"/>
                  </a:lnTo>
                  <a:lnTo>
                    <a:pt x="4573349" y="575022"/>
                  </a:lnTo>
                  <a:lnTo>
                    <a:pt x="0" y="575022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4573349" cy="594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2531832" y="5848858"/>
            <a:ext cx="5429584" cy="2984921"/>
          </a:xfrm>
          <a:custGeom>
            <a:avLst/>
            <a:gdLst/>
            <a:ahLst/>
            <a:cxnLst/>
            <a:rect l="l" t="t" r="r" b="b"/>
            <a:pathLst>
              <a:path w="5429584" h="2984921">
                <a:moveTo>
                  <a:pt x="0" y="0"/>
                </a:moveTo>
                <a:lnTo>
                  <a:pt x="5429584" y="0"/>
                </a:lnTo>
                <a:lnTo>
                  <a:pt x="5429584" y="2984920"/>
                </a:lnTo>
                <a:lnTo>
                  <a:pt x="0" y="29849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410384" y="1838276"/>
            <a:ext cx="6825024" cy="4010581"/>
          </a:xfrm>
          <a:custGeom>
            <a:avLst/>
            <a:gdLst/>
            <a:ahLst/>
            <a:cxnLst/>
            <a:rect l="l" t="t" r="r" b="b"/>
            <a:pathLst>
              <a:path w="6825024" h="4010581">
                <a:moveTo>
                  <a:pt x="0" y="0"/>
                </a:moveTo>
                <a:lnTo>
                  <a:pt x="6825024" y="0"/>
                </a:lnTo>
                <a:lnTo>
                  <a:pt x="6825024" y="4010582"/>
                </a:lnTo>
                <a:lnTo>
                  <a:pt x="0" y="401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184930" y="5869214"/>
            <a:ext cx="7002175" cy="4048133"/>
          </a:xfrm>
          <a:custGeom>
            <a:avLst/>
            <a:gdLst/>
            <a:ahLst/>
            <a:cxnLst/>
            <a:rect l="l" t="t" r="r" b="b"/>
            <a:pathLst>
              <a:path w="7002175" h="4048133">
                <a:moveTo>
                  <a:pt x="0" y="0"/>
                </a:moveTo>
                <a:lnTo>
                  <a:pt x="7002176" y="0"/>
                </a:lnTo>
                <a:lnTo>
                  <a:pt x="7002176" y="4048133"/>
                </a:lnTo>
                <a:lnTo>
                  <a:pt x="0" y="40481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58514" y="489655"/>
            <a:ext cx="11528592" cy="1158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8"/>
              </a:lnSpc>
              <a:spcBef>
                <a:spcPct val="0"/>
              </a:spcBef>
            </a:pPr>
            <a:r>
              <a:rPr lang="en-US" sz="2245" spc="220">
                <a:solidFill>
                  <a:srgbClr val="231F20"/>
                </a:solidFill>
                <a:latin typeface="Montserrat Classic Bold"/>
              </a:rPr>
              <a:t>LIST OF 10 ALLROUNDERS WHO HAVE THE BEST BOWLING AND BATTING STRIKE RATE AND WHO GAVE FACED AT LEAST 500 BALLS AND BOWLED AT LEAST 300 BALLS.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77151" y="628219"/>
            <a:ext cx="5138947" cy="4328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SELECT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a.batsman AS all_rounder,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a.batsman_sr,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b.bowling_sr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FROM batting_sr a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INNER JOIN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bowling_sr b ON a.batsman = b.bowler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ORDER BY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a.batsman_sr DESC,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b.bowling_sr ASC</a:t>
            </a:r>
          </a:p>
          <a:p>
            <a:pPr algn="l">
              <a:lnSpc>
                <a:spcPts val="2636"/>
              </a:lnSpc>
            </a:pPr>
            <a:r>
              <a:rPr lang="en-US" sz="1910" spc="187">
                <a:solidFill>
                  <a:srgbClr val="231F20"/>
                </a:solidFill>
                <a:latin typeface="DM Sans"/>
              </a:rPr>
              <a:t>LIMIT 10;</a:t>
            </a:r>
          </a:p>
          <a:p>
            <a:pPr marL="0" lvl="0" indent="0" algn="l">
              <a:lnSpc>
                <a:spcPts val="2636"/>
              </a:lnSpc>
              <a:spcBef>
                <a:spcPct val="0"/>
              </a:spcBef>
            </a:pPr>
            <a:endParaRPr lang="en-US" sz="1910" spc="18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5205983" y="9917347"/>
            <a:ext cx="6981122" cy="739307"/>
          </a:xfrm>
          <a:custGeom>
            <a:avLst/>
            <a:gdLst/>
            <a:ahLst/>
            <a:cxnLst/>
            <a:rect l="l" t="t" r="r" b="b"/>
            <a:pathLst>
              <a:path w="6981122" h="739307">
                <a:moveTo>
                  <a:pt x="0" y="0"/>
                </a:moveTo>
                <a:lnTo>
                  <a:pt x="6981123" y="0"/>
                </a:lnTo>
                <a:lnTo>
                  <a:pt x="6981123" y="739306"/>
                </a:lnTo>
                <a:lnTo>
                  <a:pt x="0" y="739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id="{AEE78330-2077-48EC-99B3-EF1DDC2A5431}"/>
              </a:ext>
            </a:extLst>
          </p:cNvPr>
          <p:cNvSpPr/>
          <p:nvPr/>
        </p:nvSpPr>
        <p:spPr>
          <a:xfrm>
            <a:off x="0" y="7341319"/>
            <a:ext cx="4755699" cy="2945682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60156" b="-16532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1481</Words>
  <Application>Microsoft Office PowerPoint</Application>
  <PresentationFormat>Custom</PresentationFormat>
  <Paragraphs>173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Oswald Bold Italics</vt:lpstr>
      <vt:lpstr>DM Sans</vt:lpstr>
      <vt:lpstr>Calibri</vt:lpstr>
      <vt:lpstr>Oswald Bold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AUCTION</dc:title>
  <cp:lastModifiedBy>Karan Bhagat</cp:lastModifiedBy>
  <cp:revision>3</cp:revision>
  <dcterms:created xsi:type="dcterms:W3CDTF">2006-08-16T00:00:00Z</dcterms:created>
  <dcterms:modified xsi:type="dcterms:W3CDTF">2024-06-12T13:42:38Z</dcterms:modified>
  <dc:identifier>DAGHv2HEmdc</dc:identifier>
</cp:coreProperties>
</file>