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3" r:id="rId3"/>
    <p:sldId id="297" r:id="rId4"/>
    <p:sldId id="479" r:id="rId5"/>
    <p:sldId id="478" r:id="rId6"/>
    <p:sldId id="467" r:id="rId7"/>
    <p:sldId id="309" r:id="rId8"/>
    <p:sldId id="468" r:id="rId9"/>
    <p:sldId id="472" r:id="rId10"/>
    <p:sldId id="473" r:id="rId11"/>
    <p:sldId id="469" r:id="rId12"/>
    <p:sldId id="474" r:id="rId13"/>
    <p:sldId id="471" r:id="rId14"/>
    <p:sldId id="470" r:id="rId15"/>
    <p:sldId id="475" r:id="rId16"/>
    <p:sldId id="481" r:id="rId17"/>
    <p:sldId id="480" r:id="rId18"/>
    <p:sldId id="446" r:id="rId19"/>
    <p:sldId id="304" r:id="rId2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BBB"/>
    <a:srgbClr val="72041C"/>
    <a:srgbClr val="F99483"/>
    <a:srgbClr val="FC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 kashyap" userId="6643776189e8c48b" providerId="LiveId" clId="{4FC413C3-56E5-478D-9B93-F6FDB3C1AD14}"/>
    <pc:docChg chg="modSld">
      <pc:chgData name="anu kashyap" userId="6643776189e8c48b" providerId="LiveId" clId="{4FC413C3-56E5-478D-9B93-F6FDB3C1AD14}" dt="2020-05-29T16:27:02.087" v="1" actId="20577"/>
      <pc:docMkLst>
        <pc:docMk/>
      </pc:docMkLst>
      <pc:sldChg chg="modSp mod">
        <pc:chgData name="anu kashyap" userId="6643776189e8c48b" providerId="LiveId" clId="{4FC413C3-56E5-478D-9B93-F6FDB3C1AD14}" dt="2020-05-29T16:27:02.087" v="1" actId="20577"/>
        <pc:sldMkLst>
          <pc:docMk/>
          <pc:sldMk cId="262780932" sldId="256"/>
        </pc:sldMkLst>
        <pc:spChg chg="mod">
          <ac:chgData name="anu kashyap" userId="6643776189e8c48b" providerId="LiveId" clId="{4FC413C3-56E5-478D-9B93-F6FDB3C1AD14}" dt="2020-05-29T16:27:02.087" v="1" actId="20577"/>
          <ac:spMkLst>
            <pc:docMk/>
            <pc:sldMk cId="262780932" sldId="256"/>
            <ac:spMk id="3" creationId="{860B39DE-C157-43D9-AB29-2007457F8A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0F8BA8-B422-4BB9-97FE-AD384664B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EFCF7-002E-49DC-9E3B-EFB11E9027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5C90D5-8E40-475B-95B3-CA8F315A083F}" type="datetime5">
              <a:rPr lang="en-US" smtClean="0"/>
              <a:t>28-May-20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BE8C0-FC58-4A83-856E-59DFD4A0C2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AXP Public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13498-CC06-40D7-84BD-92E351BF31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C1A994-659F-4A98-83AD-BD9F7442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79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434EC5-747D-491A-ADE1-2BE238772857}" type="datetime5">
              <a:rPr lang="en-US" smtClean="0"/>
              <a:t>28-May-20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AXP Public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44C67B-C0D4-4378-BA23-3DB30DD9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4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3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22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Fault and not at fault</a:t>
            </a:r>
          </a:p>
        </p:txBody>
      </p:sp>
    </p:spTree>
    <p:extLst>
      <p:ext uri="{BB962C8B-B14F-4D97-AF65-F5344CB8AC3E}">
        <p14:creationId xmlns:p14="http://schemas.microsoft.com/office/powerpoint/2010/main" val="401283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9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4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6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5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BDF-F6D4-46C3-8D05-59390BAA71F7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43842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6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A5D-E231-4B19-B359-2F248CA53CA3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63A8-E0A0-4156-9FD7-A01AAC88039E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873"/>
            <a:ext cx="10058400" cy="8634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36B-71B6-4589-9387-4C633402596A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D8F-700D-4BC0-A287-29C4644BEA8F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5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7B55-68D9-4701-8C47-EF08B4AF9B61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6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7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C394-B528-40AA-BF54-650E5AE53741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296A-6D60-42C8-B956-8566F850E791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8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8FDE-B979-42C5-B105-D866EFD9E969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DAFE95-BA57-470A-B328-2A35932AB259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1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4E32-3E71-461C-9CB0-94D62D5A0A10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AA1984-DC66-4F61-AAA8-6E3E8F2019AC}" type="datetime5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5707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9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airbnb-recruiting-new-user-bookings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B0E8-4E9A-43C7-894E-81CA51DC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988" y="2080621"/>
            <a:ext cx="10058400" cy="166373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Airbnb New User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B39DE-C157-43D9-AB29-2007457F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988" y="4032662"/>
            <a:ext cx="8915399" cy="1347196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MAY 29, </a:t>
            </a:r>
            <a:r>
              <a:rPr lang="en-US" b="1" dirty="0"/>
              <a:t>2020</a:t>
            </a:r>
          </a:p>
          <a:p>
            <a:endParaRPr lang="en-US" b="1" dirty="0"/>
          </a:p>
          <a:p>
            <a:r>
              <a:rPr lang="en-US" b="1" dirty="0"/>
              <a:t>By: Anu Kashyap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5FE046-1D4B-4676-A82E-A140FA0E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68663"/>
            <a:ext cx="1312025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78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and first browser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2096"/>
            <a:ext cx="10058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Chrome, Firefox, IE, Safari and most popular first browsers used by user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E559D-8363-4691-A1E3-266E63DF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2" y="1532078"/>
            <a:ext cx="11223687" cy="477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6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and affiliate channel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11520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The most popular paid marketing channels are direct, </a:t>
            </a:r>
            <a:r>
              <a:rPr lang="en-US" sz="1400" b="1" i="1" dirty="0" err="1">
                <a:solidFill>
                  <a:schemeClr val="tx1"/>
                </a:solidFill>
              </a:rPr>
              <a:t>sem</a:t>
            </a:r>
            <a:r>
              <a:rPr lang="en-US" sz="1400" b="1" i="1" dirty="0">
                <a:solidFill>
                  <a:schemeClr val="tx1"/>
                </a:solidFill>
              </a:rPr>
              <a:t>-brand and </a:t>
            </a:r>
            <a:r>
              <a:rPr lang="en-US" sz="1400" b="1" i="1" dirty="0" err="1">
                <a:solidFill>
                  <a:schemeClr val="tx1"/>
                </a:solidFill>
              </a:rPr>
              <a:t>sem</a:t>
            </a:r>
            <a:r>
              <a:rPr lang="en-US" sz="1400" b="1" i="1" dirty="0">
                <a:solidFill>
                  <a:schemeClr val="tx1"/>
                </a:solidFill>
              </a:rPr>
              <a:t>-non-brand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B1AEE1-AE84-47A6-BABD-A777D772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99" y="1654742"/>
            <a:ext cx="8254725" cy="44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1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and affiliate provider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115204" cy="437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The most popular affiliate providers are direct and google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DDFA1D8-58F8-4B3E-BF8E-62E7F9AF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9103"/>
            <a:ext cx="9591531" cy="46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3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and age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3815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Most users with destination country as US, are between ages 25-39 years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65944F2-D5EC-44F3-923E-262F0416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01" y="1724179"/>
            <a:ext cx="10183982" cy="433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23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</a:t>
            </a:r>
            <a:r>
              <a:rPr lang="en-US" sz="2800" dirty="0">
                <a:solidFill>
                  <a:schemeClr val="tx1"/>
                </a:solidFill>
              </a:rPr>
              <a:t> and days since first booking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115204" cy="86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>
                <a:solidFill>
                  <a:schemeClr val="tx1"/>
                </a:solidFill>
              </a:rPr>
              <a:t>As per the ANOVA test, The F-statistic= 38.9 and the p-value &lt; 0.05 which indicates that there is a statistically significant association between country of destination and days since first booking but this test may not be very reliable because it may violate some of the assumptions of ANOVA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43942E-6836-43BF-BD09-589C1F29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153083"/>
            <a:ext cx="8789817" cy="38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7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</a:t>
            </a:r>
            <a:r>
              <a:rPr lang="en-US" sz="2800" dirty="0">
                <a:solidFill>
                  <a:schemeClr val="tx1"/>
                </a:solidFill>
              </a:rPr>
              <a:t> and seconds per session </a:t>
            </a:r>
            <a:r>
              <a:rPr lang="en-US" sz="2800" dirty="0">
                <a:solidFill>
                  <a:srgbClr val="C00000"/>
                </a:solidFill>
              </a:rPr>
              <a:t>[TBD]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115204" cy="86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As per the ANOVA test, The F-statistic= 9.3 and the p-value &lt; 0.05 which indicates that there is a statistically significant association between country of destination and seconds per session but this test may not be very reliable because it may violate some of the assumptions of ANOVA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44A8329-6DD7-4209-AA81-82C60CE9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2153083"/>
            <a:ext cx="8787384" cy="37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9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Independent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63B3C-CFD1-4AFA-B26B-ACAD2C541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71595"/>
              </p:ext>
            </p:extLst>
          </p:nvPr>
        </p:nvGraphicFramePr>
        <p:xfrm>
          <a:off x="1188824" y="1597978"/>
          <a:ext cx="10121326" cy="46786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09156">
                  <a:extLst>
                    <a:ext uri="{9D8B030D-6E8A-4147-A177-3AD203B41FA5}">
                      <a16:colId xmlns:a16="http://schemas.microsoft.com/office/drawing/2014/main" val="3054693219"/>
                    </a:ext>
                  </a:extLst>
                </a:gridCol>
                <a:gridCol w="2512381">
                  <a:extLst>
                    <a:ext uri="{9D8B030D-6E8A-4147-A177-3AD203B41FA5}">
                      <a16:colId xmlns:a16="http://schemas.microsoft.com/office/drawing/2014/main" val="2424464090"/>
                    </a:ext>
                  </a:extLst>
                </a:gridCol>
                <a:gridCol w="5965794">
                  <a:extLst>
                    <a:ext uri="{9D8B030D-6E8A-4147-A177-3AD203B41FA5}">
                      <a16:colId xmlns:a16="http://schemas.microsoft.com/office/drawing/2014/main" val="4181605188"/>
                    </a:ext>
                  </a:extLst>
                </a:gridCol>
                <a:gridCol w="1233995">
                  <a:extLst>
                    <a:ext uri="{9D8B030D-6E8A-4147-A177-3AD203B41FA5}">
                      <a16:colId xmlns:a16="http://schemas.microsoft.com/office/drawing/2014/main" val="818047556"/>
                    </a:ext>
                  </a:extLst>
                </a:gridCol>
              </a:tblGrid>
              <a:tr h="253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861754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 of the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80913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Age (in years) of the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701962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signup_method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Signup method used by user e.g. basic, </a:t>
                      </a:r>
                      <a:r>
                        <a:rPr lang="en-US" sz="1100" dirty="0" err="1"/>
                        <a:t>facebook</a:t>
                      </a:r>
                      <a:r>
                        <a:rPr lang="en-US" sz="1100" dirty="0"/>
                        <a:t> or 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98018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Signup_flow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page a user came to signup up 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92370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international language preference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12147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affiliate_channel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 of paid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407365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affiliate_provider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where the marketing is e.g. google, craigslist, 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450314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first_affiliate_tracked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whats</a:t>
                      </a:r>
                      <a:r>
                        <a:rPr lang="en-US" sz="1100" dirty="0"/>
                        <a:t> the first marketing the user interacted with before the signing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00228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Signup_app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 through which the user signed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41240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first_device_type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first device type used by user e.g. phone, tablet, desktop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480999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first_browser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browser used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465705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dac_year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dac_month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dac_day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year, month and date when the account was created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90918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tfa_year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tfa_month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tfa_day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year, month and date when the user was first 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325555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cnt_action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of actions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688086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cnt_uniq_action_type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of unique action types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903795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cnt_uniq_dev_type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of device types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89391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secs_per_session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average # of seconds elapsed per session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33661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6B88DFE-34C4-4407-8011-0D2FEB5EB3D2}"/>
              </a:ext>
            </a:extLst>
          </p:cNvPr>
          <p:cNvSpPr/>
          <p:nvPr/>
        </p:nvSpPr>
        <p:spPr>
          <a:xfrm>
            <a:off x="1097279" y="1258100"/>
            <a:ext cx="10381545" cy="402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One hot encoding is used to convert categorical variables to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77850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Comparison Between Prediction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63B3C-CFD1-4AFA-B26B-ACAD2C541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89784"/>
              </p:ext>
            </p:extLst>
          </p:nvPr>
        </p:nvGraphicFramePr>
        <p:xfrm>
          <a:off x="1251751" y="1724178"/>
          <a:ext cx="10289219" cy="40196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419904">
                  <a:extLst>
                    <a:ext uri="{9D8B030D-6E8A-4147-A177-3AD203B41FA5}">
                      <a16:colId xmlns:a16="http://schemas.microsoft.com/office/drawing/2014/main" val="3656265317"/>
                    </a:ext>
                  </a:extLst>
                </a:gridCol>
                <a:gridCol w="2623105">
                  <a:extLst>
                    <a:ext uri="{9D8B030D-6E8A-4147-A177-3AD203B41FA5}">
                      <a16:colId xmlns:a16="http://schemas.microsoft.com/office/drawing/2014/main" val="2424464090"/>
                    </a:ext>
                  </a:extLst>
                </a:gridCol>
                <a:gridCol w="2623105">
                  <a:extLst>
                    <a:ext uri="{9D8B030D-6E8A-4147-A177-3AD203B41FA5}">
                      <a16:colId xmlns:a16="http://schemas.microsoft.com/office/drawing/2014/main" val="4181605188"/>
                    </a:ext>
                  </a:extLst>
                </a:gridCol>
                <a:gridCol w="2623105">
                  <a:extLst>
                    <a:ext uri="{9D8B030D-6E8A-4147-A177-3AD203B41FA5}">
                      <a16:colId xmlns:a16="http://schemas.microsoft.com/office/drawing/2014/main" val="818047556"/>
                    </a:ext>
                  </a:extLst>
                </a:gridCol>
              </a:tblGrid>
              <a:tr h="51958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r>
                        <a:rPr lang="en-US" sz="1200" dirty="0"/>
                        <a:t>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Multi-Class 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861754"/>
                  </a:ext>
                </a:extLst>
              </a:tr>
              <a:tr h="565483">
                <a:tc>
                  <a:txBody>
                    <a:bodyPr/>
                    <a:lstStyle/>
                    <a:p>
                      <a:r>
                        <a:rPr lang="en-US" sz="1100" dirty="0"/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Predicts destination country</a:t>
                      </a:r>
                    </a:p>
                    <a:p>
                      <a:r>
                        <a:rPr lang="en-US" sz="1100" dirty="0"/>
                        <a:t>out of 12 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Predicts destination country</a:t>
                      </a:r>
                    </a:p>
                    <a:p>
                      <a:r>
                        <a:rPr lang="en-US" sz="1100" dirty="0"/>
                        <a:t>out of 12 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Predicts destination country</a:t>
                      </a:r>
                    </a:p>
                    <a:p>
                      <a:r>
                        <a:rPr lang="en-US" sz="1100" dirty="0"/>
                        <a:t>out of 12 countries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996849"/>
                  </a:ext>
                </a:extLst>
              </a:tr>
              <a:tr h="453112">
                <a:tc>
                  <a:txBody>
                    <a:bodyPr/>
                    <a:lstStyle/>
                    <a:p>
                      <a:r>
                        <a:rPr lang="en-US" sz="1100" dirty="0"/>
                        <a:t>Hyperparameter Tuning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Gridsearch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applicable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Gridsearch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80913"/>
                  </a:ext>
                </a:extLst>
              </a:tr>
              <a:tr h="1009791">
                <a:tc>
                  <a:txBody>
                    <a:bodyPr/>
                    <a:lstStyle/>
                    <a:p>
                      <a:r>
                        <a:rPr lang="en-US" sz="1100" dirty="0"/>
                        <a:t>Optimal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max_depth</a:t>
                      </a:r>
                      <a:r>
                        <a:rPr lang="en-US" sz="1100" dirty="0"/>
                        <a:t> = 6</a:t>
                      </a:r>
                    </a:p>
                    <a:p>
                      <a:r>
                        <a:rPr lang="en-US" sz="1100" dirty="0" err="1"/>
                        <a:t>learning_rate</a:t>
                      </a:r>
                      <a:r>
                        <a:rPr lang="en-US" sz="1100" dirty="0"/>
                        <a:t> = 0.1</a:t>
                      </a:r>
                    </a:p>
                    <a:p>
                      <a:r>
                        <a:rPr lang="en-US" sz="1100" dirty="0" err="1"/>
                        <a:t>n_estimators</a:t>
                      </a:r>
                      <a:r>
                        <a:rPr lang="en-US" sz="1100" dirty="0"/>
                        <a:t> = 70</a:t>
                      </a:r>
                    </a:p>
                    <a:p>
                      <a:r>
                        <a:rPr lang="en-US" sz="1100" dirty="0"/>
                        <a:t>objective = '</a:t>
                      </a:r>
                      <a:r>
                        <a:rPr lang="en-US" sz="1100" dirty="0" err="1"/>
                        <a:t>multi:softprob</a:t>
                      </a:r>
                      <a:r>
                        <a:rPr lang="en-US" sz="11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penalty = ‘l2’</a:t>
                      </a:r>
                    </a:p>
                    <a:p>
                      <a:r>
                        <a:rPr lang="it-IT" sz="1100" dirty="0"/>
                        <a:t>multi_class = ‘multinomial’</a:t>
                      </a:r>
                    </a:p>
                    <a:p>
                      <a:r>
                        <a:rPr lang="it-IT" sz="1100" dirty="0"/>
                        <a:t>solver = ‘lbfgs’</a:t>
                      </a:r>
                    </a:p>
                    <a:p>
                      <a:r>
                        <a:rPr lang="it-IT" sz="1100" dirty="0"/>
                        <a:t>C = 0.1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criterion = ‘entropy’</a:t>
                      </a:r>
                    </a:p>
                    <a:p>
                      <a:r>
                        <a:rPr lang="en-US" sz="1100" dirty="0" err="1"/>
                        <a:t>max_depth</a:t>
                      </a:r>
                      <a:r>
                        <a:rPr lang="en-US" sz="1100" dirty="0"/>
                        <a:t> = 15</a:t>
                      </a:r>
                    </a:p>
                    <a:p>
                      <a:r>
                        <a:rPr lang="en-US" sz="1100" dirty="0" err="1"/>
                        <a:t>max_features</a:t>
                      </a:r>
                      <a:r>
                        <a:rPr lang="en-US" sz="1100" dirty="0"/>
                        <a:t> = ‘sqrt’</a:t>
                      </a:r>
                    </a:p>
                    <a:p>
                      <a:r>
                        <a:rPr lang="en-US" sz="1100" dirty="0" err="1"/>
                        <a:t>n_estimators</a:t>
                      </a:r>
                      <a:r>
                        <a:rPr lang="en-US" sz="1100" dirty="0"/>
                        <a:t> = 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701962"/>
                  </a:ext>
                </a:extLst>
              </a:tr>
              <a:tr h="453112">
                <a:tc>
                  <a:txBody>
                    <a:bodyPr/>
                    <a:lstStyle/>
                    <a:p>
                      <a:r>
                        <a:rPr lang="en-US" sz="1100" dirty="0"/>
                        <a:t>Accuracy (Train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68.5%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98018"/>
                  </a:ext>
                </a:extLst>
              </a:tr>
              <a:tr h="453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Accuracy (Test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49.1%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12147"/>
                  </a:ext>
                </a:extLst>
              </a:tr>
              <a:tr h="565483">
                <a:tc>
                  <a:txBody>
                    <a:bodyPr/>
                    <a:lstStyle/>
                    <a:p>
                      <a:r>
                        <a:rPr lang="en-US" sz="1100" b="0" dirty="0"/>
                        <a:t>Accuracy (Hold out set on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85.7%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calculated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calculated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40736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6B88DFE-34C4-4407-8011-0D2FEB5EB3D2}"/>
              </a:ext>
            </a:extLst>
          </p:cNvPr>
          <p:cNvSpPr/>
          <p:nvPr/>
        </p:nvSpPr>
        <p:spPr>
          <a:xfrm>
            <a:off x="1097279" y="1266978"/>
            <a:ext cx="103815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err="1">
                <a:solidFill>
                  <a:schemeClr val="tx1"/>
                </a:solidFill>
              </a:rPr>
              <a:t>XGBoost</a:t>
            </a:r>
            <a:r>
              <a:rPr lang="en-US" sz="1400" b="1" i="1" dirty="0">
                <a:solidFill>
                  <a:schemeClr val="tx1"/>
                </a:solidFill>
              </a:rPr>
              <a:t> classification gives the highest accuracy on test and hold out set at 64.2% and 85.7% respectively</a:t>
            </a:r>
          </a:p>
        </p:txBody>
      </p:sp>
    </p:spTree>
    <p:extLst>
      <p:ext uri="{BB962C8B-B14F-4D97-AF65-F5344CB8AC3E}">
        <p14:creationId xmlns:p14="http://schemas.microsoft.com/office/powerpoint/2010/main" val="344144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 Importance Using </a:t>
            </a:r>
            <a:r>
              <a:rPr lang="en-US" sz="2800" dirty="0" err="1"/>
              <a:t>XGBoost</a:t>
            </a:r>
            <a:r>
              <a:rPr lang="en-US" sz="2800" dirty="0"/>
              <a:t>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63B3C-CFD1-4AFA-B26B-ACAD2C541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96788"/>
              </p:ext>
            </p:extLst>
          </p:nvPr>
        </p:nvGraphicFramePr>
        <p:xfrm>
          <a:off x="1172254" y="1331650"/>
          <a:ext cx="9983426" cy="4901298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890542">
                  <a:extLst>
                    <a:ext uri="{9D8B030D-6E8A-4147-A177-3AD203B41FA5}">
                      <a16:colId xmlns:a16="http://schemas.microsoft.com/office/drawing/2014/main" val="2424464090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4181605188"/>
                    </a:ext>
                  </a:extLst>
                </a:gridCol>
                <a:gridCol w="6796744">
                  <a:extLst>
                    <a:ext uri="{9D8B030D-6E8A-4147-A177-3AD203B41FA5}">
                      <a16:colId xmlns:a16="http://schemas.microsoft.com/office/drawing/2014/main" val="1189041497"/>
                    </a:ext>
                  </a:extLst>
                </a:gridCol>
              </a:tblGrid>
              <a:tr h="291198">
                <a:tc>
                  <a:txBody>
                    <a:bodyPr/>
                    <a:lstStyle/>
                    <a:p>
                      <a:r>
                        <a:rPr lang="en-US" sz="1200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861754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 of the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38091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first_browser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browser used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5297734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signup_method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 method used by user e.g. basic,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google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460492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(in years) of the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6571849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first_affiliate_tracked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first marketing the user interacted with before the signing up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6449097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affiliate_channel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of paid marketing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4217968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affiliate_provider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marketing is e.g. google, craigslist, other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063375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tfa_year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year, month and date when the user was first active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705927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first_device_type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device type used by user e.g. phone, tablet, desktop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870196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cnt_uniq_action_type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of unique action types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7498018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signup_app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through which the user signed up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0312147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signup_flow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page a user came to signup up from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7407365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dac_year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 when the account was created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0450314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tfa_month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 when the user was first active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800228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secs_per_session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# of seconds elapsed per session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124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cnt_uniq_dev_type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of device types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1480999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cnt_action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of actions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69848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dac_month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 when the account was created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9942399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tfa_day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the month when the user was first active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90177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dac_day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the month when the account was created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56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7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41D7817-F7C6-4334-9582-FD7C2CB43F80}"/>
              </a:ext>
            </a:extLst>
          </p:cNvPr>
          <p:cNvSpPr/>
          <p:nvPr/>
        </p:nvSpPr>
        <p:spPr>
          <a:xfrm>
            <a:off x="1210751" y="2016912"/>
            <a:ext cx="1474671" cy="548640"/>
          </a:xfrm>
          <a:custGeom>
            <a:avLst/>
            <a:gdLst>
              <a:gd name="connsiteX0" fmla="*/ 0 w 1808774"/>
              <a:gd name="connsiteY0" fmla="*/ 54024 h 540235"/>
              <a:gd name="connsiteX1" fmla="*/ 54024 w 1808774"/>
              <a:gd name="connsiteY1" fmla="*/ 0 h 540235"/>
              <a:gd name="connsiteX2" fmla="*/ 1754751 w 1808774"/>
              <a:gd name="connsiteY2" fmla="*/ 0 h 540235"/>
              <a:gd name="connsiteX3" fmla="*/ 1808775 w 1808774"/>
              <a:gd name="connsiteY3" fmla="*/ 54024 h 540235"/>
              <a:gd name="connsiteX4" fmla="*/ 1808774 w 1808774"/>
              <a:gd name="connsiteY4" fmla="*/ 486212 h 540235"/>
              <a:gd name="connsiteX5" fmla="*/ 1754750 w 1808774"/>
              <a:gd name="connsiteY5" fmla="*/ 540236 h 540235"/>
              <a:gd name="connsiteX6" fmla="*/ 54024 w 1808774"/>
              <a:gd name="connsiteY6" fmla="*/ 540235 h 540235"/>
              <a:gd name="connsiteX7" fmla="*/ 0 w 1808774"/>
              <a:gd name="connsiteY7" fmla="*/ 486211 h 540235"/>
              <a:gd name="connsiteX8" fmla="*/ 0 w 1808774"/>
              <a:gd name="connsiteY8" fmla="*/ 54024 h 54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8774" h="540235">
                <a:moveTo>
                  <a:pt x="0" y="54024"/>
                </a:moveTo>
                <a:cubicBezTo>
                  <a:pt x="0" y="24187"/>
                  <a:pt x="24187" y="0"/>
                  <a:pt x="54024" y="0"/>
                </a:cubicBezTo>
                <a:lnTo>
                  <a:pt x="1754751" y="0"/>
                </a:lnTo>
                <a:cubicBezTo>
                  <a:pt x="1784588" y="0"/>
                  <a:pt x="1808775" y="24187"/>
                  <a:pt x="1808775" y="54024"/>
                </a:cubicBezTo>
                <a:cubicBezTo>
                  <a:pt x="1808775" y="198087"/>
                  <a:pt x="1808774" y="342149"/>
                  <a:pt x="1808774" y="486212"/>
                </a:cubicBezTo>
                <a:cubicBezTo>
                  <a:pt x="1808774" y="516049"/>
                  <a:pt x="1784587" y="540236"/>
                  <a:pt x="1754750" y="540236"/>
                </a:cubicBezTo>
                <a:lnTo>
                  <a:pt x="54024" y="540235"/>
                </a:lnTo>
                <a:cubicBezTo>
                  <a:pt x="24187" y="540235"/>
                  <a:pt x="0" y="516048"/>
                  <a:pt x="0" y="486211"/>
                </a:cubicBezTo>
                <a:lnTo>
                  <a:pt x="0" y="5402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43" tIns="23443" rIns="23443" bIns="2344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/>
              <a:t>Cancel fee</a:t>
            </a:r>
            <a:endParaRPr lang="en-US" sz="1200" b="1" kern="1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BE3622-DA62-413F-9CE0-2842C1AFB7FE}"/>
              </a:ext>
            </a:extLst>
          </p:cNvPr>
          <p:cNvSpPr/>
          <p:nvPr/>
        </p:nvSpPr>
        <p:spPr>
          <a:xfrm>
            <a:off x="1210751" y="3917769"/>
            <a:ext cx="1474671" cy="548640"/>
          </a:xfrm>
          <a:custGeom>
            <a:avLst/>
            <a:gdLst>
              <a:gd name="connsiteX0" fmla="*/ 0 w 1808774"/>
              <a:gd name="connsiteY0" fmla="*/ 54024 h 540235"/>
              <a:gd name="connsiteX1" fmla="*/ 54024 w 1808774"/>
              <a:gd name="connsiteY1" fmla="*/ 0 h 540235"/>
              <a:gd name="connsiteX2" fmla="*/ 1754751 w 1808774"/>
              <a:gd name="connsiteY2" fmla="*/ 0 h 540235"/>
              <a:gd name="connsiteX3" fmla="*/ 1808775 w 1808774"/>
              <a:gd name="connsiteY3" fmla="*/ 54024 h 540235"/>
              <a:gd name="connsiteX4" fmla="*/ 1808774 w 1808774"/>
              <a:gd name="connsiteY4" fmla="*/ 486212 h 540235"/>
              <a:gd name="connsiteX5" fmla="*/ 1754750 w 1808774"/>
              <a:gd name="connsiteY5" fmla="*/ 540236 h 540235"/>
              <a:gd name="connsiteX6" fmla="*/ 54024 w 1808774"/>
              <a:gd name="connsiteY6" fmla="*/ 540235 h 540235"/>
              <a:gd name="connsiteX7" fmla="*/ 0 w 1808774"/>
              <a:gd name="connsiteY7" fmla="*/ 486211 h 540235"/>
              <a:gd name="connsiteX8" fmla="*/ 0 w 1808774"/>
              <a:gd name="connsiteY8" fmla="*/ 54024 h 54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8774" h="540235">
                <a:moveTo>
                  <a:pt x="0" y="54024"/>
                </a:moveTo>
                <a:cubicBezTo>
                  <a:pt x="0" y="24187"/>
                  <a:pt x="24187" y="0"/>
                  <a:pt x="54024" y="0"/>
                </a:cubicBezTo>
                <a:lnTo>
                  <a:pt x="1754751" y="0"/>
                </a:lnTo>
                <a:cubicBezTo>
                  <a:pt x="1784588" y="0"/>
                  <a:pt x="1808775" y="24187"/>
                  <a:pt x="1808775" y="54024"/>
                </a:cubicBezTo>
                <a:cubicBezTo>
                  <a:pt x="1808775" y="198087"/>
                  <a:pt x="1808774" y="342149"/>
                  <a:pt x="1808774" y="486212"/>
                </a:cubicBezTo>
                <a:cubicBezTo>
                  <a:pt x="1808774" y="516049"/>
                  <a:pt x="1784587" y="540236"/>
                  <a:pt x="1754750" y="540236"/>
                </a:cubicBezTo>
                <a:lnTo>
                  <a:pt x="54024" y="540235"/>
                </a:lnTo>
                <a:cubicBezTo>
                  <a:pt x="24187" y="540235"/>
                  <a:pt x="0" y="516048"/>
                  <a:pt x="0" y="486211"/>
                </a:cubicBezTo>
                <a:lnTo>
                  <a:pt x="0" y="5402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43" tIns="23443" rIns="23443" bIns="2344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Ride type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4387E86-BA33-4341-863C-B1D29826D52F}"/>
              </a:ext>
            </a:extLst>
          </p:cNvPr>
          <p:cNvSpPr/>
          <p:nvPr/>
        </p:nvSpPr>
        <p:spPr>
          <a:xfrm>
            <a:off x="1210751" y="3274975"/>
            <a:ext cx="1474671" cy="548640"/>
          </a:xfrm>
          <a:custGeom>
            <a:avLst/>
            <a:gdLst>
              <a:gd name="connsiteX0" fmla="*/ 0 w 1808774"/>
              <a:gd name="connsiteY0" fmla="*/ 54024 h 540235"/>
              <a:gd name="connsiteX1" fmla="*/ 54024 w 1808774"/>
              <a:gd name="connsiteY1" fmla="*/ 0 h 540235"/>
              <a:gd name="connsiteX2" fmla="*/ 1754751 w 1808774"/>
              <a:gd name="connsiteY2" fmla="*/ 0 h 540235"/>
              <a:gd name="connsiteX3" fmla="*/ 1808775 w 1808774"/>
              <a:gd name="connsiteY3" fmla="*/ 54024 h 540235"/>
              <a:gd name="connsiteX4" fmla="*/ 1808774 w 1808774"/>
              <a:gd name="connsiteY4" fmla="*/ 486212 h 540235"/>
              <a:gd name="connsiteX5" fmla="*/ 1754750 w 1808774"/>
              <a:gd name="connsiteY5" fmla="*/ 540236 h 540235"/>
              <a:gd name="connsiteX6" fmla="*/ 54024 w 1808774"/>
              <a:gd name="connsiteY6" fmla="*/ 540235 h 540235"/>
              <a:gd name="connsiteX7" fmla="*/ 0 w 1808774"/>
              <a:gd name="connsiteY7" fmla="*/ 486211 h 540235"/>
              <a:gd name="connsiteX8" fmla="*/ 0 w 1808774"/>
              <a:gd name="connsiteY8" fmla="*/ 54024 h 54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8774" h="540235">
                <a:moveTo>
                  <a:pt x="0" y="54024"/>
                </a:moveTo>
                <a:cubicBezTo>
                  <a:pt x="0" y="24187"/>
                  <a:pt x="24187" y="0"/>
                  <a:pt x="54024" y="0"/>
                </a:cubicBezTo>
                <a:lnTo>
                  <a:pt x="1754751" y="0"/>
                </a:lnTo>
                <a:cubicBezTo>
                  <a:pt x="1784588" y="0"/>
                  <a:pt x="1808775" y="24187"/>
                  <a:pt x="1808775" y="54024"/>
                </a:cubicBezTo>
                <a:cubicBezTo>
                  <a:pt x="1808775" y="198087"/>
                  <a:pt x="1808774" y="342149"/>
                  <a:pt x="1808774" y="486212"/>
                </a:cubicBezTo>
                <a:cubicBezTo>
                  <a:pt x="1808774" y="516049"/>
                  <a:pt x="1784587" y="540236"/>
                  <a:pt x="1754750" y="540236"/>
                </a:cubicBezTo>
                <a:lnTo>
                  <a:pt x="54024" y="540235"/>
                </a:lnTo>
                <a:cubicBezTo>
                  <a:pt x="24187" y="540235"/>
                  <a:pt x="0" y="516048"/>
                  <a:pt x="0" y="486211"/>
                </a:cubicBezTo>
                <a:lnTo>
                  <a:pt x="0" y="5402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43" tIns="23443" rIns="23443" bIns="234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/>
              <a:t>ETA to rider pre match (mins)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CF31645-6C29-4B88-B26B-E528EA1C282E}"/>
              </a:ext>
            </a:extLst>
          </p:cNvPr>
          <p:cNvSpPr/>
          <p:nvPr/>
        </p:nvSpPr>
        <p:spPr>
          <a:xfrm>
            <a:off x="1210751" y="2649774"/>
            <a:ext cx="1474671" cy="548640"/>
          </a:xfrm>
          <a:custGeom>
            <a:avLst/>
            <a:gdLst>
              <a:gd name="connsiteX0" fmla="*/ 0 w 1808774"/>
              <a:gd name="connsiteY0" fmla="*/ 54024 h 540235"/>
              <a:gd name="connsiteX1" fmla="*/ 54024 w 1808774"/>
              <a:gd name="connsiteY1" fmla="*/ 0 h 540235"/>
              <a:gd name="connsiteX2" fmla="*/ 1754751 w 1808774"/>
              <a:gd name="connsiteY2" fmla="*/ 0 h 540235"/>
              <a:gd name="connsiteX3" fmla="*/ 1808775 w 1808774"/>
              <a:gd name="connsiteY3" fmla="*/ 54024 h 540235"/>
              <a:gd name="connsiteX4" fmla="*/ 1808774 w 1808774"/>
              <a:gd name="connsiteY4" fmla="*/ 486212 h 540235"/>
              <a:gd name="connsiteX5" fmla="*/ 1754750 w 1808774"/>
              <a:gd name="connsiteY5" fmla="*/ 540236 h 540235"/>
              <a:gd name="connsiteX6" fmla="*/ 54024 w 1808774"/>
              <a:gd name="connsiteY6" fmla="*/ 540235 h 540235"/>
              <a:gd name="connsiteX7" fmla="*/ 0 w 1808774"/>
              <a:gd name="connsiteY7" fmla="*/ 486211 h 540235"/>
              <a:gd name="connsiteX8" fmla="*/ 0 w 1808774"/>
              <a:gd name="connsiteY8" fmla="*/ 54024 h 54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8774" h="540235">
                <a:moveTo>
                  <a:pt x="0" y="54024"/>
                </a:moveTo>
                <a:cubicBezTo>
                  <a:pt x="0" y="24187"/>
                  <a:pt x="24187" y="0"/>
                  <a:pt x="54024" y="0"/>
                </a:cubicBezTo>
                <a:lnTo>
                  <a:pt x="1754751" y="0"/>
                </a:lnTo>
                <a:cubicBezTo>
                  <a:pt x="1784588" y="0"/>
                  <a:pt x="1808775" y="24187"/>
                  <a:pt x="1808775" y="54024"/>
                </a:cubicBezTo>
                <a:cubicBezTo>
                  <a:pt x="1808775" y="198087"/>
                  <a:pt x="1808774" y="342149"/>
                  <a:pt x="1808774" y="486212"/>
                </a:cubicBezTo>
                <a:cubicBezTo>
                  <a:pt x="1808774" y="516049"/>
                  <a:pt x="1784587" y="540236"/>
                  <a:pt x="1754750" y="540236"/>
                </a:cubicBezTo>
                <a:lnTo>
                  <a:pt x="54024" y="540235"/>
                </a:lnTo>
                <a:cubicBezTo>
                  <a:pt x="24187" y="540235"/>
                  <a:pt x="0" y="516048"/>
                  <a:pt x="0" y="486211"/>
                </a:cubicBezTo>
                <a:lnTo>
                  <a:pt x="0" y="5402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43" tIns="23443" rIns="23443" bIns="2344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ETA diff </a:t>
            </a:r>
            <a:r>
              <a:rPr lang="en-US" sz="1200" b="1" dirty="0"/>
              <a:t>(mins)</a:t>
            </a:r>
            <a:endParaRPr lang="en-US" sz="1200" b="1" kern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43E553-651E-4ED5-8E0B-935CB4DBB871}"/>
              </a:ext>
            </a:extLst>
          </p:cNvPr>
          <p:cNvSpPr/>
          <p:nvPr/>
        </p:nvSpPr>
        <p:spPr>
          <a:xfrm>
            <a:off x="2765890" y="2062632"/>
            <a:ext cx="42062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Cancellation fee of $5 is most effective in lowering the cancellation rate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7B0034-3ECF-4260-98C3-158B4CC62762}"/>
              </a:ext>
            </a:extLst>
          </p:cNvPr>
          <p:cNvSpPr/>
          <p:nvPr/>
        </p:nvSpPr>
        <p:spPr>
          <a:xfrm>
            <a:off x="1214249" y="1505543"/>
            <a:ext cx="1474671" cy="457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Key factor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EEF300-6EB5-40DB-A035-F4EE1A059AEC}"/>
              </a:ext>
            </a:extLst>
          </p:cNvPr>
          <p:cNvSpPr/>
          <p:nvPr/>
        </p:nvSpPr>
        <p:spPr>
          <a:xfrm>
            <a:off x="2765890" y="1505545"/>
            <a:ext cx="420624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Impact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074E5C-8738-451E-AD67-5089C54341C8}"/>
              </a:ext>
            </a:extLst>
          </p:cNvPr>
          <p:cNvSpPr/>
          <p:nvPr/>
        </p:nvSpPr>
        <p:spPr>
          <a:xfrm>
            <a:off x="2765890" y="3917769"/>
            <a:ext cx="42062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Standard rides have a lower cancellation rate than shared rides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A7164D-F72C-4C3D-8A5D-785651042A63}"/>
              </a:ext>
            </a:extLst>
          </p:cNvPr>
          <p:cNvSpPr/>
          <p:nvPr/>
        </p:nvSpPr>
        <p:spPr>
          <a:xfrm>
            <a:off x="2765890" y="2649774"/>
            <a:ext cx="42062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Cancellation rate increases when the difference in ETA increases</a:t>
            </a:r>
          </a:p>
          <a:p>
            <a:pPr marL="171450" indent="-171450"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High cancellation rate observed for 5% of the total rides when difference in ETA &gt; 3 mins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4AF209-6C06-45A4-BBA3-D4D13C839AC5}"/>
              </a:ext>
            </a:extLst>
          </p:cNvPr>
          <p:cNvSpPr/>
          <p:nvPr/>
        </p:nvSpPr>
        <p:spPr>
          <a:xfrm>
            <a:off x="7028665" y="1495959"/>
            <a:ext cx="4206240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Recommendations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B0AE28-96E2-47A3-B95E-E28E778262AD}"/>
              </a:ext>
            </a:extLst>
          </p:cNvPr>
          <p:cNvSpPr/>
          <p:nvPr/>
        </p:nvSpPr>
        <p:spPr>
          <a:xfrm>
            <a:off x="7028664" y="2607503"/>
            <a:ext cx="4206240" cy="63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Need to improve the method for determining pre book 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Cancellation fee can be waived when</a:t>
            </a:r>
            <a:r>
              <a:rPr lang="en-US" sz="1000" dirty="0">
                <a:solidFill>
                  <a:schemeClr val="tx1"/>
                </a:solidFill>
              </a:rPr>
              <a:t> ETA diff &gt; 3 mins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B7BB3D-7F9F-45A8-86D8-B81A32C543B7}"/>
              </a:ext>
            </a:extLst>
          </p:cNvPr>
          <p:cNvSpPr/>
          <p:nvPr/>
        </p:nvSpPr>
        <p:spPr>
          <a:xfrm>
            <a:off x="2765890" y="3274975"/>
            <a:ext cx="42062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Cancellation rate increases when ETA to rider pre match increases</a:t>
            </a:r>
          </a:p>
          <a:p>
            <a:pPr marL="171450" indent="-171450"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High cancellation rate observed for 8% of the total rides where ETA to rider pre match &gt; 7 mins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3BB39E-C8F0-41D6-8BFE-BE19A61DD045}"/>
              </a:ext>
            </a:extLst>
          </p:cNvPr>
          <p:cNvSpPr/>
          <p:nvPr/>
        </p:nvSpPr>
        <p:spPr>
          <a:xfrm>
            <a:off x="7028664" y="3274975"/>
            <a:ext cx="42062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Improve supply of drivers to reduce ETA to rider pre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Cancellation fee can be waived when ETA to rider pre match &gt; 7 mins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061DF-44FE-43AA-8B6E-E44298D9BAA5}"/>
              </a:ext>
            </a:extLst>
          </p:cNvPr>
          <p:cNvSpPr/>
          <p:nvPr/>
        </p:nvSpPr>
        <p:spPr>
          <a:xfrm>
            <a:off x="7028664" y="2062632"/>
            <a:ext cx="42062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Cancellation fee of $5 is most appropriate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215919-F1B7-400D-BAFA-A6A6F8C2112E}"/>
              </a:ext>
            </a:extLst>
          </p:cNvPr>
          <p:cNvSpPr/>
          <p:nvPr/>
        </p:nvSpPr>
        <p:spPr>
          <a:xfrm>
            <a:off x="697017" y="4017588"/>
            <a:ext cx="457200" cy="365760"/>
          </a:xfrm>
          <a:prstGeom prst="ellipse">
            <a:avLst/>
          </a:prstGeom>
          <a:solidFill>
            <a:srgbClr val="720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C7E165-7162-4180-9CC4-AD8CF3970F02}"/>
              </a:ext>
            </a:extLst>
          </p:cNvPr>
          <p:cNvSpPr/>
          <p:nvPr/>
        </p:nvSpPr>
        <p:spPr>
          <a:xfrm>
            <a:off x="697017" y="3366415"/>
            <a:ext cx="457200" cy="365760"/>
          </a:xfrm>
          <a:prstGeom prst="ellipse">
            <a:avLst/>
          </a:prstGeom>
          <a:solidFill>
            <a:srgbClr val="720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13B20C-C070-4016-B5EE-61D2A3FA5C12}"/>
              </a:ext>
            </a:extLst>
          </p:cNvPr>
          <p:cNvSpPr/>
          <p:nvPr/>
        </p:nvSpPr>
        <p:spPr>
          <a:xfrm>
            <a:off x="697017" y="2730908"/>
            <a:ext cx="457200" cy="365760"/>
          </a:xfrm>
          <a:prstGeom prst="ellipse">
            <a:avLst/>
          </a:prstGeom>
          <a:solidFill>
            <a:srgbClr val="720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3E4DE9-B30F-40ED-8D06-2FD08618BB0F}"/>
              </a:ext>
            </a:extLst>
          </p:cNvPr>
          <p:cNvSpPr/>
          <p:nvPr/>
        </p:nvSpPr>
        <p:spPr>
          <a:xfrm>
            <a:off x="697017" y="2137446"/>
            <a:ext cx="457200" cy="365760"/>
          </a:xfrm>
          <a:prstGeom prst="ellipse">
            <a:avLst/>
          </a:prstGeom>
          <a:solidFill>
            <a:srgbClr val="720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8F2EE7-74EB-4D09-8880-FE443F44CA6E}"/>
              </a:ext>
            </a:extLst>
          </p:cNvPr>
          <p:cNvSpPr/>
          <p:nvPr/>
        </p:nvSpPr>
        <p:spPr>
          <a:xfrm>
            <a:off x="7028664" y="3917769"/>
            <a:ext cx="42062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Cancellation fee can be waived in shared rides with high difference in ETA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631E96-886D-42C4-AFBE-5A98B0DB8E1E}"/>
              </a:ext>
            </a:extLst>
          </p:cNvPr>
          <p:cNvSpPr/>
          <p:nvPr/>
        </p:nvSpPr>
        <p:spPr>
          <a:xfrm>
            <a:off x="1265194" y="4973448"/>
            <a:ext cx="9947288" cy="1194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Recommended cancellation policy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Cancellation fee = $5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But Lyft should consider waiving the cancellation fee in the following scenarios when the rider is not at fault, to improve customer retention:</a:t>
            </a:r>
          </a:p>
          <a:p>
            <a:pPr marL="1257300" lvl="2" indent="-342900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</a:rPr>
              <a:t>Rides with difference between ETA post match and ETA pre match &gt; 3 mins</a:t>
            </a:r>
          </a:p>
          <a:p>
            <a:pPr marL="1257300" lvl="2" indent="-342900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Rides with ETA to rider pre match &gt; 7 minutes</a:t>
            </a:r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3D72DC34-967E-4A09-AA7F-B8B06B07B30E}"/>
              </a:ext>
            </a:extLst>
          </p:cNvPr>
          <p:cNvSpPr/>
          <p:nvPr/>
        </p:nvSpPr>
        <p:spPr>
          <a:xfrm>
            <a:off x="3092335" y="4565559"/>
            <a:ext cx="7315200" cy="327197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B9F47-EFDD-43BC-909B-C9B4E0DC7A63}"/>
              </a:ext>
            </a:extLst>
          </p:cNvPr>
          <p:cNvSpPr txBox="1"/>
          <p:nvPr/>
        </p:nvSpPr>
        <p:spPr>
          <a:xfrm>
            <a:off x="4580878" y="2246050"/>
            <a:ext cx="321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74403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80" y="1448541"/>
            <a:ext cx="10381545" cy="372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Background &amp; Objectives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Wrangling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Exploratory Data Analysis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Prediction Models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Recommendations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Lyft’s overall business objective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1"/>
              </a:solidFill>
            </a:endParaRPr>
          </a:p>
          <a:p>
            <a:pPr>
              <a:spcAft>
                <a:spcPts val="1000"/>
              </a:spcAft>
            </a:pP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7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Background &amp; 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9E53E-97D8-452A-BDF1-8FE2A9319774}"/>
              </a:ext>
            </a:extLst>
          </p:cNvPr>
          <p:cNvSpPr/>
          <p:nvPr/>
        </p:nvSpPr>
        <p:spPr>
          <a:xfrm>
            <a:off x="1198074" y="1323976"/>
            <a:ext cx="9940826" cy="36627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1F5F2-1E6A-4C12-A7E9-91DE1427DE62}"/>
              </a:ext>
            </a:extLst>
          </p:cNvPr>
          <p:cNvSpPr/>
          <p:nvPr/>
        </p:nvSpPr>
        <p:spPr>
          <a:xfrm>
            <a:off x="1198074" y="1706154"/>
            <a:ext cx="9957606" cy="1321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Instacart operates an online grocery delivery and pick-up service. Orders are fulfilled and delivered by an Instacart personal shopper, who picks, packs, and delivers the order within the customer's designated time frame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Currently they use transactional data to develop models that predict which products a user will buy again, try for the first time, or add to their cart next during a session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Through a competition,  Instacart is challenging the Kaggle community to use this anonymized data on customer orders over time to predict which previously purchased products will be in a user’s next order.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9125C-4CE5-4ACD-8424-86320EF92982}"/>
              </a:ext>
            </a:extLst>
          </p:cNvPr>
          <p:cNvSpPr/>
          <p:nvPr/>
        </p:nvSpPr>
        <p:spPr>
          <a:xfrm>
            <a:off x="1198074" y="3774390"/>
            <a:ext cx="9940826" cy="36627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Problem Statement &amp; 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EC1DE-F718-4BEB-9CB8-3EB84FE67EC8}"/>
              </a:ext>
            </a:extLst>
          </p:cNvPr>
          <p:cNvSpPr/>
          <p:nvPr/>
        </p:nvSpPr>
        <p:spPr>
          <a:xfrm>
            <a:off x="1198074" y="4156526"/>
            <a:ext cx="9940826" cy="117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Problem statement: In which country will a new guest book their first travel experience?</a:t>
            </a:r>
          </a:p>
          <a:p>
            <a:r>
              <a:rPr lang="en-US" sz="1200" dirty="0">
                <a:solidFill>
                  <a:schemeClr val="tx1"/>
                </a:solidFill>
              </a:rPr>
              <a:t>Objective: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objective is to help Airbnb understand the following: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•	Better forecast demand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•	Share customized content with client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•	Decrease the average time to first booking</a:t>
            </a:r>
          </a:p>
        </p:txBody>
      </p:sp>
    </p:spTree>
    <p:extLst>
      <p:ext uri="{BB962C8B-B14F-4D97-AF65-F5344CB8AC3E}">
        <p14:creationId xmlns:p14="http://schemas.microsoft.com/office/powerpoint/2010/main" val="191012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B0E8-4E9A-43C7-894E-81CA51DC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988" y="2080621"/>
            <a:ext cx="10058400" cy="166373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Wrangling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5FE046-1D4B-4676-A82E-A140FA0E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68663"/>
            <a:ext cx="1312025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393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Wrangling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198074" y="4284211"/>
            <a:ext cx="9957606" cy="1724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Concatenate train and test data so that data cleaning performed together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Drop ‘</a:t>
            </a:r>
            <a:r>
              <a:rPr lang="en-US" sz="1100" dirty="0" err="1">
                <a:solidFill>
                  <a:schemeClr val="tx1"/>
                </a:solidFill>
              </a:rPr>
              <a:t>date_first_booking</a:t>
            </a:r>
            <a:r>
              <a:rPr lang="en-US" sz="1100" dirty="0">
                <a:solidFill>
                  <a:schemeClr val="tx1"/>
                </a:solidFill>
              </a:rPr>
              <a:t>’ column which is entirely missing in test data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Replace unknown values in ‘gender’ and ‘</a:t>
            </a:r>
            <a:r>
              <a:rPr lang="en-US" sz="1100" dirty="0" err="1">
                <a:solidFill>
                  <a:schemeClr val="tx1"/>
                </a:solidFill>
              </a:rPr>
              <a:t>f'irst_browser</a:t>
            </a:r>
            <a:r>
              <a:rPr lang="en-US" sz="1100" dirty="0">
                <a:solidFill>
                  <a:schemeClr val="tx1"/>
                </a:solidFill>
              </a:rPr>
              <a:t>’ columns to </a:t>
            </a:r>
            <a:r>
              <a:rPr lang="en-US" sz="1100" dirty="0" err="1">
                <a:solidFill>
                  <a:schemeClr val="tx1"/>
                </a:solidFill>
              </a:rPr>
              <a:t>NaN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‘Age’ column will only have values between 18-100 years, therefore, other values will be set to </a:t>
            </a:r>
            <a:r>
              <a:rPr lang="en-US" sz="1100" dirty="0" err="1">
                <a:solidFill>
                  <a:schemeClr val="tx1"/>
                </a:solidFill>
              </a:rPr>
              <a:t>NaN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Date time data of '</a:t>
            </a:r>
            <a:r>
              <a:rPr lang="en-US" sz="1100" dirty="0" err="1">
                <a:solidFill>
                  <a:schemeClr val="tx1"/>
                </a:solidFill>
              </a:rPr>
              <a:t>time_first_active</a:t>
            </a:r>
            <a:r>
              <a:rPr lang="en-US" sz="1100" dirty="0">
                <a:solidFill>
                  <a:schemeClr val="tx1"/>
                </a:solidFill>
              </a:rPr>
              <a:t>' and '</a:t>
            </a:r>
            <a:r>
              <a:rPr lang="en-US" sz="1100" dirty="0" err="1">
                <a:solidFill>
                  <a:schemeClr val="tx1"/>
                </a:solidFill>
              </a:rPr>
              <a:t>timestamp_first_active</a:t>
            </a:r>
            <a:r>
              <a:rPr lang="en-US" sz="1100" dirty="0">
                <a:solidFill>
                  <a:schemeClr val="tx1"/>
                </a:solidFill>
              </a:rPr>
              <a:t>' to be split into day, month and year columns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Drop ‘</a:t>
            </a:r>
            <a:r>
              <a:rPr lang="en-US" sz="1100" dirty="0" err="1">
                <a:solidFill>
                  <a:schemeClr val="tx1"/>
                </a:solidFill>
              </a:rPr>
              <a:t>date_account_created</a:t>
            </a:r>
            <a:r>
              <a:rPr lang="en-US" sz="1100" dirty="0">
                <a:solidFill>
                  <a:schemeClr val="tx1"/>
                </a:solidFill>
              </a:rPr>
              <a:t>’ and ‘</a:t>
            </a:r>
            <a:r>
              <a:rPr lang="en-US" sz="1100" dirty="0" err="1">
                <a:solidFill>
                  <a:schemeClr val="tx1"/>
                </a:solidFill>
              </a:rPr>
              <a:t>timestamp_first_active</a:t>
            </a:r>
            <a:r>
              <a:rPr lang="en-US" sz="1100" dirty="0">
                <a:solidFill>
                  <a:schemeClr val="tx1"/>
                </a:solidFill>
              </a:rPr>
              <a:t>’ columns after completing step 5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Remove leading and trailing spaces from ‘language’ column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06330-A358-4C15-B86B-3D391EBDB80A}"/>
              </a:ext>
            </a:extLst>
          </p:cNvPr>
          <p:cNvSpPr/>
          <p:nvPr/>
        </p:nvSpPr>
        <p:spPr>
          <a:xfrm>
            <a:off x="1198074" y="1284375"/>
            <a:ext cx="9940826" cy="3657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Kaggle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8A63F-86C7-44E7-8221-DDBDFC5FF204}"/>
              </a:ext>
            </a:extLst>
          </p:cNvPr>
          <p:cNvSpPr/>
          <p:nvPr/>
        </p:nvSpPr>
        <p:spPr>
          <a:xfrm>
            <a:off x="1198074" y="1690740"/>
            <a:ext cx="9957606" cy="208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tx1"/>
                </a:solidFill>
              </a:rPr>
              <a:t>The dataset for this competition is a relational set of files describing customers' orders over time. The dataset is anonymized and contains a sample of over 3 million grocery orders from more than 200,000 Instacart users. The datasets are:</a:t>
            </a:r>
          </a:p>
          <a:p>
            <a:pPr marL="228600" indent="-22860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aisles.csv: contains the aisle_id and aisle_name of a product</a:t>
            </a:r>
          </a:p>
          <a:p>
            <a:pPr marL="228600" indent="-22860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departments.csv: contains the department_id and department_name of a product</a:t>
            </a:r>
          </a:p>
          <a:p>
            <a:pPr marL="228600" indent="-22860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order_products__prior.csv: contains previous order contents for all customers. 'reordered' indicates that the customer has a previous order that contains the product</a:t>
            </a:r>
          </a:p>
          <a:p>
            <a:pPr marL="228600" indent="-22860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order_products__train.csv:</a:t>
            </a:r>
          </a:p>
          <a:p>
            <a:pPr marL="228600" indent="-22860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orders.csv: Contains information about which set (prior, train, test) an order belongs. Need to predict reordered items only for the test set orders. 'order_dow' is the day of week</a:t>
            </a:r>
          </a:p>
          <a:p>
            <a:pPr marL="228600" indent="-22860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products.csv: contains mapping between product, aisle and department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5435C0-8CCC-4699-9ADF-8005CED8AB6A}"/>
              </a:ext>
            </a:extLst>
          </p:cNvPr>
          <p:cNvSpPr/>
          <p:nvPr/>
        </p:nvSpPr>
        <p:spPr>
          <a:xfrm>
            <a:off x="1198074" y="3900695"/>
            <a:ext cx="9940826" cy="3657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Data Wrangling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CC074-6143-49E2-96B7-38475527EBE8}"/>
              </a:ext>
            </a:extLst>
          </p:cNvPr>
          <p:cNvSpPr txBox="1"/>
          <p:nvPr/>
        </p:nvSpPr>
        <p:spPr>
          <a:xfrm>
            <a:off x="1198074" y="6486419"/>
            <a:ext cx="730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https://www.kaggle.com/c/airbnb-recruiting-new-user-bookings/data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978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B0E8-4E9A-43C7-894E-81CA51DC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988" y="2080621"/>
            <a:ext cx="10058400" cy="166373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5FE046-1D4B-4676-A82E-A140FA0E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68663"/>
            <a:ext cx="1312025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468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and gender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3815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Each country has similar distribution of users in Male/Female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Using Chi-Square test, there’s a statistically significant association between country of destination and gender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23E69CF-0C2D-4D93-9F73-9EDEB3B44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92" y="2095082"/>
            <a:ext cx="4752456" cy="32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2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and signup method/language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6751321" cy="233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‘English’ is the international language of preference for almost all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Most users signup either through their own website or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Using Chi-Square test, there’s a statistically significant association between: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Country of destination and international language preference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Country of destination and signup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9A3152-C07E-4262-945C-B8559CC4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85" y="3705486"/>
            <a:ext cx="10443987" cy="259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3EFCC9-9AE1-46EA-828F-40A05568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4" y="1333652"/>
            <a:ext cx="3919536" cy="24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5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and first device type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2096"/>
            <a:ext cx="10058400" cy="753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Most users are either Mac Desktop users or Windows Desktop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Using Chi-Square test, there’s a statistically significant association between country of destination and first device type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B2394D-2B2B-4544-924E-FADFE2FC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18" y="2028247"/>
            <a:ext cx="9560418" cy="39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068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23914</TotalTime>
  <Words>1792</Words>
  <Application>Microsoft Office PowerPoint</Application>
  <PresentationFormat>Widescreen</PresentationFormat>
  <Paragraphs>303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Retrospect</vt:lpstr>
      <vt:lpstr>Airbnb New User Booking</vt:lpstr>
      <vt:lpstr>Agenda</vt:lpstr>
      <vt:lpstr>Background &amp; Objectives</vt:lpstr>
      <vt:lpstr>Data Wrangling</vt:lpstr>
      <vt:lpstr>Data Wrangling</vt:lpstr>
      <vt:lpstr>Exploratory Data Analysis</vt:lpstr>
      <vt:lpstr>Destination country and gender</vt:lpstr>
      <vt:lpstr>Destination country and signup method/language</vt:lpstr>
      <vt:lpstr>Destination country and first device type</vt:lpstr>
      <vt:lpstr>Destination country and first browser</vt:lpstr>
      <vt:lpstr>Destination country and affiliate channel</vt:lpstr>
      <vt:lpstr>Destination country and affiliate provider</vt:lpstr>
      <vt:lpstr>Destination country and age</vt:lpstr>
      <vt:lpstr>Destination country and days since first booking</vt:lpstr>
      <vt:lpstr>Destination country and seconds per session [TBD]</vt:lpstr>
      <vt:lpstr>Independent Variables</vt:lpstr>
      <vt:lpstr>Comparison Between Prediction Models</vt:lpstr>
      <vt:lpstr>Variable Importance Using XGBoost Classification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your Leadership Style</dc:title>
  <dc:creator>Anu Kashyap</dc:creator>
  <cp:lastModifiedBy>anu kashyap</cp:lastModifiedBy>
  <cp:revision>53</cp:revision>
  <cp:lastPrinted>2020-04-08T01:14:28Z</cp:lastPrinted>
  <dcterms:created xsi:type="dcterms:W3CDTF">2019-10-19T22:41:01Z</dcterms:created>
  <dcterms:modified xsi:type="dcterms:W3CDTF">2020-05-29T16:27:03Z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Anu Kashyap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</Properties>
</file>