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97" r:id="rId4"/>
    <p:sldId id="479" r:id="rId5"/>
    <p:sldId id="478" r:id="rId6"/>
    <p:sldId id="467" r:id="rId7"/>
    <p:sldId id="309" r:id="rId8"/>
    <p:sldId id="468" r:id="rId9"/>
    <p:sldId id="472" r:id="rId10"/>
    <p:sldId id="473" r:id="rId11"/>
    <p:sldId id="469" r:id="rId12"/>
    <p:sldId id="474" r:id="rId13"/>
    <p:sldId id="471" r:id="rId14"/>
    <p:sldId id="470" r:id="rId15"/>
    <p:sldId id="475" r:id="rId16"/>
    <p:sldId id="481" r:id="rId17"/>
    <p:sldId id="480" r:id="rId18"/>
    <p:sldId id="446" r:id="rId19"/>
    <p:sldId id="304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BBB"/>
    <a:srgbClr val="72041C"/>
    <a:srgbClr val="F99483"/>
    <a:srgbClr val="FC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4FCD3-A7B2-4A73-AA3A-F42E1708EB66}" v="29" dt="2020-06-17T20:25:47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kashyap" userId="6643776189e8c48b" providerId="LiveId" clId="{2BF4FCD3-A7B2-4A73-AA3A-F42E1708EB66}"/>
    <pc:docChg chg="custSel modSld">
      <pc:chgData name="anu kashyap" userId="6643776189e8c48b" providerId="LiveId" clId="{2BF4FCD3-A7B2-4A73-AA3A-F42E1708EB66}" dt="2020-06-21T19:52:43.169" v="213" actId="20577"/>
      <pc:docMkLst>
        <pc:docMk/>
      </pc:docMkLst>
      <pc:sldChg chg="modSp mod">
        <pc:chgData name="anu kashyap" userId="6643776189e8c48b" providerId="LiveId" clId="{2BF4FCD3-A7B2-4A73-AA3A-F42E1708EB66}" dt="2020-06-21T19:52:43.169" v="213" actId="20577"/>
        <pc:sldMkLst>
          <pc:docMk/>
          <pc:sldMk cId="262780932" sldId="256"/>
        </pc:sldMkLst>
        <pc:spChg chg="mod">
          <ac:chgData name="anu kashyap" userId="6643776189e8c48b" providerId="LiveId" clId="{2BF4FCD3-A7B2-4A73-AA3A-F42E1708EB66}" dt="2020-06-21T19:52:43.169" v="213" actId="20577"/>
          <ac:spMkLst>
            <pc:docMk/>
            <pc:sldMk cId="262780932" sldId="256"/>
            <ac:spMk id="3" creationId="{860B39DE-C157-43D9-AB29-2007457F8ABC}"/>
          </ac:spMkLst>
        </pc:spChg>
      </pc:sldChg>
      <pc:sldChg chg="addSp modSp mod">
        <pc:chgData name="anu kashyap" userId="6643776189e8c48b" providerId="LiveId" clId="{2BF4FCD3-A7B2-4A73-AA3A-F42E1708EB66}" dt="2020-06-21T17:29:14.983" v="209" actId="20577"/>
        <pc:sldMkLst>
          <pc:docMk/>
          <pc:sldMk cId="1744034264" sldId="304"/>
        </pc:sldMkLst>
        <pc:spChg chg="add mod">
          <ac:chgData name="anu kashyap" userId="6643776189e8c48b" providerId="LiveId" clId="{2BF4FCD3-A7B2-4A73-AA3A-F42E1708EB66}" dt="2020-06-21T17:29:14.983" v="209" actId="20577"/>
          <ac:spMkLst>
            <pc:docMk/>
            <pc:sldMk cId="1744034264" sldId="304"/>
            <ac:spMk id="27" creationId="{5C819CD8-2492-4469-B1FA-25A45EB45EEC}"/>
          </ac:spMkLst>
        </pc:spChg>
      </pc:sldChg>
      <pc:sldChg chg="modSp mod">
        <pc:chgData name="anu kashyap" userId="6643776189e8c48b" providerId="LiveId" clId="{2BF4FCD3-A7B2-4A73-AA3A-F42E1708EB66}" dt="2020-06-17T20:18:53.847" v="14" actId="20577"/>
        <pc:sldMkLst>
          <pc:docMk/>
          <pc:sldMk cId="2122714804" sldId="469"/>
        </pc:sldMkLst>
        <pc:spChg chg="mod">
          <ac:chgData name="anu kashyap" userId="6643776189e8c48b" providerId="LiveId" clId="{2BF4FCD3-A7B2-4A73-AA3A-F42E1708EB66}" dt="2020-06-17T20:18:53.847" v="14" actId="20577"/>
          <ac:spMkLst>
            <pc:docMk/>
            <pc:sldMk cId="2122714804" sldId="469"/>
            <ac:spMk id="2" creationId="{BA35D88D-4F2C-4444-8344-308A434884AC}"/>
          </ac:spMkLst>
        </pc:spChg>
      </pc:sldChg>
      <pc:sldChg chg="modSp mod">
        <pc:chgData name="anu kashyap" userId="6643776189e8c48b" providerId="LiveId" clId="{2BF4FCD3-A7B2-4A73-AA3A-F42E1708EB66}" dt="2020-06-17T20:19:27.078" v="32" actId="20577"/>
        <pc:sldMkLst>
          <pc:docMk/>
          <pc:sldMk cId="1649173718" sldId="470"/>
        </pc:sldMkLst>
        <pc:spChg chg="mod">
          <ac:chgData name="anu kashyap" userId="6643776189e8c48b" providerId="LiveId" clId="{2BF4FCD3-A7B2-4A73-AA3A-F42E1708EB66}" dt="2020-06-17T20:19:27.078" v="32" actId="20577"/>
          <ac:spMkLst>
            <pc:docMk/>
            <pc:sldMk cId="1649173718" sldId="470"/>
            <ac:spMk id="2" creationId="{BA35D88D-4F2C-4444-8344-308A434884AC}"/>
          </ac:spMkLst>
        </pc:spChg>
      </pc:sldChg>
      <pc:sldChg chg="modSp mod">
        <pc:chgData name="anu kashyap" userId="6643776189e8c48b" providerId="LiveId" clId="{2BF4FCD3-A7B2-4A73-AA3A-F42E1708EB66}" dt="2020-06-17T20:19:12.704" v="23" actId="20577"/>
        <pc:sldMkLst>
          <pc:docMk/>
          <pc:sldMk cId="3555237981" sldId="471"/>
        </pc:sldMkLst>
        <pc:spChg chg="mod">
          <ac:chgData name="anu kashyap" userId="6643776189e8c48b" providerId="LiveId" clId="{2BF4FCD3-A7B2-4A73-AA3A-F42E1708EB66}" dt="2020-06-17T20:19:12.704" v="23" actId="20577"/>
          <ac:spMkLst>
            <pc:docMk/>
            <pc:sldMk cId="3555237981" sldId="471"/>
            <ac:spMk id="2" creationId="{BA35D88D-4F2C-4444-8344-308A434884AC}"/>
          </ac:spMkLst>
        </pc:spChg>
      </pc:sldChg>
      <pc:sldChg chg="modSp mod">
        <pc:chgData name="anu kashyap" userId="6643776189e8c48b" providerId="LiveId" clId="{2BF4FCD3-A7B2-4A73-AA3A-F42E1708EB66}" dt="2020-06-17T20:18:32.563" v="5" actId="20577"/>
        <pc:sldMkLst>
          <pc:docMk/>
          <pc:sldMk cId="486068275" sldId="472"/>
        </pc:sldMkLst>
        <pc:spChg chg="mod">
          <ac:chgData name="anu kashyap" userId="6643776189e8c48b" providerId="LiveId" clId="{2BF4FCD3-A7B2-4A73-AA3A-F42E1708EB66}" dt="2020-06-17T20:18:32.563" v="5" actId="20577"/>
          <ac:spMkLst>
            <pc:docMk/>
            <pc:sldMk cId="486068275" sldId="472"/>
            <ac:spMk id="2" creationId="{BA35D88D-4F2C-4444-8344-308A434884AC}"/>
          </ac:spMkLst>
        </pc:spChg>
      </pc:sldChg>
      <pc:sldChg chg="modSp mod">
        <pc:chgData name="anu kashyap" userId="6643776189e8c48b" providerId="LiveId" clId="{2BF4FCD3-A7B2-4A73-AA3A-F42E1708EB66}" dt="2020-06-17T20:18:42.814" v="10" actId="20577"/>
        <pc:sldMkLst>
          <pc:docMk/>
          <pc:sldMk cId="4238064451" sldId="473"/>
        </pc:sldMkLst>
        <pc:spChg chg="mod">
          <ac:chgData name="anu kashyap" userId="6643776189e8c48b" providerId="LiveId" clId="{2BF4FCD3-A7B2-4A73-AA3A-F42E1708EB66}" dt="2020-06-17T20:18:42.814" v="10" actId="20577"/>
          <ac:spMkLst>
            <pc:docMk/>
            <pc:sldMk cId="4238064451" sldId="473"/>
            <ac:spMk id="2" creationId="{BA35D88D-4F2C-4444-8344-308A434884AC}"/>
          </ac:spMkLst>
        </pc:spChg>
      </pc:sldChg>
      <pc:sldChg chg="modSp mod">
        <pc:chgData name="anu kashyap" userId="6643776189e8c48b" providerId="LiveId" clId="{2BF4FCD3-A7B2-4A73-AA3A-F42E1708EB66}" dt="2020-06-17T20:19:05.139" v="19" actId="20577"/>
        <pc:sldMkLst>
          <pc:docMk/>
          <pc:sldMk cId="1848339500" sldId="474"/>
        </pc:sldMkLst>
        <pc:spChg chg="mod">
          <ac:chgData name="anu kashyap" userId="6643776189e8c48b" providerId="LiveId" clId="{2BF4FCD3-A7B2-4A73-AA3A-F42E1708EB66}" dt="2020-06-17T20:19:05.139" v="19" actId="20577"/>
          <ac:spMkLst>
            <pc:docMk/>
            <pc:sldMk cId="1848339500" sldId="474"/>
            <ac:spMk id="2" creationId="{BA35D88D-4F2C-4444-8344-308A434884AC}"/>
          </ac:spMkLst>
        </pc:spChg>
      </pc:sldChg>
      <pc:sldChg chg="delSp modSp mod">
        <pc:chgData name="anu kashyap" userId="6643776189e8c48b" providerId="LiveId" clId="{2BF4FCD3-A7B2-4A73-AA3A-F42E1708EB66}" dt="2020-06-17T20:19:57.448" v="72" actId="1038"/>
        <pc:sldMkLst>
          <pc:docMk/>
          <pc:sldMk cId="2969998230" sldId="475"/>
        </pc:sldMkLst>
        <pc:spChg chg="mod">
          <ac:chgData name="anu kashyap" userId="6643776189e8c48b" providerId="LiveId" clId="{2BF4FCD3-A7B2-4A73-AA3A-F42E1708EB66}" dt="2020-06-17T20:19:42.243" v="44" actId="20577"/>
          <ac:spMkLst>
            <pc:docMk/>
            <pc:sldMk cId="2969998230" sldId="475"/>
            <ac:spMk id="2" creationId="{BA35D88D-4F2C-4444-8344-308A434884AC}"/>
          </ac:spMkLst>
        </pc:spChg>
        <pc:spChg chg="del">
          <ac:chgData name="anu kashyap" userId="6643776189e8c48b" providerId="LiveId" clId="{2BF4FCD3-A7B2-4A73-AA3A-F42E1708EB66}" dt="2020-06-17T20:19:48.131" v="45" actId="478"/>
          <ac:spMkLst>
            <pc:docMk/>
            <pc:sldMk cId="2969998230" sldId="475"/>
            <ac:spMk id="5" creationId="{9B14BA6D-34D2-4742-A5FE-0910FFCC8665}"/>
          </ac:spMkLst>
        </pc:spChg>
        <pc:picChg chg="mod">
          <ac:chgData name="anu kashyap" userId="6643776189e8c48b" providerId="LiveId" clId="{2BF4FCD3-A7B2-4A73-AA3A-F42E1708EB66}" dt="2020-06-17T20:19:57.448" v="72" actId="1038"/>
          <ac:picMkLst>
            <pc:docMk/>
            <pc:sldMk cId="2969998230" sldId="475"/>
            <ac:picMk id="11266" creationId="{544A8329-6DD7-4209-AA81-82C60CE927E6}"/>
          </ac:picMkLst>
        </pc:picChg>
      </pc:sldChg>
      <pc:sldChg chg="modSp mod">
        <pc:chgData name="anu kashyap" userId="6643776189e8c48b" providerId="LiveId" clId="{2BF4FCD3-A7B2-4A73-AA3A-F42E1708EB66}" dt="2020-06-20T16:50:05.389" v="185" actId="20577"/>
        <pc:sldMkLst>
          <pc:docMk/>
          <pc:sldMk cId="3441448581" sldId="480"/>
        </pc:sldMkLst>
        <pc:graphicFrameChg chg="modGraphic">
          <ac:chgData name="anu kashyap" userId="6643776189e8c48b" providerId="LiveId" clId="{2BF4FCD3-A7B2-4A73-AA3A-F42E1708EB66}" dt="2020-06-20T16:50:05.389" v="185" actId="20577"/>
          <ac:graphicFrameMkLst>
            <pc:docMk/>
            <pc:sldMk cId="3441448581" sldId="480"/>
            <ac:graphicFrameMk id="3" creationId="{3F863B3C-CFD1-4AFA-B26B-ACAD2C541F5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0F8BA8-B422-4BB9-97FE-AD384664B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FCF7-002E-49DC-9E3B-EFB11E9027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5C90D5-8E40-475B-95B3-CA8F315A083F}" type="datetime5">
              <a:rPr lang="en-US" smtClean="0"/>
              <a:t>21-Jun-20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E8C0-FC58-4A83-856E-59DFD4A0C2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13498-CC06-40D7-84BD-92E351BF31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C1A994-659F-4A98-83AD-BD9F7442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79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434EC5-747D-491A-ADE1-2BE238772857}" type="datetime5">
              <a:rPr lang="en-US" smtClean="0"/>
              <a:t>21-Jun-20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44C67B-C0D4-4378-BA23-3DB30DD9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 and not at fault</a:t>
            </a:r>
          </a:p>
        </p:txBody>
      </p:sp>
    </p:spTree>
    <p:extLst>
      <p:ext uri="{BB962C8B-B14F-4D97-AF65-F5344CB8AC3E}">
        <p14:creationId xmlns:p14="http://schemas.microsoft.com/office/powerpoint/2010/main" val="401283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9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BDF-F6D4-46C3-8D05-59390BAA71F7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43842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DA5D-E231-4B19-B359-2F248CA53CA3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63A8-E0A0-4156-9FD7-A01AAC88039E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873"/>
            <a:ext cx="10058400" cy="8634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36B-71B6-4589-9387-4C633402596A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D8F-700D-4BC0-A287-29C4644BEA8F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7B55-68D9-4701-8C47-EF08B4AF9B61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7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C394-B528-40AA-BF54-650E5AE53741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296A-6D60-42C8-B956-8566F850E791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8FDE-B979-42C5-B105-D866EFD9E969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DAFE95-BA57-470A-B328-2A35932AB259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4E32-3E71-461C-9CB0-94D62D5A0A10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A1984-DC66-4F61-AAA8-6E3E8F2019AC}" type="datetime5">
              <a:rPr lang="en-US" smtClean="0"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AXP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5707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irbnb-recruiting-new-user-bookings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Airbnb New User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B39DE-C157-43D9-AB29-2007457F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988" y="4032662"/>
            <a:ext cx="8915399" cy="1347196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June, </a:t>
            </a:r>
            <a:r>
              <a:rPr lang="en-US" b="1" dirty="0"/>
              <a:t>2020</a:t>
            </a:r>
          </a:p>
          <a:p>
            <a:endParaRPr lang="en-US" b="1" dirty="0"/>
          </a:p>
          <a:p>
            <a:r>
              <a:rPr lang="en-US" b="1" dirty="0"/>
              <a:t>By: Anu Kashyap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78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First Browser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2096"/>
            <a:ext cx="10058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Chrome, Firefox, IE, Safari and most popular first browsers used by user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E559D-8363-4691-A1E3-266E63DF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2" y="1532078"/>
            <a:ext cx="11223687" cy="47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6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Affiliate Channel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The most popular paid marketing channels are direct, </a:t>
            </a:r>
            <a:r>
              <a:rPr lang="en-US" sz="1400" b="1" i="1" dirty="0" err="1">
                <a:solidFill>
                  <a:schemeClr val="tx1"/>
                </a:solidFill>
              </a:rPr>
              <a:t>sem</a:t>
            </a:r>
            <a:r>
              <a:rPr lang="en-US" sz="1400" b="1" i="1" dirty="0">
                <a:solidFill>
                  <a:schemeClr val="tx1"/>
                </a:solidFill>
              </a:rPr>
              <a:t>-brand and </a:t>
            </a:r>
            <a:r>
              <a:rPr lang="en-US" sz="1400" b="1" i="1" dirty="0" err="1">
                <a:solidFill>
                  <a:schemeClr val="tx1"/>
                </a:solidFill>
              </a:rPr>
              <a:t>sem</a:t>
            </a:r>
            <a:r>
              <a:rPr lang="en-US" sz="1400" b="1" i="1" dirty="0">
                <a:solidFill>
                  <a:schemeClr val="tx1"/>
                </a:solidFill>
              </a:rPr>
              <a:t>-non-brand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B1AEE1-AE84-47A6-BABD-A777D772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99" y="1654742"/>
            <a:ext cx="8254725" cy="44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Affiliate Provider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437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The most popular affiliate providers are direct and google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DFA1D8-58F8-4B3E-BF8E-62E7F9AF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9103"/>
            <a:ext cx="9591531" cy="46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Age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with destination country as US, are between ages 25-39 years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65944F2-D5EC-44F3-923E-262F0416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01" y="1724179"/>
            <a:ext cx="10183982" cy="43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3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</a:t>
            </a:r>
            <a:r>
              <a:rPr lang="en-US" sz="2800" dirty="0">
                <a:solidFill>
                  <a:schemeClr val="tx1"/>
                </a:solidFill>
              </a:rPr>
              <a:t> &amp; Days Since First Booking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115204" cy="86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As per the ANOVA test, The F-statistic= 38.9 and the p-value &lt; 0.05 which indicates that there is a statistically significant association between country of destination and days since first booking but this test may not be very reliable because it may violate some of the assumptions of ANOVA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43942E-6836-43BF-BD09-589C1F29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153083"/>
            <a:ext cx="8789817" cy="38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F2C17-6773-46BF-947E-34D181480044}"/>
              </a:ext>
            </a:extLst>
          </p:cNvPr>
          <p:cNvSpPr txBox="1"/>
          <p:nvPr/>
        </p:nvSpPr>
        <p:spPr>
          <a:xfrm>
            <a:off x="1518082" y="6471818"/>
            <a:ext cx="5022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The height of the box plot tells us how dispersed the data is</a:t>
            </a:r>
          </a:p>
        </p:txBody>
      </p:sp>
    </p:spTree>
    <p:extLst>
      <p:ext uri="{BB962C8B-B14F-4D97-AF65-F5344CB8AC3E}">
        <p14:creationId xmlns:p14="http://schemas.microsoft.com/office/powerpoint/2010/main" val="164917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</a:t>
            </a:r>
            <a:r>
              <a:rPr lang="en-US" sz="2800" dirty="0">
                <a:solidFill>
                  <a:schemeClr val="tx1"/>
                </a:solidFill>
              </a:rPr>
              <a:t> &amp; Seconds Per Session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44A8329-6DD7-4209-AA81-82C60CE9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69" y="1597981"/>
            <a:ext cx="9910480" cy="41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9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Independent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16077"/>
              </p:ext>
            </p:extLst>
          </p:nvPr>
        </p:nvGraphicFramePr>
        <p:xfrm>
          <a:off x="1188824" y="1597978"/>
          <a:ext cx="10121326" cy="4678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09156">
                  <a:extLst>
                    <a:ext uri="{9D8B030D-6E8A-4147-A177-3AD203B41FA5}">
                      <a16:colId xmlns:a16="http://schemas.microsoft.com/office/drawing/2014/main" val="3054693219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1233995">
                  <a:extLst>
                    <a:ext uri="{9D8B030D-6E8A-4147-A177-3AD203B41FA5}">
                      <a16:colId xmlns:a16="http://schemas.microsoft.com/office/drawing/2014/main" val="818047556"/>
                    </a:ext>
                  </a:extLst>
                </a:gridCol>
              </a:tblGrid>
              <a:tr h="253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 of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 (in years) of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signup_method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Signup method used by user e.g. basic, </a:t>
                      </a:r>
                      <a:r>
                        <a:rPr lang="en-US" sz="1100" dirty="0" err="1"/>
                        <a:t>facebook</a:t>
                      </a:r>
                      <a:r>
                        <a:rPr lang="en-US" sz="1100" dirty="0"/>
                        <a:t> or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Signup_flow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page a user came to signup up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92370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international language preference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affiliate_channel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of paid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affiliate_provider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where the marketing is e.g. google, craigslist, 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450314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first_affiliate_tracked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whats</a:t>
                      </a:r>
                      <a:r>
                        <a:rPr lang="en-US" sz="1100" dirty="0"/>
                        <a:t> the first marketing the user interacted with before the signing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0022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Signup_app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 through which the user signed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41240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first_device_type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first device type used by user e.g. phone, tablet, 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480999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first_browser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browser used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46570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dac_year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dac_month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dac_day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year, month and date when the account was created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90918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tfa_year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tfa_month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tfa_day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year, month and date when the user was first 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2555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cnt_action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actions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688086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cnt_uniq_action_type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unique action types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903795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cnt_uniq_dev_type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device types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89391"/>
                  </a:ext>
                </a:extLst>
              </a:tr>
              <a:tr h="239208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secs_per_session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average # of seconds elapsed per session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33661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6B88DFE-34C4-4407-8011-0D2FEB5EB3D2}"/>
              </a:ext>
            </a:extLst>
          </p:cNvPr>
          <p:cNvSpPr/>
          <p:nvPr/>
        </p:nvSpPr>
        <p:spPr>
          <a:xfrm>
            <a:off x="1097279" y="1258100"/>
            <a:ext cx="10381545" cy="402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One hot encoding is used to convert categorical variables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77850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Comparison Between Prediction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95941"/>
              </p:ext>
            </p:extLst>
          </p:nvPr>
        </p:nvGraphicFramePr>
        <p:xfrm>
          <a:off x="1251751" y="1724178"/>
          <a:ext cx="10289219" cy="4019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19904">
                  <a:extLst>
                    <a:ext uri="{9D8B030D-6E8A-4147-A177-3AD203B41FA5}">
                      <a16:colId xmlns:a16="http://schemas.microsoft.com/office/drawing/2014/main" val="3656265317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2623105">
                  <a:extLst>
                    <a:ext uri="{9D8B030D-6E8A-4147-A177-3AD203B41FA5}">
                      <a16:colId xmlns:a16="http://schemas.microsoft.com/office/drawing/2014/main" val="818047556"/>
                    </a:ext>
                  </a:extLst>
                </a:gridCol>
              </a:tblGrid>
              <a:tr h="51958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Multi-Class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565483">
                <a:tc>
                  <a:txBody>
                    <a:bodyPr/>
                    <a:lstStyle/>
                    <a:p>
                      <a:r>
                        <a:rPr lang="en-US" sz="1100" dirty="0"/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destination country</a:t>
                      </a:r>
                    </a:p>
                    <a:p>
                      <a:r>
                        <a:rPr lang="en-US" sz="1100" dirty="0"/>
                        <a:t>out of 12 countries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996849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r>
                        <a:rPr lang="en-US" sz="1100" dirty="0"/>
                        <a:t>Hyperparameter Tuning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Gridsearch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Gridsearch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Gridsearch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1009791">
                <a:tc>
                  <a:txBody>
                    <a:bodyPr/>
                    <a:lstStyle/>
                    <a:p>
                      <a:r>
                        <a:rPr lang="en-US" sz="1100" dirty="0"/>
                        <a:t>Optimal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max_depth</a:t>
                      </a:r>
                      <a:r>
                        <a:rPr lang="en-US" sz="1100" dirty="0"/>
                        <a:t> = 6</a:t>
                      </a:r>
                    </a:p>
                    <a:p>
                      <a:r>
                        <a:rPr lang="en-US" sz="1100" dirty="0" err="1"/>
                        <a:t>learning_rate</a:t>
                      </a:r>
                      <a:r>
                        <a:rPr lang="en-US" sz="1100" dirty="0"/>
                        <a:t> = 0.1</a:t>
                      </a:r>
                    </a:p>
                    <a:p>
                      <a:r>
                        <a:rPr lang="en-US" sz="1100" dirty="0" err="1"/>
                        <a:t>n_estimators</a:t>
                      </a:r>
                      <a:r>
                        <a:rPr lang="en-US" sz="1100" dirty="0"/>
                        <a:t> = 70</a:t>
                      </a:r>
                    </a:p>
                    <a:p>
                      <a:r>
                        <a:rPr lang="en-US" sz="1100" dirty="0"/>
                        <a:t>objective = '</a:t>
                      </a:r>
                      <a:r>
                        <a:rPr lang="en-US" sz="1100" dirty="0" err="1"/>
                        <a:t>multi:softprob</a:t>
                      </a:r>
                      <a:r>
                        <a:rPr lang="en-US" sz="11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penalty = ‘l2’</a:t>
                      </a:r>
                    </a:p>
                    <a:p>
                      <a:r>
                        <a:rPr lang="it-IT" sz="1100" dirty="0"/>
                        <a:t>multi_class = ‘multinomial’</a:t>
                      </a:r>
                    </a:p>
                    <a:p>
                      <a:r>
                        <a:rPr lang="it-IT" sz="1100" dirty="0"/>
                        <a:t>solver = ‘lbfgs’</a:t>
                      </a:r>
                    </a:p>
                    <a:p>
                      <a:r>
                        <a:rPr lang="it-IT" sz="1100" dirty="0"/>
                        <a:t>C = 0.1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criterion = ‘entropy’</a:t>
                      </a:r>
                    </a:p>
                    <a:p>
                      <a:r>
                        <a:rPr lang="en-US" sz="1100" dirty="0" err="1"/>
                        <a:t>max_depth</a:t>
                      </a:r>
                      <a:r>
                        <a:rPr lang="en-US" sz="1100" dirty="0"/>
                        <a:t> = 15</a:t>
                      </a:r>
                    </a:p>
                    <a:p>
                      <a:r>
                        <a:rPr lang="en-US" sz="1100" dirty="0" err="1"/>
                        <a:t>max_features</a:t>
                      </a:r>
                      <a:r>
                        <a:rPr lang="en-US" sz="1100" dirty="0"/>
                        <a:t> = ‘sqrt’</a:t>
                      </a:r>
                    </a:p>
                    <a:p>
                      <a:r>
                        <a:rPr lang="en-US" sz="1100" dirty="0" err="1"/>
                        <a:t>n_estimators</a:t>
                      </a:r>
                      <a:r>
                        <a:rPr lang="en-US" sz="1100" dirty="0"/>
                        <a:t> =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r>
                        <a:rPr lang="en-US" sz="1100" dirty="0"/>
                        <a:t>Accuracy (Train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45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(Test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565483">
                <a:tc>
                  <a:txBody>
                    <a:bodyPr/>
                    <a:lstStyle/>
                    <a:p>
                      <a:r>
                        <a:rPr lang="en-US" sz="1100" b="0" dirty="0"/>
                        <a:t>Accuracy (Hold out set on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85.7%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calculated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calculated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6B88DFE-34C4-4407-8011-0D2FEB5EB3D2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err="1">
                <a:solidFill>
                  <a:schemeClr val="tx1"/>
                </a:solidFill>
              </a:rPr>
              <a:t>XGBoost</a:t>
            </a:r>
            <a:r>
              <a:rPr lang="en-US" sz="1400" b="1" i="1" dirty="0">
                <a:solidFill>
                  <a:schemeClr val="tx1"/>
                </a:solidFill>
              </a:rPr>
              <a:t> classification gives the highest accuracy on test and hold out set at 64.2% and 85.7%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4144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Importance Using </a:t>
            </a:r>
            <a:r>
              <a:rPr lang="en-US" sz="2800" dirty="0" err="1"/>
              <a:t>XGBoost</a:t>
            </a:r>
            <a:r>
              <a:rPr lang="en-US" sz="2800" dirty="0"/>
              <a:t>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63B3C-CFD1-4AFA-B26B-ACAD2C541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96788"/>
              </p:ext>
            </p:extLst>
          </p:nvPr>
        </p:nvGraphicFramePr>
        <p:xfrm>
          <a:off x="1172254" y="1331650"/>
          <a:ext cx="9983426" cy="490129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890542">
                  <a:extLst>
                    <a:ext uri="{9D8B030D-6E8A-4147-A177-3AD203B41FA5}">
                      <a16:colId xmlns:a16="http://schemas.microsoft.com/office/drawing/2014/main" val="2424464090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181605188"/>
                    </a:ext>
                  </a:extLst>
                </a:gridCol>
                <a:gridCol w="6796744">
                  <a:extLst>
                    <a:ext uri="{9D8B030D-6E8A-4147-A177-3AD203B41FA5}">
                      <a16:colId xmlns:a16="http://schemas.microsoft.com/office/drawing/2014/main" val="1189041497"/>
                    </a:ext>
                  </a:extLst>
                </a:gridCol>
              </a:tblGrid>
              <a:tr h="291198"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86175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 of the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38091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first_browser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browser used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529773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signup_method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 method used by user e.g. basic,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google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460492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(in years) of the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657184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first_affiliate_tracked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first marketing the user interacted with before the signing up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6449097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affiliate_channel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paid marketing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421796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affiliate_provider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marketing is e.g. google, craigslist, other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63375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tfa_year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year, month and date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705927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first_device_type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device type used by user e.g. phone, tablet, desktop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870196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cnt_uniq_action_type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unique action types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49801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signup_app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through which the user signed up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0312147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signup_flow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page a user came to signup up from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7407365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dac_year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450314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tfa_month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800228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secs_per_session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# of seconds elapsed per session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124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cnt_uniq_dev_type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device types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48099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cnt_action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of actions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69848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dac_month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94239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tfa_day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the month when the user was first active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90177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dac_day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the month when the account was created by user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56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7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819CD8-2492-4469-B1FA-25A45EB45EEC}"/>
              </a:ext>
            </a:extLst>
          </p:cNvPr>
          <p:cNvSpPr/>
          <p:nvPr/>
        </p:nvSpPr>
        <p:spPr>
          <a:xfrm>
            <a:off x="1198074" y="1376039"/>
            <a:ext cx="9957606" cy="45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Out of the three classification models used, </a:t>
            </a:r>
            <a:r>
              <a:rPr lang="en-US" sz="1100" dirty="0" err="1">
                <a:solidFill>
                  <a:schemeClr val="tx1"/>
                </a:solidFill>
              </a:rPr>
              <a:t>XGBoost</a:t>
            </a:r>
            <a:r>
              <a:rPr lang="en-US" sz="1100" dirty="0">
                <a:solidFill>
                  <a:schemeClr val="tx1"/>
                </a:solidFill>
              </a:rPr>
              <a:t>, Multi-class Logistic Regression, Random Forest, </a:t>
            </a:r>
            <a:r>
              <a:rPr lang="en-US" sz="1100" dirty="0" err="1">
                <a:solidFill>
                  <a:schemeClr val="tx1"/>
                </a:solidFill>
              </a:rPr>
              <a:t>XGBoost</a:t>
            </a:r>
            <a:r>
              <a:rPr lang="en-US" sz="1100" dirty="0">
                <a:solidFill>
                  <a:schemeClr val="tx1"/>
                </a:solidFill>
              </a:rPr>
              <a:t> classification model gives the best accuracy at 85.7% on the Kaggle hold out set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XGBoost</a:t>
            </a:r>
            <a:r>
              <a:rPr lang="en-US" sz="1100" dirty="0">
                <a:solidFill>
                  <a:schemeClr val="tx1"/>
                </a:solidFill>
              </a:rPr>
              <a:t> hyperparameters were determined using </a:t>
            </a:r>
            <a:r>
              <a:rPr lang="en-US" sz="1100" dirty="0" err="1">
                <a:solidFill>
                  <a:schemeClr val="tx1"/>
                </a:solidFill>
              </a:rPr>
              <a:t>Gridsearch</a:t>
            </a:r>
            <a:r>
              <a:rPr lang="en-US" sz="1100" dirty="0">
                <a:solidFill>
                  <a:schemeClr val="tx1"/>
                </a:solidFill>
              </a:rPr>
              <a:t> and the best hyperparameters are: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max_depth</a:t>
            </a:r>
            <a:r>
              <a:rPr lang="en-US" sz="1100" dirty="0">
                <a:solidFill>
                  <a:schemeClr val="tx1"/>
                </a:solidFill>
              </a:rPr>
              <a:t> = 6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learning_rate</a:t>
            </a:r>
            <a:r>
              <a:rPr lang="en-US" sz="1100" dirty="0">
                <a:solidFill>
                  <a:schemeClr val="tx1"/>
                </a:solidFill>
              </a:rPr>
              <a:t> = 0.1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n_estimators</a:t>
            </a:r>
            <a:r>
              <a:rPr lang="en-US" sz="1100" dirty="0">
                <a:solidFill>
                  <a:schemeClr val="tx1"/>
                </a:solidFill>
              </a:rPr>
              <a:t> = 70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objective = '</a:t>
            </a:r>
            <a:r>
              <a:rPr lang="en-US" sz="1100" dirty="0" err="1">
                <a:solidFill>
                  <a:schemeClr val="tx1"/>
                </a:solidFill>
              </a:rPr>
              <a:t>multi:softprob</a:t>
            </a:r>
            <a:r>
              <a:rPr lang="en-US" sz="1100" dirty="0">
                <a:solidFill>
                  <a:schemeClr val="tx1"/>
                </a:solidFill>
              </a:rPr>
              <a:t>'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The top 5 variables as per the </a:t>
            </a:r>
            <a:r>
              <a:rPr lang="en-US" sz="1100" dirty="0" err="1">
                <a:solidFill>
                  <a:schemeClr val="tx1"/>
                </a:solidFill>
              </a:rPr>
              <a:t>XGBoost</a:t>
            </a:r>
            <a:r>
              <a:rPr lang="en-US" sz="1100" dirty="0">
                <a:solidFill>
                  <a:schemeClr val="tx1"/>
                </a:solidFill>
              </a:rPr>
              <a:t> variable importance are: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Gender (14.7%)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First_Browser</a:t>
            </a:r>
            <a:r>
              <a:rPr lang="en-US" sz="1100" dirty="0">
                <a:solidFill>
                  <a:schemeClr val="tx1"/>
                </a:solidFill>
              </a:rPr>
              <a:t> (12.5%)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Signup_Method</a:t>
            </a:r>
            <a:r>
              <a:rPr lang="en-US" sz="1100" dirty="0">
                <a:solidFill>
                  <a:schemeClr val="tx1"/>
                </a:solidFill>
              </a:rPr>
              <a:t> (12.1%)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Age (10.5%)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First_Affiliate_Tracked</a:t>
            </a:r>
            <a:r>
              <a:rPr lang="en-US" sz="1100" dirty="0">
                <a:solidFill>
                  <a:schemeClr val="tx1"/>
                </a:solidFill>
              </a:rPr>
              <a:t> (8.1%)</a:t>
            </a:r>
          </a:p>
        </p:txBody>
      </p:sp>
    </p:spTree>
    <p:extLst>
      <p:ext uri="{BB962C8B-B14F-4D97-AF65-F5344CB8AC3E}">
        <p14:creationId xmlns:p14="http://schemas.microsoft.com/office/powerpoint/2010/main" val="17440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80" y="1448541"/>
            <a:ext cx="10381545" cy="372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Background &amp; Objectives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Wrangling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Prediction Models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Recommendations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Lyft’s overall business objective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7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&amp; 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9E53E-97D8-452A-BDF1-8FE2A9319774}"/>
              </a:ext>
            </a:extLst>
          </p:cNvPr>
          <p:cNvSpPr/>
          <p:nvPr/>
        </p:nvSpPr>
        <p:spPr>
          <a:xfrm>
            <a:off x="1198074" y="1323976"/>
            <a:ext cx="9940826" cy="3662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1F5F2-1E6A-4C12-A7E9-91DE1427DE62}"/>
              </a:ext>
            </a:extLst>
          </p:cNvPr>
          <p:cNvSpPr/>
          <p:nvPr/>
        </p:nvSpPr>
        <p:spPr>
          <a:xfrm>
            <a:off x="1198074" y="1706154"/>
            <a:ext cx="9957606" cy="172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Airbnb is an American online marketplace company based in San Francisco, California, United States.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Airbnb offer arrangement for lodging, primarily homestays, or tourism experiences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Instead of waking to overlooked "Do not disturb" signs, Airbnb travelers find themselves rising with the birds in a whimsical treehouse, having their morning coffee on the deck of a houseboat, or cooking a shared regional breakfast with their hosts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New users on Airbnb can book a place to stay in 34,000+ cities across 190+ countries.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9125C-4CE5-4ACD-8424-86320EF92982}"/>
              </a:ext>
            </a:extLst>
          </p:cNvPr>
          <p:cNvSpPr/>
          <p:nvPr/>
        </p:nvSpPr>
        <p:spPr>
          <a:xfrm>
            <a:off x="1198074" y="3774390"/>
            <a:ext cx="9940826" cy="3662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Problem Statement &amp; 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EC1DE-F718-4BEB-9CB8-3EB84FE67EC8}"/>
              </a:ext>
            </a:extLst>
          </p:cNvPr>
          <p:cNvSpPr/>
          <p:nvPr/>
        </p:nvSpPr>
        <p:spPr>
          <a:xfrm>
            <a:off x="1198074" y="4156526"/>
            <a:ext cx="9940826" cy="117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Problem statement: In which country will a new guest book their first travel experience?</a:t>
            </a:r>
          </a:p>
          <a:p>
            <a:r>
              <a:rPr lang="en-US" sz="1200" dirty="0">
                <a:solidFill>
                  <a:schemeClr val="tx1"/>
                </a:solidFill>
              </a:rPr>
              <a:t>Objective: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objective is to help Airbnb understand the following: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Better forecast demand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Share customized content with client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Decrease the average time to first booking</a:t>
            </a:r>
          </a:p>
        </p:txBody>
      </p:sp>
    </p:spTree>
    <p:extLst>
      <p:ext uri="{BB962C8B-B14F-4D97-AF65-F5344CB8AC3E}">
        <p14:creationId xmlns:p14="http://schemas.microsoft.com/office/powerpoint/2010/main" val="19101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Wrangling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393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Wrangling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198074" y="4284211"/>
            <a:ext cx="9957606" cy="1724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Concatenate train and test data so that data cleaning performed together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Drop ‘</a:t>
            </a:r>
            <a:r>
              <a:rPr lang="en-US" sz="1100" dirty="0" err="1">
                <a:solidFill>
                  <a:schemeClr val="tx1"/>
                </a:solidFill>
              </a:rPr>
              <a:t>date_first_booking</a:t>
            </a:r>
            <a:r>
              <a:rPr lang="en-US" sz="1100" dirty="0">
                <a:solidFill>
                  <a:schemeClr val="tx1"/>
                </a:solidFill>
              </a:rPr>
              <a:t>’ column which is entirely missing in test data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Replace unknown values in ‘gender’ and ‘</a:t>
            </a:r>
            <a:r>
              <a:rPr lang="en-US" sz="1100" dirty="0" err="1">
                <a:solidFill>
                  <a:schemeClr val="tx1"/>
                </a:solidFill>
              </a:rPr>
              <a:t>f'irst_browser</a:t>
            </a:r>
            <a:r>
              <a:rPr lang="en-US" sz="1100" dirty="0">
                <a:solidFill>
                  <a:schemeClr val="tx1"/>
                </a:solidFill>
              </a:rPr>
              <a:t>’ columns to </a:t>
            </a:r>
            <a:r>
              <a:rPr lang="en-US" sz="1100" dirty="0" err="1">
                <a:solidFill>
                  <a:schemeClr val="tx1"/>
                </a:solidFill>
              </a:rPr>
              <a:t>NaN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‘Age’ column will only have values between 18-100 years, therefore, other values will be set to </a:t>
            </a:r>
            <a:r>
              <a:rPr lang="en-US" sz="1100" dirty="0" err="1">
                <a:solidFill>
                  <a:schemeClr val="tx1"/>
                </a:solidFill>
              </a:rPr>
              <a:t>NaN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Date time data of '</a:t>
            </a:r>
            <a:r>
              <a:rPr lang="en-US" sz="1100" dirty="0" err="1">
                <a:solidFill>
                  <a:schemeClr val="tx1"/>
                </a:solidFill>
              </a:rPr>
              <a:t>time_first_active</a:t>
            </a:r>
            <a:r>
              <a:rPr lang="en-US" sz="1100" dirty="0">
                <a:solidFill>
                  <a:schemeClr val="tx1"/>
                </a:solidFill>
              </a:rPr>
              <a:t>' and '</a:t>
            </a:r>
            <a:r>
              <a:rPr lang="en-US" sz="1100" dirty="0" err="1">
                <a:solidFill>
                  <a:schemeClr val="tx1"/>
                </a:solidFill>
              </a:rPr>
              <a:t>timestamp_first_active</a:t>
            </a:r>
            <a:r>
              <a:rPr lang="en-US" sz="1100" dirty="0">
                <a:solidFill>
                  <a:schemeClr val="tx1"/>
                </a:solidFill>
              </a:rPr>
              <a:t>' to be split into day, month and year columns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Drop ‘</a:t>
            </a:r>
            <a:r>
              <a:rPr lang="en-US" sz="1100" dirty="0" err="1">
                <a:solidFill>
                  <a:schemeClr val="tx1"/>
                </a:solidFill>
              </a:rPr>
              <a:t>date_account_created</a:t>
            </a:r>
            <a:r>
              <a:rPr lang="en-US" sz="1100" dirty="0">
                <a:solidFill>
                  <a:schemeClr val="tx1"/>
                </a:solidFill>
              </a:rPr>
              <a:t>’ and ‘</a:t>
            </a:r>
            <a:r>
              <a:rPr lang="en-US" sz="1100" dirty="0" err="1">
                <a:solidFill>
                  <a:schemeClr val="tx1"/>
                </a:solidFill>
              </a:rPr>
              <a:t>timestamp_first_active</a:t>
            </a:r>
            <a:r>
              <a:rPr lang="en-US" sz="1100" dirty="0">
                <a:solidFill>
                  <a:schemeClr val="tx1"/>
                </a:solidFill>
              </a:rPr>
              <a:t>’ columns after completing step 5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Remove leading and trailing spaces from ‘language’ column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06330-A358-4C15-B86B-3D391EBDB80A}"/>
              </a:ext>
            </a:extLst>
          </p:cNvPr>
          <p:cNvSpPr/>
          <p:nvPr/>
        </p:nvSpPr>
        <p:spPr>
          <a:xfrm>
            <a:off x="1198074" y="1284375"/>
            <a:ext cx="9940826" cy="3657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Kaggle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A63F-86C7-44E7-8221-DDBDFC5FF204}"/>
              </a:ext>
            </a:extLst>
          </p:cNvPr>
          <p:cNvSpPr/>
          <p:nvPr/>
        </p:nvSpPr>
        <p:spPr>
          <a:xfrm>
            <a:off x="1198074" y="1690740"/>
            <a:ext cx="9957606" cy="208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tx1"/>
                </a:solidFill>
              </a:rPr>
              <a:t>In this challenge, Kaggle has given a list of users along with their demographics, web session records, and some summary statistics. </a:t>
            </a:r>
          </a:p>
          <a:p>
            <a:pPr marL="171450" indent="-17145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All the users in this dataset are from the USA</a:t>
            </a:r>
          </a:p>
          <a:p>
            <a:pPr marL="171450" indent="-17145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There are 12 possible outcomes of the destination country: 'US', 'FR', 'CA', 'GB', 'ES', 'IT', 'PT', 'NL','DE', 'AU', 'NDF' (no destination found), and 'other’. </a:t>
            </a:r>
          </a:p>
          <a:p>
            <a:pPr marL="628650" lvl="1" indent="-17145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 'NDF' is different from 'other' because 'other' means there was a booking, but it is to a country not included in the list, while 'NDF' means there wasn't a booking.</a:t>
            </a:r>
          </a:p>
          <a:p>
            <a:pPr marL="171450" indent="-17145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training and test sets are split by dates. In the test set, we need predict all the new users with first activities after 7/1/2014</a:t>
            </a:r>
          </a:p>
          <a:p>
            <a:pPr marL="171450" indent="-17145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sessions dataset, the data only dates back to 1/1/2014, while the ‘users’ dataset dates back to 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5435C0-8CCC-4699-9ADF-8005CED8AB6A}"/>
              </a:ext>
            </a:extLst>
          </p:cNvPr>
          <p:cNvSpPr/>
          <p:nvPr/>
        </p:nvSpPr>
        <p:spPr>
          <a:xfrm>
            <a:off x="1198074" y="3900695"/>
            <a:ext cx="9940826" cy="3657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Data Wrangling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CC074-6143-49E2-96B7-38475527EBE8}"/>
              </a:ext>
            </a:extLst>
          </p:cNvPr>
          <p:cNvSpPr txBox="1"/>
          <p:nvPr/>
        </p:nvSpPr>
        <p:spPr>
          <a:xfrm>
            <a:off x="1198074" y="6486419"/>
            <a:ext cx="730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https://www.kaggle.com/c/airbnb-recruiting-new-user-bookings/data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78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0E8-4E9A-43C7-894E-81CA51DC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88" y="2080621"/>
            <a:ext cx="10058400" cy="166373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5FE046-1D4B-4676-A82E-A140FA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68663"/>
            <a:ext cx="1312025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46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Gender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103815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Each country has similar distribution of users in Male/Female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 country of destination and gender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3E69CF-0C2D-4D93-9F73-9EDEB3B44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92" y="2095082"/>
            <a:ext cx="4752456" cy="32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Signup Method/Language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6978"/>
            <a:ext cx="6751321" cy="233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‘English’ is the international language of preference for almost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signup either through their own website or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Country of destination and international language preference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Country of destination and signup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9A3152-C07E-4262-945C-B8559CC4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85" y="3705486"/>
            <a:ext cx="10443987" cy="25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3EFCC9-9AE1-46EA-828F-40A05568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4" y="1333652"/>
            <a:ext cx="3919536" cy="24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88D-4F2C-4444-8344-308A434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Destination Country &amp; First Device Type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76B-79AF-4F2D-B5E2-28A1F86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7541"/>
            <a:ext cx="1312025" cy="365125"/>
          </a:xfrm>
        </p:spPr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4BA6D-34D2-4742-A5FE-0910FFCC8665}"/>
              </a:ext>
            </a:extLst>
          </p:cNvPr>
          <p:cNvSpPr/>
          <p:nvPr/>
        </p:nvSpPr>
        <p:spPr>
          <a:xfrm>
            <a:off x="1097279" y="1262096"/>
            <a:ext cx="10058400" cy="75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Most users are either Mac Desktop users or Windows Desktop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Using Chi-Square test, there’s a statistically significant association between country of destination and first device type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B2394D-2B2B-4544-924E-FADFE2FC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18" y="2028247"/>
            <a:ext cx="9560418" cy="39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68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27095</TotalTime>
  <Words>1608</Words>
  <Application>Microsoft Office PowerPoint</Application>
  <PresentationFormat>Widescreen</PresentationFormat>
  <Paragraphs>286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Retrospect</vt:lpstr>
      <vt:lpstr>Airbnb New User Booking</vt:lpstr>
      <vt:lpstr>Agenda</vt:lpstr>
      <vt:lpstr>Background &amp; Objectives</vt:lpstr>
      <vt:lpstr>Data Wrangling</vt:lpstr>
      <vt:lpstr>Data Wrangling</vt:lpstr>
      <vt:lpstr>Exploratory Data Analysis</vt:lpstr>
      <vt:lpstr>Destination Country &amp; Gender</vt:lpstr>
      <vt:lpstr>Destination Country &amp; Signup Method/Language</vt:lpstr>
      <vt:lpstr>Destination Country &amp; First Device Type</vt:lpstr>
      <vt:lpstr>Destination Country &amp; First Browser</vt:lpstr>
      <vt:lpstr>Destination Country &amp; Affiliate Channel</vt:lpstr>
      <vt:lpstr>Destination Country &amp; Affiliate Provider</vt:lpstr>
      <vt:lpstr>Destination Country &amp; Age</vt:lpstr>
      <vt:lpstr>Destination Country &amp; Days Since First Booking</vt:lpstr>
      <vt:lpstr>Destination Country &amp; Seconds Per Session</vt:lpstr>
      <vt:lpstr>Independent Variables</vt:lpstr>
      <vt:lpstr>Comparison Between Prediction Models</vt:lpstr>
      <vt:lpstr>Variable Importance Using XGBoost Classification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your Leadership Style</dc:title>
  <dc:creator>Anu Kashyap</dc:creator>
  <cp:lastModifiedBy>anu kashyap</cp:lastModifiedBy>
  <cp:revision>54</cp:revision>
  <cp:lastPrinted>2020-04-08T01:14:28Z</cp:lastPrinted>
  <dcterms:created xsi:type="dcterms:W3CDTF">2019-10-19T22:41:01Z</dcterms:created>
  <dcterms:modified xsi:type="dcterms:W3CDTF">2020-06-21T19:52:43Z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Anu Kashyap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</Properties>
</file>