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9.jpg" ContentType="image/jpg"/>
  <Override PartName="/ppt/media/image11.jpg" ContentType="image/jpg"/>
  <Override PartName="/ppt/media/image12.jpg" ContentType="image/jpg"/>
  <Override PartName="/ppt/media/image13.jpg" ContentType="image/jp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0" r:id="rId2"/>
    <p:sldId id="257" r:id="rId3"/>
    <p:sldId id="258" r:id="rId4"/>
    <p:sldId id="260" r:id="rId5"/>
    <p:sldId id="261" r:id="rId6"/>
    <p:sldId id="262" r:id="rId7"/>
    <p:sldId id="263" r:id="rId8"/>
    <p:sldId id="264" r:id="rId9"/>
    <p:sldId id="282" r:id="rId10"/>
    <p:sldId id="271" r:id="rId11"/>
    <p:sldId id="307" r:id="rId12"/>
    <p:sldId id="286" r:id="rId13"/>
    <p:sldId id="288" r:id="rId14"/>
    <p:sldId id="287" r:id="rId15"/>
    <p:sldId id="289" r:id="rId16"/>
    <p:sldId id="277" r:id="rId17"/>
    <p:sldId id="278" r:id="rId18"/>
    <p:sldId id="294" r:id="rId19"/>
    <p:sldId id="295" r:id="rId20"/>
    <p:sldId id="290" r:id="rId21"/>
    <p:sldId id="291" r:id="rId22"/>
    <p:sldId id="292" r:id="rId23"/>
    <p:sldId id="293" r:id="rId24"/>
    <p:sldId id="268" r:id="rId25"/>
    <p:sldId id="26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2217"/>
    <a:srgbClr val="CC3300"/>
    <a:srgbClr val="41140B"/>
    <a:srgbClr val="682012"/>
    <a:srgbClr val="040404"/>
    <a:srgbClr val="991D13"/>
    <a:srgbClr val="59110B"/>
    <a:srgbClr val="990033"/>
    <a:srgbClr val="A93D11"/>
    <a:srgbClr val="D224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8C5401-5782-DE54-3B86-4E3140184F39}" v="9" dt="2021-12-07T05:47:29.7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35" autoAdjust="0"/>
    <p:restoredTop sz="94660"/>
  </p:normalViewPr>
  <p:slideViewPr>
    <p:cSldViewPr snapToGrid="0">
      <p:cViewPr varScale="1">
        <p:scale>
          <a:sx n="69" d="100"/>
          <a:sy n="69" d="100"/>
        </p:scale>
        <p:origin x="85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C3944-B146-235E-9661-DCDC22B36F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D25E9B-912F-F087-8DCA-9F3CBAB40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C6E024A-3DDF-B511-A6EC-15AE62D0E552}"/>
              </a:ext>
            </a:extLst>
          </p:cNvPr>
          <p:cNvSpPr>
            <a:spLocks noGrp="1"/>
          </p:cNvSpPr>
          <p:nvPr>
            <p:ph type="dt" sz="half" idx="10"/>
          </p:nvPr>
        </p:nvSpPr>
        <p:spPr/>
        <p:txBody>
          <a:bodyPr/>
          <a:lstStyle/>
          <a:p>
            <a:fld id="{DACDECC7-2B92-49EA-A87A-CDB0E892FBD9}" type="datetimeFigureOut">
              <a:rPr lang="en-IN" smtClean="0"/>
              <a:t>24-03-2023</a:t>
            </a:fld>
            <a:endParaRPr lang="en-IN" dirty="0"/>
          </a:p>
        </p:txBody>
      </p:sp>
      <p:sp>
        <p:nvSpPr>
          <p:cNvPr id="5" name="Footer Placeholder 4">
            <a:extLst>
              <a:ext uri="{FF2B5EF4-FFF2-40B4-BE49-F238E27FC236}">
                <a16:creationId xmlns:a16="http://schemas.microsoft.com/office/drawing/2014/main" id="{AA1FB328-16CE-9AF4-2729-3B795641F12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9D6CCCC-4B29-52C8-82BC-1929AB6158F9}"/>
              </a:ext>
            </a:extLst>
          </p:cNvPr>
          <p:cNvSpPr>
            <a:spLocks noGrp="1"/>
          </p:cNvSpPr>
          <p:nvPr>
            <p:ph type="sldNum" sz="quarter" idx="12"/>
          </p:nvPr>
        </p:nvSpPr>
        <p:spPr/>
        <p:txBody>
          <a:bodyPr/>
          <a:lstStyle/>
          <a:p>
            <a:fld id="{8FA2AA7B-1214-4015-A176-A390C2053335}" type="slidenum">
              <a:rPr lang="en-IN" smtClean="0"/>
              <a:t>‹#›</a:t>
            </a:fld>
            <a:endParaRPr lang="en-IN" dirty="0"/>
          </a:p>
        </p:txBody>
      </p:sp>
      <p:sp>
        <p:nvSpPr>
          <p:cNvPr id="7" name="Rectangle 6">
            <a:extLst>
              <a:ext uri="{FF2B5EF4-FFF2-40B4-BE49-F238E27FC236}">
                <a16:creationId xmlns:a16="http://schemas.microsoft.com/office/drawing/2014/main" id="{CEA8AE8A-1AE4-DF6D-74BD-837A8600B8AB}"/>
              </a:ext>
            </a:extLst>
          </p:cNvPr>
          <p:cNvSpPr/>
          <p:nvPr userDrawn="1"/>
        </p:nvSpPr>
        <p:spPr>
          <a:xfrm>
            <a:off x="10045521" y="154546"/>
            <a:ext cx="1912017" cy="605109"/>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75109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F4BD4-A775-1685-537A-9DC1E0FC961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72D996-9487-3602-CDB8-D462EF5EEE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D4320-8711-34DB-7DBC-81D238E6B886}"/>
              </a:ext>
            </a:extLst>
          </p:cNvPr>
          <p:cNvSpPr>
            <a:spLocks noGrp="1"/>
          </p:cNvSpPr>
          <p:nvPr>
            <p:ph type="dt" sz="half" idx="10"/>
          </p:nvPr>
        </p:nvSpPr>
        <p:spPr/>
        <p:txBody>
          <a:bodyPr/>
          <a:lstStyle/>
          <a:p>
            <a:fld id="{DACDECC7-2B92-49EA-A87A-CDB0E892FBD9}" type="datetimeFigureOut">
              <a:rPr lang="en-IN" smtClean="0"/>
              <a:t>24-03-2023</a:t>
            </a:fld>
            <a:endParaRPr lang="en-IN" dirty="0"/>
          </a:p>
        </p:txBody>
      </p:sp>
      <p:sp>
        <p:nvSpPr>
          <p:cNvPr id="5" name="Footer Placeholder 4">
            <a:extLst>
              <a:ext uri="{FF2B5EF4-FFF2-40B4-BE49-F238E27FC236}">
                <a16:creationId xmlns:a16="http://schemas.microsoft.com/office/drawing/2014/main" id="{F43AD63C-BCA9-150E-7C1A-CD5E9BE1727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9C6B422-CDE2-6EC8-D970-DB2B9192A91F}"/>
              </a:ext>
            </a:extLst>
          </p:cNvPr>
          <p:cNvSpPr>
            <a:spLocks noGrp="1"/>
          </p:cNvSpPr>
          <p:nvPr>
            <p:ph type="sldNum" sz="quarter" idx="12"/>
          </p:nvPr>
        </p:nvSpPr>
        <p:spPr/>
        <p:txBody>
          <a:bodyPr/>
          <a:lstStyle/>
          <a:p>
            <a:fld id="{8FA2AA7B-1214-4015-A176-A390C2053335}" type="slidenum">
              <a:rPr lang="en-IN" smtClean="0"/>
              <a:t>‹#›</a:t>
            </a:fld>
            <a:endParaRPr lang="en-IN" dirty="0"/>
          </a:p>
        </p:txBody>
      </p:sp>
    </p:spTree>
    <p:extLst>
      <p:ext uri="{BB962C8B-B14F-4D97-AF65-F5344CB8AC3E}">
        <p14:creationId xmlns:p14="http://schemas.microsoft.com/office/powerpoint/2010/main" val="85278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E4F83F-41FD-EE10-CD8A-318564EEB3D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E2D0F2-B175-933F-E428-4B0C205030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B8CEF5-4FD2-4F41-9A4F-0B1AF602CC95}"/>
              </a:ext>
            </a:extLst>
          </p:cNvPr>
          <p:cNvSpPr>
            <a:spLocks noGrp="1"/>
          </p:cNvSpPr>
          <p:nvPr>
            <p:ph type="dt" sz="half" idx="10"/>
          </p:nvPr>
        </p:nvSpPr>
        <p:spPr/>
        <p:txBody>
          <a:bodyPr/>
          <a:lstStyle/>
          <a:p>
            <a:fld id="{DACDECC7-2B92-49EA-A87A-CDB0E892FBD9}" type="datetimeFigureOut">
              <a:rPr lang="en-IN" smtClean="0"/>
              <a:t>24-03-2023</a:t>
            </a:fld>
            <a:endParaRPr lang="en-IN" dirty="0"/>
          </a:p>
        </p:txBody>
      </p:sp>
      <p:sp>
        <p:nvSpPr>
          <p:cNvPr id="5" name="Footer Placeholder 4">
            <a:extLst>
              <a:ext uri="{FF2B5EF4-FFF2-40B4-BE49-F238E27FC236}">
                <a16:creationId xmlns:a16="http://schemas.microsoft.com/office/drawing/2014/main" id="{A7D760C9-403C-1214-AEEA-7B56CEC55F3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EE31981-F01B-606F-BEA6-92F3A5396FB7}"/>
              </a:ext>
            </a:extLst>
          </p:cNvPr>
          <p:cNvSpPr>
            <a:spLocks noGrp="1"/>
          </p:cNvSpPr>
          <p:nvPr>
            <p:ph type="sldNum" sz="quarter" idx="12"/>
          </p:nvPr>
        </p:nvSpPr>
        <p:spPr/>
        <p:txBody>
          <a:bodyPr/>
          <a:lstStyle/>
          <a:p>
            <a:fld id="{8FA2AA7B-1214-4015-A176-A390C2053335}" type="slidenum">
              <a:rPr lang="en-IN" smtClean="0"/>
              <a:t>‹#›</a:t>
            </a:fld>
            <a:endParaRPr lang="en-IN" dirty="0"/>
          </a:p>
        </p:txBody>
      </p:sp>
    </p:spTree>
    <p:extLst>
      <p:ext uri="{BB962C8B-B14F-4D97-AF65-F5344CB8AC3E}">
        <p14:creationId xmlns:p14="http://schemas.microsoft.com/office/powerpoint/2010/main" val="3960005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ACDECC7-2B92-49EA-A87A-CDB0E892FBD9}" type="datetimeFigureOut">
              <a:rPr lang="en-IN" smtClean="0"/>
              <a:t>24-03-2023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dirty="0"/>
          </a:p>
        </p:txBody>
      </p:sp>
      <p:sp>
        <p:nvSpPr>
          <p:cNvPr id="7" name="Rectangle 6"/>
          <p:cNvSpPr/>
          <p:nvPr userDrawn="1"/>
        </p:nvSpPr>
        <p:spPr>
          <a:xfrm>
            <a:off x="10045521" y="154546"/>
            <a:ext cx="1912017" cy="605109"/>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03481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F9463-686F-8126-E9E7-9F855F369F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0972C0-CE1D-AD49-F6C5-7639C885A5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53260D-7B3D-73F2-F2AF-B2ED0756A486}"/>
              </a:ext>
            </a:extLst>
          </p:cNvPr>
          <p:cNvSpPr>
            <a:spLocks noGrp="1"/>
          </p:cNvSpPr>
          <p:nvPr>
            <p:ph type="dt" sz="half" idx="10"/>
          </p:nvPr>
        </p:nvSpPr>
        <p:spPr/>
        <p:txBody>
          <a:bodyPr/>
          <a:lstStyle/>
          <a:p>
            <a:fld id="{DACDECC7-2B92-49EA-A87A-CDB0E892FBD9}" type="datetimeFigureOut">
              <a:rPr lang="en-IN" smtClean="0"/>
              <a:t>24-03-2023</a:t>
            </a:fld>
            <a:endParaRPr lang="en-IN" dirty="0"/>
          </a:p>
        </p:txBody>
      </p:sp>
      <p:sp>
        <p:nvSpPr>
          <p:cNvPr id="5" name="Footer Placeholder 4">
            <a:extLst>
              <a:ext uri="{FF2B5EF4-FFF2-40B4-BE49-F238E27FC236}">
                <a16:creationId xmlns:a16="http://schemas.microsoft.com/office/drawing/2014/main" id="{78514EFA-364D-205A-3D34-6EE402FD385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27ECDD6-B99F-DD5F-616E-741CD95B5C80}"/>
              </a:ext>
            </a:extLst>
          </p:cNvPr>
          <p:cNvSpPr>
            <a:spLocks noGrp="1"/>
          </p:cNvSpPr>
          <p:nvPr>
            <p:ph type="sldNum" sz="quarter" idx="12"/>
          </p:nvPr>
        </p:nvSpPr>
        <p:spPr/>
        <p:txBody>
          <a:bodyPr/>
          <a:lstStyle/>
          <a:p>
            <a:fld id="{8FA2AA7B-1214-4015-A176-A390C2053335}" type="slidenum">
              <a:rPr lang="en-IN" smtClean="0"/>
              <a:t>‹#›</a:t>
            </a:fld>
            <a:endParaRPr lang="en-IN" dirty="0"/>
          </a:p>
        </p:txBody>
      </p:sp>
    </p:spTree>
    <p:extLst>
      <p:ext uri="{BB962C8B-B14F-4D97-AF65-F5344CB8AC3E}">
        <p14:creationId xmlns:p14="http://schemas.microsoft.com/office/powerpoint/2010/main" val="4292881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2A007-58BD-6CA4-8165-9606CCE776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5FBDA49-4797-A6DC-2985-47EFD6FDEF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FD637F-8A46-8C3B-E75C-572AAF2EA927}"/>
              </a:ext>
            </a:extLst>
          </p:cNvPr>
          <p:cNvSpPr>
            <a:spLocks noGrp="1"/>
          </p:cNvSpPr>
          <p:nvPr>
            <p:ph type="dt" sz="half" idx="10"/>
          </p:nvPr>
        </p:nvSpPr>
        <p:spPr/>
        <p:txBody>
          <a:bodyPr/>
          <a:lstStyle/>
          <a:p>
            <a:fld id="{DACDECC7-2B92-49EA-A87A-CDB0E892FBD9}" type="datetimeFigureOut">
              <a:rPr lang="en-IN" smtClean="0"/>
              <a:t>24-03-2023</a:t>
            </a:fld>
            <a:endParaRPr lang="en-IN" dirty="0"/>
          </a:p>
        </p:txBody>
      </p:sp>
      <p:sp>
        <p:nvSpPr>
          <p:cNvPr id="5" name="Footer Placeholder 4">
            <a:extLst>
              <a:ext uri="{FF2B5EF4-FFF2-40B4-BE49-F238E27FC236}">
                <a16:creationId xmlns:a16="http://schemas.microsoft.com/office/drawing/2014/main" id="{25A6D411-1F0F-4A47-480C-F960D0AFC0B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AA92AB9-6A47-3C4F-D735-FD25CDE2528B}"/>
              </a:ext>
            </a:extLst>
          </p:cNvPr>
          <p:cNvSpPr>
            <a:spLocks noGrp="1"/>
          </p:cNvSpPr>
          <p:nvPr>
            <p:ph type="sldNum" sz="quarter" idx="12"/>
          </p:nvPr>
        </p:nvSpPr>
        <p:spPr/>
        <p:txBody>
          <a:bodyPr/>
          <a:lstStyle/>
          <a:p>
            <a:fld id="{8FA2AA7B-1214-4015-A176-A390C2053335}" type="slidenum">
              <a:rPr lang="en-IN" smtClean="0"/>
              <a:t>‹#›</a:t>
            </a:fld>
            <a:endParaRPr lang="en-IN" dirty="0"/>
          </a:p>
        </p:txBody>
      </p:sp>
    </p:spTree>
    <p:extLst>
      <p:ext uri="{BB962C8B-B14F-4D97-AF65-F5344CB8AC3E}">
        <p14:creationId xmlns:p14="http://schemas.microsoft.com/office/powerpoint/2010/main" val="3274463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BD7B9-F83F-EE22-1A17-D7FBD9D0B1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2F2DAD-4E82-7A36-9634-8B2125DA28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3ADB4EB-28A3-8A8A-04FE-0D01120C3B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A734E39-93CB-0867-EAD5-E7216BA124CF}"/>
              </a:ext>
            </a:extLst>
          </p:cNvPr>
          <p:cNvSpPr>
            <a:spLocks noGrp="1"/>
          </p:cNvSpPr>
          <p:nvPr>
            <p:ph type="dt" sz="half" idx="10"/>
          </p:nvPr>
        </p:nvSpPr>
        <p:spPr/>
        <p:txBody>
          <a:bodyPr/>
          <a:lstStyle/>
          <a:p>
            <a:fld id="{DACDECC7-2B92-49EA-A87A-CDB0E892FBD9}" type="datetimeFigureOut">
              <a:rPr lang="en-IN" smtClean="0"/>
              <a:t>24-03-2023</a:t>
            </a:fld>
            <a:endParaRPr lang="en-IN" dirty="0"/>
          </a:p>
        </p:txBody>
      </p:sp>
      <p:sp>
        <p:nvSpPr>
          <p:cNvPr id="6" name="Footer Placeholder 5">
            <a:extLst>
              <a:ext uri="{FF2B5EF4-FFF2-40B4-BE49-F238E27FC236}">
                <a16:creationId xmlns:a16="http://schemas.microsoft.com/office/drawing/2014/main" id="{136AB2D6-1B31-EF41-3A76-9ED5C4E7DA8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90B99DD-7E3C-03B4-CECF-2822BAF3578E}"/>
              </a:ext>
            </a:extLst>
          </p:cNvPr>
          <p:cNvSpPr>
            <a:spLocks noGrp="1"/>
          </p:cNvSpPr>
          <p:nvPr>
            <p:ph type="sldNum" sz="quarter" idx="12"/>
          </p:nvPr>
        </p:nvSpPr>
        <p:spPr/>
        <p:txBody>
          <a:bodyPr/>
          <a:lstStyle/>
          <a:p>
            <a:fld id="{8FA2AA7B-1214-4015-A176-A390C2053335}" type="slidenum">
              <a:rPr lang="en-IN" smtClean="0"/>
              <a:t>‹#›</a:t>
            </a:fld>
            <a:endParaRPr lang="en-IN" dirty="0"/>
          </a:p>
        </p:txBody>
      </p:sp>
    </p:spTree>
    <p:extLst>
      <p:ext uri="{BB962C8B-B14F-4D97-AF65-F5344CB8AC3E}">
        <p14:creationId xmlns:p14="http://schemas.microsoft.com/office/powerpoint/2010/main" val="2191273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472DB-68CA-C9E4-C51D-04FD4265A74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A193F7-3BE8-F260-2CDA-763158AB49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19E337-A71D-9633-4AAE-35723B7005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D65F335-0FC6-635B-2CAA-4D1ADD4DFB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D2D456-01FB-7DF6-7F03-3722E9CFA2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418F065-4BA9-32F2-C984-734159BA47E1}"/>
              </a:ext>
            </a:extLst>
          </p:cNvPr>
          <p:cNvSpPr>
            <a:spLocks noGrp="1"/>
          </p:cNvSpPr>
          <p:nvPr>
            <p:ph type="dt" sz="half" idx="10"/>
          </p:nvPr>
        </p:nvSpPr>
        <p:spPr/>
        <p:txBody>
          <a:bodyPr/>
          <a:lstStyle/>
          <a:p>
            <a:fld id="{DACDECC7-2B92-49EA-A87A-CDB0E892FBD9}" type="datetimeFigureOut">
              <a:rPr lang="en-IN" smtClean="0"/>
              <a:t>24-03-2023</a:t>
            </a:fld>
            <a:endParaRPr lang="en-IN" dirty="0"/>
          </a:p>
        </p:txBody>
      </p:sp>
      <p:sp>
        <p:nvSpPr>
          <p:cNvPr id="8" name="Footer Placeholder 7">
            <a:extLst>
              <a:ext uri="{FF2B5EF4-FFF2-40B4-BE49-F238E27FC236}">
                <a16:creationId xmlns:a16="http://schemas.microsoft.com/office/drawing/2014/main" id="{FA970C9B-3E7D-83F0-13C3-FF57ACE72223}"/>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B7DD737C-7220-1BF7-7B9D-4812A0506C22}"/>
              </a:ext>
            </a:extLst>
          </p:cNvPr>
          <p:cNvSpPr>
            <a:spLocks noGrp="1"/>
          </p:cNvSpPr>
          <p:nvPr>
            <p:ph type="sldNum" sz="quarter" idx="12"/>
          </p:nvPr>
        </p:nvSpPr>
        <p:spPr/>
        <p:txBody>
          <a:bodyPr/>
          <a:lstStyle/>
          <a:p>
            <a:fld id="{8FA2AA7B-1214-4015-A176-A390C2053335}" type="slidenum">
              <a:rPr lang="en-IN" smtClean="0"/>
              <a:t>‹#›</a:t>
            </a:fld>
            <a:endParaRPr lang="en-IN" dirty="0"/>
          </a:p>
        </p:txBody>
      </p:sp>
    </p:spTree>
    <p:extLst>
      <p:ext uri="{BB962C8B-B14F-4D97-AF65-F5344CB8AC3E}">
        <p14:creationId xmlns:p14="http://schemas.microsoft.com/office/powerpoint/2010/main" val="424134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C449C-6FD1-9CFE-F865-B8AB660F81D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54D5A27-E1E4-C284-DFCA-C6AF7D42A7D4}"/>
              </a:ext>
            </a:extLst>
          </p:cNvPr>
          <p:cNvSpPr>
            <a:spLocks noGrp="1"/>
          </p:cNvSpPr>
          <p:nvPr>
            <p:ph type="dt" sz="half" idx="10"/>
          </p:nvPr>
        </p:nvSpPr>
        <p:spPr/>
        <p:txBody>
          <a:bodyPr/>
          <a:lstStyle/>
          <a:p>
            <a:fld id="{DACDECC7-2B92-49EA-A87A-CDB0E892FBD9}" type="datetimeFigureOut">
              <a:rPr lang="en-IN" smtClean="0"/>
              <a:t>24-03-2023</a:t>
            </a:fld>
            <a:endParaRPr lang="en-IN" dirty="0"/>
          </a:p>
        </p:txBody>
      </p:sp>
      <p:sp>
        <p:nvSpPr>
          <p:cNvPr id="4" name="Footer Placeholder 3">
            <a:extLst>
              <a:ext uri="{FF2B5EF4-FFF2-40B4-BE49-F238E27FC236}">
                <a16:creationId xmlns:a16="http://schemas.microsoft.com/office/drawing/2014/main" id="{41AAD16D-BBDF-D5F1-70E0-DDB70B972D27}"/>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E9EE303C-A89F-AF62-5B06-2AAD7D411800}"/>
              </a:ext>
            </a:extLst>
          </p:cNvPr>
          <p:cNvSpPr>
            <a:spLocks noGrp="1"/>
          </p:cNvSpPr>
          <p:nvPr>
            <p:ph type="sldNum" sz="quarter" idx="12"/>
          </p:nvPr>
        </p:nvSpPr>
        <p:spPr/>
        <p:txBody>
          <a:bodyPr/>
          <a:lstStyle/>
          <a:p>
            <a:fld id="{8FA2AA7B-1214-4015-A176-A390C2053335}" type="slidenum">
              <a:rPr lang="en-IN" smtClean="0"/>
              <a:t>‹#›</a:t>
            </a:fld>
            <a:endParaRPr lang="en-IN" dirty="0"/>
          </a:p>
        </p:txBody>
      </p:sp>
    </p:spTree>
    <p:extLst>
      <p:ext uri="{BB962C8B-B14F-4D97-AF65-F5344CB8AC3E}">
        <p14:creationId xmlns:p14="http://schemas.microsoft.com/office/powerpoint/2010/main" val="1867786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50CBD4-7F80-9B6E-02A4-58933F37D84A}"/>
              </a:ext>
            </a:extLst>
          </p:cNvPr>
          <p:cNvSpPr>
            <a:spLocks noGrp="1"/>
          </p:cNvSpPr>
          <p:nvPr>
            <p:ph type="dt" sz="half" idx="10"/>
          </p:nvPr>
        </p:nvSpPr>
        <p:spPr/>
        <p:txBody>
          <a:bodyPr/>
          <a:lstStyle/>
          <a:p>
            <a:fld id="{DACDECC7-2B92-49EA-A87A-CDB0E892FBD9}" type="datetimeFigureOut">
              <a:rPr lang="en-IN" smtClean="0"/>
              <a:t>24-03-2023</a:t>
            </a:fld>
            <a:endParaRPr lang="en-IN" dirty="0"/>
          </a:p>
        </p:txBody>
      </p:sp>
      <p:sp>
        <p:nvSpPr>
          <p:cNvPr id="3" name="Footer Placeholder 2">
            <a:extLst>
              <a:ext uri="{FF2B5EF4-FFF2-40B4-BE49-F238E27FC236}">
                <a16:creationId xmlns:a16="http://schemas.microsoft.com/office/drawing/2014/main" id="{5096360C-0A67-20FA-DD8D-AD1054592CD5}"/>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EE73AB3C-2D03-3B79-3070-63CECC5562D9}"/>
              </a:ext>
            </a:extLst>
          </p:cNvPr>
          <p:cNvSpPr>
            <a:spLocks noGrp="1"/>
          </p:cNvSpPr>
          <p:nvPr>
            <p:ph type="sldNum" sz="quarter" idx="12"/>
          </p:nvPr>
        </p:nvSpPr>
        <p:spPr/>
        <p:txBody>
          <a:bodyPr/>
          <a:lstStyle/>
          <a:p>
            <a:fld id="{8FA2AA7B-1214-4015-A176-A390C2053335}" type="slidenum">
              <a:rPr lang="en-IN" smtClean="0"/>
              <a:t>‹#›</a:t>
            </a:fld>
            <a:endParaRPr lang="en-IN" dirty="0"/>
          </a:p>
        </p:txBody>
      </p:sp>
    </p:spTree>
    <p:extLst>
      <p:ext uri="{BB962C8B-B14F-4D97-AF65-F5344CB8AC3E}">
        <p14:creationId xmlns:p14="http://schemas.microsoft.com/office/powerpoint/2010/main" val="1261406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D45C8-56F7-F94E-DFE4-7297E7E46D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E492EA2-7D0A-983E-ABA5-5BF2CB158C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803875-3564-6AE8-720C-E5759F15E4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8809F5-B254-04C1-4F1D-94FC0CEFC81C}"/>
              </a:ext>
            </a:extLst>
          </p:cNvPr>
          <p:cNvSpPr>
            <a:spLocks noGrp="1"/>
          </p:cNvSpPr>
          <p:nvPr>
            <p:ph type="dt" sz="half" idx="10"/>
          </p:nvPr>
        </p:nvSpPr>
        <p:spPr/>
        <p:txBody>
          <a:bodyPr/>
          <a:lstStyle/>
          <a:p>
            <a:fld id="{DACDECC7-2B92-49EA-A87A-CDB0E892FBD9}" type="datetimeFigureOut">
              <a:rPr lang="en-IN" smtClean="0"/>
              <a:t>24-03-2023</a:t>
            </a:fld>
            <a:endParaRPr lang="en-IN" dirty="0"/>
          </a:p>
        </p:txBody>
      </p:sp>
      <p:sp>
        <p:nvSpPr>
          <p:cNvPr id="6" name="Footer Placeholder 5">
            <a:extLst>
              <a:ext uri="{FF2B5EF4-FFF2-40B4-BE49-F238E27FC236}">
                <a16:creationId xmlns:a16="http://schemas.microsoft.com/office/drawing/2014/main" id="{AB40207E-A804-6172-9CEE-6D75D6F046AB}"/>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C6ECC15-EB5F-EAF4-4DA3-2569C689BB50}"/>
              </a:ext>
            </a:extLst>
          </p:cNvPr>
          <p:cNvSpPr>
            <a:spLocks noGrp="1"/>
          </p:cNvSpPr>
          <p:nvPr>
            <p:ph type="sldNum" sz="quarter" idx="12"/>
          </p:nvPr>
        </p:nvSpPr>
        <p:spPr/>
        <p:txBody>
          <a:bodyPr/>
          <a:lstStyle/>
          <a:p>
            <a:fld id="{8FA2AA7B-1214-4015-A176-A390C2053335}" type="slidenum">
              <a:rPr lang="en-IN" smtClean="0"/>
              <a:t>‹#›</a:t>
            </a:fld>
            <a:endParaRPr lang="en-IN" dirty="0"/>
          </a:p>
        </p:txBody>
      </p:sp>
    </p:spTree>
    <p:extLst>
      <p:ext uri="{BB962C8B-B14F-4D97-AF65-F5344CB8AC3E}">
        <p14:creationId xmlns:p14="http://schemas.microsoft.com/office/powerpoint/2010/main" val="845767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4538B-E762-4A20-003A-A5580C6137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0291992-BDD4-F65C-2489-E63727F3D4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98461A2-1793-DD96-5CA2-D14B971DF8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06F41F-6821-ED2E-4AC1-D3BD7269B2EA}"/>
              </a:ext>
            </a:extLst>
          </p:cNvPr>
          <p:cNvSpPr>
            <a:spLocks noGrp="1"/>
          </p:cNvSpPr>
          <p:nvPr>
            <p:ph type="dt" sz="half" idx="10"/>
          </p:nvPr>
        </p:nvSpPr>
        <p:spPr/>
        <p:txBody>
          <a:bodyPr/>
          <a:lstStyle/>
          <a:p>
            <a:fld id="{DACDECC7-2B92-49EA-A87A-CDB0E892FBD9}" type="datetimeFigureOut">
              <a:rPr lang="en-IN" smtClean="0"/>
              <a:t>24-03-2023</a:t>
            </a:fld>
            <a:endParaRPr lang="en-IN" dirty="0"/>
          </a:p>
        </p:txBody>
      </p:sp>
      <p:sp>
        <p:nvSpPr>
          <p:cNvPr id="6" name="Footer Placeholder 5">
            <a:extLst>
              <a:ext uri="{FF2B5EF4-FFF2-40B4-BE49-F238E27FC236}">
                <a16:creationId xmlns:a16="http://schemas.microsoft.com/office/drawing/2014/main" id="{F57C732C-0728-B63E-DE31-1E5387BD948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EAF7848-8B9C-61F4-932A-FD25D88AB87B}"/>
              </a:ext>
            </a:extLst>
          </p:cNvPr>
          <p:cNvSpPr>
            <a:spLocks noGrp="1"/>
          </p:cNvSpPr>
          <p:nvPr>
            <p:ph type="sldNum" sz="quarter" idx="12"/>
          </p:nvPr>
        </p:nvSpPr>
        <p:spPr/>
        <p:txBody>
          <a:bodyPr/>
          <a:lstStyle/>
          <a:p>
            <a:fld id="{8FA2AA7B-1214-4015-A176-A390C2053335}" type="slidenum">
              <a:rPr lang="en-IN" smtClean="0"/>
              <a:t>‹#›</a:t>
            </a:fld>
            <a:endParaRPr lang="en-IN" dirty="0"/>
          </a:p>
        </p:txBody>
      </p:sp>
    </p:spTree>
    <p:extLst>
      <p:ext uri="{BB962C8B-B14F-4D97-AF65-F5344CB8AC3E}">
        <p14:creationId xmlns:p14="http://schemas.microsoft.com/office/powerpoint/2010/main" val="1809825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06CC01-8AEC-BE3E-6447-35FFB6B396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1A50EA-48EF-F926-2CD4-585F97D9E4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6ED711-25E8-EE9E-AA7F-8BD0654360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CDECC7-2B92-49EA-A87A-CDB0E892FBD9}" type="datetimeFigureOut">
              <a:rPr lang="en-IN" smtClean="0"/>
              <a:t>24-03-2023</a:t>
            </a:fld>
            <a:endParaRPr lang="en-IN" dirty="0"/>
          </a:p>
        </p:txBody>
      </p:sp>
      <p:sp>
        <p:nvSpPr>
          <p:cNvPr id="5" name="Footer Placeholder 4">
            <a:extLst>
              <a:ext uri="{FF2B5EF4-FFF2-40B4-BE49-F238E27FC236}">
                <a16:creationId xmlns:a16="http://schemas.microsoft.com/office/drawing/2014/main" id="{5318B463-2054-5A18-47E6-072FB91438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862C3AE8-2BEA-6FDE-1055-4D681D68A0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A2AA7B-1214-4015-A176-A390C2053335}" type="slidenum">
              <a:rPr lang="en-IN" smtClean="0"/>
              <a:t>‹#›</a:t>
            </a:fld>
            <a:endParaRPr lang="en-IN" dirty="0"/>
          </a:p>
        </p:txBody>
      </p:sp>
    </p:spTree>
    <p:extLst>
      <p:ext uri="{BB962C8B-B14F-4D97-AF65-F5344CB8AC3E}">
        <p14:creationId xmlns:p14="http://schemas.microsoft.com/office/powerpoint/2010/main" val="21773987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4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7140" y="2734837"/>
            <a:ext cx="10515600" cy="1325563"/>
          </a:xfrm>
        </p:spPr>
        <p:txBody>
          <a:bodyPr>
            <a:noAutofit/>
          </a:bodyPr>
          <a:lstStyle/>
          <a:p>
            <a:pPr algn="ctr">
              <a:lnSpc>
                <a:spcPct val="150000"/>
              </a:lnSpc>
            </a:pPr>
            <a:r>
              <a:rPr lang="en-US" sz="3600" b="1" dirty="0">
                <a:solidFill>
                  <a:schemeClr val="bg1"/>
                </a:solidFill>
                <a:latin typeface="Roboto"/>
              </a:rPr>
              <a:t>HOSPITAL MANAGEMENT SYSTEM</a:t>
            </a:r>
            <a:br>
              <a:rPr lang="en-IN" sz="4000" dirty="0"/>
            </a:br>
            <a:endParaRPr lang="en-IN" sz="4000" dirty="0"/>
          </a:p>
        </p:txBody>
      </p:sp>
      <p:pic>
        <p:nvPicPr>
          <p:cNvPr id="5" name="Picture 4">
            <a:extLst>
              <a:ext uri="{FF2B5EF4-FFF2-40B4-BE49-F238E27FC236}">
                <a16:creationId xmlns:a16="http://schemas.microsoft.com/office/drawing/2014/main" id="{BB1AB485-3501-0CD5-EEAE-1CBD32C04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object 3">
            <a:extLst>
              <a:ext uri="{FF2B5EF4-FFF2-40B4-BE49-F238E27FC236}">
                <a16:creationId xmlns:a16="http://schemas.microsoft.com/office/drawing/2014/main" id="{7A12B574-5962-002D-5081-47FBFCA83434}"/>
              </a:ext>
            </a:extLst>
          </p:cNvPr>
          <p:cNvSpPr/>
          <p:nvPr/>
        </p:nvSpPr>
        <p:spPr>
          <a:xfrm>
            <a:off x="371061" y="6029739"/>
            <a:ext cx="1815548" cy="516835"/>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dirty="0">
              <a:solidFill>
                <a:schemeClr val="accent3">
                  <a:lumMod val="50000"/>
                </a:schemeClr>
              </a:solidFill>
            </a:endParaRPr>
          </a:p>
        </p:txBody>
      </p:sp>
      <p:sp>
        <p:nvSpPr>
          <p:cNvPr id="8" name="TextBox 7">
            <a:extLst>
              <a:ext uri="{FF2B5EF4-FFF2-40B4-BE49-F238E27FC236}">
                <a16:creationId xmlns:a16="http://schemas.microsoft.com/office/drawing/2014/main" id="{9F6B7354-314F-B8A7-5E6C-C6B806CFB5EF}"/>
              </a:ext>
            </a:extLst>
          </p:cNvPr>
          <p:cNvSpPr txBox="1"/>
          <p:nvPr/>
        </p:nvSpPr>
        <p:spPr>
          <a:xfrm>
            <a:off x="2894395" y="5272493"/>
            <a:ext cx="2231788" cy="1015663"/>
          </a:xfrm>
          <a:prstGeom prst="rect">
            <a:avLst/>
          </a:prstGeom>
          <a:noFill/>
        </p:spPr>
        <p:txBody>
          <a:bodyPr wrap="square" rtlCol="0">
            <a:spAutoFit/>
          </a:bodyPr>
          <a:lstStyle/>
          <a:p>
            <a:r>
              <a:rPr lang="en-IN" sz="2000" b="1" dirty="0">
                <a:solidFill>
                  <a:schemeClr val="accent5">
                    <a:lumMod val="60000"/>
                    <a:lumOff val="40000"/>
                  </a:schemeClr>
                </a:solidFill>
                <a:latin typeface="Times New Roman" panose="02020603050405020304" pitchFamily="18" charset="0"/>
                <a:cs typeface="Times New Roman" panose="02020603050405020304" pitchFamily="18" charset="0"/>
              </a:rPr>
              <a:t>Presentation Created By: Anukesh Bhosale</a:t>
            </a:r>
          </a:p>
        </p:txBody>
      </p:sp>
    </p:spTree>
    <p:extLst>
      <p:ext uri="{BB962C8B-B14F-4D97-AF65-F5344CB8AC3E}">
        <p14:creationId xmlns:p14="http://schemas.microsoft.com/office/powerpoint/2010/main" val="1517298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214838" y="109385"/>
            <a:ext cx="2197057" cy="369332"/>
          </a:xfrm>
          <a:prstGeom prst="rect">
            <a:avLst/>
          </a:prstGeom>
        </p:spPr>
        <p:txBody>
          <a:bodyPr wrap="square">
            <a:spAutoFit/>
          </a:bodyPr>
          <a:lstStyle/>
          <a:p>
            <a:r>
              <a:rPr lang="en-US" b="1" spc="-15" dirty="0">
                <a:solidFill>
                  <a:srgbClr val="D82128"/>
                </a:solidFill>
                <a:latin typeface="Roboto"/>
              </a:rPr>
              <a:t>ER Diagram</a:t>
            </a:r>
          </a:p>
        </p:txBody>
      </p:sp>
      <p:pic>
        <p:nvPicPr>
          <p:cNvPr id="5" name="Picture 4">
            <a:extLst>
              <a:ext uri="{FF2B5EF4-FFF2-40B4-BE49-F238E27FC236}">
                <a16:creationId xmlns:a16="http://schemas.microsoft.com/office/drawing/2014/main" id="{8CBA5EB3-50A7-E20C-5C07-103099494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4991" y="0"/>
            <a:ext cx="7262192" cy="6858000"/>
          </a:xfrm>
          <a:prstGeom prst="rect">
            <a:avLst/>
          </a:prstGeom>
        </p:spPr>
      </p:pic>
    </p:spTree>
    <p:extLst>
      <p:ext uri="{BB962C8B-B14F-4D97-AF65-F5344CB8AC3E}">
        <p14:creationId xmlns:p14="http://schemas.microsoft.com/office/powerpoint/2010/main" val="138478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214839" y="109385"/>
            <a:ext cx="2590453" cy="369332"/>
          </a:xfrm>
          <a:prstGeom prst="rect">
            <a:avLst/>
          </a:prstGeom>
        </p:spPr>
        <p:txBody>
          <a:bodyPr wrap="none">
            <a:spAutoFit/>
          </a:bodyPr>
          <a:lstStyle/>
          <a:p>
            <a:r>
              <a:rPr lang="en-US" b="1" spc="-15" dirty="0">
                <a:solidFill>
                  <a:srgbClr val="D82128"/>
                </a:solidFill>
                <a:latin typeface="Roboto"/>
              </a:rPr>
              <a:t>USECASE DIAGRAMS</a:t>
            </a:r>
          </a:p>
        </p:txBody>
      </p:sp>
      <p:sp>
        <p:nvSpPr>
          <p:cNvPr id="7" name="Rectangle 6"/>
          <p:cNvSpPr/>
          <p:nvPr/>
        </p:nvSpPr>
        <p:spPr>
          <a:xfrm>
            <a:off x="727940" y="478717"/>
            <a:ext cx="931665" cy="369332"/>
          </a:xfrm>
          <a:prstGeom prst="rect">
            <a:avLst/>
          </a:prstGeom>
        </p:spPr>
        <p:txBody>
          <a:bodyPr wrap="none">
            <a:spAutoFit/>
          </a:bodyPr>
          <a:lstStyle/>
          <a:p>
            <a:r>
              <a:rPr lang="en-US" b="1" spc="-15" dirty="0">
                <a:solidFill>
                  <a:srgbClr val="D82128"/>
                </a:solidFill>
                <a:latin typeface="Roboto"/>
              </a:rPr>
              <a:t>ADMIN</a:t>
            </a:r>
          </a:p>
        </p:txBody>
      </p:sp>
      <p:pic>
        <p:nvPicPr>
          <p:cNvPr id="3" name="Picture 2">
            <a:extLst>
              <a:ext uri="{FF2B5EF4-FFF2-40B4-BE49-F238E27FC236}">
                <a16:creationId xmlns:a16="http://schemas.microsoft.com/office/drawing/2014/main" id="{18D5B33A-6FD2-9367-015E-EC79F11FA7D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18393" y="294051"/>
            <a:ext cx="8658768" cy="6771124"/>
          </a:xfrm>
          <a:prstGeom prst="rect">
            <a:avLst/>
          </a:prstGeom>
          <a:noFill/>
          <a:ln>
            <a:noFill/>
          </a:ln>
        </p:spPr>
      </p:pic>
    </p:spTree>
    <p:extLst>
      <p:ext uri="{BB962C8B-B14F-4D97-AF65-F5344CB8AC3E}">
        <p14:creationId xmlns:p14="http://schemas.microsoft.com/office/powerpoint/2010/main" val="999864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705170" y="475376"/>
            <a:ext cx="2590453" cy="369332"/>
          </a:xfrm>
          <a:prstGeom prst="rect">
            <a:avLst/>
          </a:prstGeom>
        </p:spPr>
        <p:txBody>
          <a:bodyPr wrap="none">
            <a:spAutoFit/>
          </a:bodyPr>
          <a:lstStyle/>
          <a:p>
            <a:r>
              <a:rPr lang="en-US" b="1" spc="-15" dirty="0">
                <a:solidFill>
                  <a:srgbClr val="D82128"/>
                </a:solidFill>
                <a:latin typeface="Roboto"/>
              </a:rPr>
              <a:t>USECASE DIAGRAMS</a:t>
            </a:r>
          </a:p>
        </p:txBody>
      </p:sp>
      <p:sp>
        <p:nvSpPr>
          <p:cNvPr id="7" name="Rectangle 6"/>
          <p:cNvSpPr/>
          <p:nvPr/>
        </p:nvSpPr>
        <p:spPr>
          <a:xfrm>
            <a:off x="833958" y="954544"/>
            <a:ext cx="1882310" cy="369332"/>
          </a:xfrm>
          <a:prstGeom prst="rect">
            <a:avLst/>
          </a:prstGeom>
        </p:spPr>
        <p:txBody>
          <a:bodyPr wrap="none">
            <a:spAutoFit/>
          </a:bodyPr>
          <a:lstStyle/>
          <a:p>
            <a:r>
              <a:rPr lang="en-US" b="1" spc="-15" dirty="0">
                <a:solidFill>
                  <a:srgbClr val="D82128"/>
                </a:solidFill>
                <a:latin typeface="Roboto"/>
              </a:rPr>
              <a:t>USER/ PATIENT</a:t>
            </a:r>
          </a:p>
        </p:txBody>
      </p:sp>
      <p:pic>
        <p:nvPicPr>
          <p:cNvPr id="2" name="Picture 1">
            <a:extLst>
              <a:ext uri="{FF2B5EF4-FFF2-40B4-BE49-F238E27FC236}">
                <a16:creationId xmlns:a16="http://schemas.microsoft.com/office/drawing/2014/main" id="{967CBE3E-2952-44F7-B216-552DA5A2ABC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3117" y="212036"/>
            <a:ext cx="8004925" cy="6546574"/>
          </a:xfrm>
          <a:prstGeom prst="rect">
            <a:avLst/>
          </a:prstGeom>
          <a:noFill/>
          <a:ln>
            <a:noFill/>
          </a:ln>
        </p:spPr>
      </p:pic>
    </p:spTree>
    <p:extLst>
      <p:ext uri="{BB962C8B-B14F-4D97-AF65-F5344CB8AC3E}">
        <p14:creationId xmlns:p14="http://schemas.microsoft.com/office/powerpoint/2010/main" val="1301732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71F06A-DE5D-C6D3-6E59-673D1D82902F}"/>
              </a:ext>
            </a:extLst>
          </p:cNvPr>
          <p:cNvSpPr txBox="1"/>
          <p:nvPr/>
        </p:nvSpPr>
        <p:spPr>
          <a:xfrm>
            <a:off x="318052" y="199647"/>
            <a:ext cx="6096000" cy="369332"/>
          </a:xfrm>
          <a:prstGeom prst="rect">
            <a:avLst/>
          </a:prstGeom>
          <a:noFill/>
        </p:spPr>
        <p:txBody>
          <a:bodyPr wrap="square">
            <a:spAutoFit/>
          </a:bodyPr>
          <a:lstStyle/>
          <a:p>
            <a:r>
              <a:rPr lang="en-US" b="1" spc="-15" dirty="0">
                <a:solidFill>
                  <a:srgbClr val="D82128"/>
                </a:solidFill>
                <a:latin typeface="Roboto"/>
              </a:rPr>
              <a:t>USECASE DIAGRAMS</a:t>
            </a:r>
          </a:p>
        </p:txBody>
      </p:sp>
      <p:sp>
        <p:nvSpPr>
          <p:cNvPr id="8" name="TextBox 7">
            <a:extLst>
              <a:ext uri="{FF2B5EF4-FFF2-40B4-BE49-F238E27FC236}">
                <a16:creationId xmlns:a16="http://schemas.microsoft.com/office/drawing/2014/main" id="{2333E407-97BA-D63B-8775-51083C0B1568}"/>
              </a:ext>
            </a:extLst>
          </p:cNvPr>
          <p:cNvSpPr txBox="1"/>
          <p:nvPr/>
        </p:nvSpPr>
        <p:spPr>
          <a:xfrm>
            <a:off x="715617" y="568979"/>
            <a:ext cx="6096000" cy="369332"/>
          </a:xfrm>
          <a:prstGeom prst="rect">
            <a:avLst/>
          </a:prstGeom>
          <a:noFill/>
        </p:spPr>
        <p:txBody>
          <a:bodyPr wrap="square">
            <a:spAutoFit/>
          </a:bodyPr>
          <a:lstStyle/>
          <a:p>
            <a:r>
              <a:rPr lang="en-US" b="1" spc="-15" dirty="0">
                <a:solidFill>
                  <a:srgbClr val="D82128"/>
                </a:solidFill>
                <a:latin typeface="Roboto"/>
              </a:rPr>
              <a:t>RECEPTIONIST</a:t>
            </a:r>
          </a:p>
        </p:txBody>
      </p:sp>
      <p:pic>
        <p:nvPicPr>
          <p:cNvPr id="9" name="Picture 8">
            <a:extLst>
              <a:ext uri="{FF2B5EF4-FFF2-40B4-BE49-F238E27FC236}">
                <a16:creationId xmlns:a16="http://schemas.microsoft.com/office/drawing/2014/main" id="{246B197C-D1AA-AED5-33F4-AEB90EA8D66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2799" y="199647"/>
            <a:ext cx="8574157" cy="6458706"/>
          </a:xfrm>
          <a:prstGeom prst="rect">
            <a:avLst/>
          </a:prstGeom>
          <a:noFill/>
          <a:ln>
            <a:noFill/>
          </a:ln>
        </p:spPr>
      </p:pic>
    </p:spTree>
    <p:extLst>
      <p:ext uri="{BB962C8B-B14F-4D97-AF65-F5344CB8AC3E}">
        <p14:creationId xmlns:p14="http://schemas.microsoft.com/office/powerpoint/2010/main" val="3481327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705170" y="475376"/>
            <a:ext cx="2590453" cy="369332"/>
          </a:xfrm>
          <a:prstGeom prst="rect">
            <a:avLst/>
          </a:prstGeom>
        </p:spPr>
        <p:txBody>
          <a:bodyPr wrap="none">
            <a:spAutoFit/>
          </a:bodyPr>
          <a:lstStyle/>
          <a:p>
            <a:r>
              <a:rPr lang="en-US" b="1" spc="-15" dirty="0">
                <a:solidFill>
                  <a:srgbClr val="D82128"/>
                </a:solidFill>
                <a:latin typeface="Roboto"/>
              </a:rPr>
              <a:t>USECASE DIAGRAMS</a:t>
            </a:r>
          </a:p>
        </p:txBody>
      </p:sp>
      <p:sp>
        <p:nvSpPr>
          <p:cNvPr id="7" name="Rectangle 6"/>
          <p:cNvSpPr/>
          <p:nvPr/>
        </p:nvSpPr>
        <p:spPr>
          <a:xfrm>
            <a:off x="833958" y="954544"/>
            <a:ext cx="1169231" cy="369332"/>
          </a:xfrm>
          <a:prstGeom prst="rect">
            <a:avLst/>
          </a:prstGeom>
        </p:spPr>
        <p:txBody>
          <a:bodyPr wrap="none">
            <a:spAutoFit/>
          </a:bodyPr>
          <a:lstStyle/>
          <a:p>
            <a:r>
              <a:rPr lang="en-US" b="1" spc="-15" dirty="0">
                <a:solidFill>
                  <a:srgbClr val="D82128"/>
                </a:solidFill>
                <a:latin typeface="Roboto"/>
              </a:rPr>
              <a:t>DOCTOR</a:t>
            </a:r>
          </a:p>
        </p:txBody>
      </p:sp>
      <p:pic>
        <p:nvPicPr>
          <p:cNvPr id="2" name="Picture 1">
            <a:extLst>
              <a:ext uri="{FF2B5EF4-FFF2-40B4-BE49-F238E27FC236}">
                <a16:creationId xmlns:a16="http://schemas.microsoft.com/office/drawing/2014/main" id="{C27BF302-6B28-6C3C-9F7A-675B2D1F9E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2799" y="251790"/>
            <a:ext cx="8134031" cy="6606209"/>
          </a:xfrm>
          <a:prstGeom prst="rect">
            <a:avLst/>
          </a:prstGeom>
          <a:noFill/>
          <a:ln>
            <a:noFill/>
          </a:ln>
        </p:spPr>
      </p:pic>
    </p:spTree>
    <p:extLst>
      <p:ext uri="{BB962C8B-B14F-4D97-AF65-F5344CB8AC3E}">
        <p14:creationId xmlns:p14="http://schemas.microsoft.com/office/powerpoint/2010/main" val="1930163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9D57F7-5173-566F-65C1-C43D60D81EFA}"/>
              </a:ext>
            </a:extLst>
          </p:cNvPr>
          <p:cNvSpPr txBox="1"/>
          <p:nvPr/>
        </p:nvSpPr>
        <p:spPr>
          <a:xfrm>
            <a:off x="291548" y="159890"/>
            <a:ext cx="6096000" cy="369332"/>
          </a:xfrm>
          <a:prstGeom prst="rect">
            <a:avLst/>
          </a:prstGeom>
          <a:noFill/>
        </p:spPr>
        <p:txBody>
          <a:bodyPr wrap="square">
            <a:spAutoFit/>
          </a:bodyPr>
          <a:lstStyle/>
          <a:p>
            <a:r>
              <a:rPr lang="en-US" b="1" spc="-15" dirty="0">
                <a:solidFill>
                  <a:srgbClr val="D82128"/>
                </a:solidFill>
                <a:latin typeface="Roboto"/>
              </a:rPr>
              <a:t>USECASE DIAGRAMS</a:t>
            </a:r>
          </a:p>
        </p:txBody>
      </p:sp>
      <p:sp>
        <p:nvSpPr>
          <p:cNvPr id="5" name="TextBox 4">
            <a:extLst>
              <a:ext uri="{FF2B5EF4-FFF2-40B4-BE49-F238E27FC236}">
                <a16:creationId xmlns:a16="http://schemas.microsoft.com/office/drawing/2014/main" id="{C350BE4C-28C6-45F4-BA66-DA7330DD8D80}"/>
              </a:ext>
            </a:extLst>
          </p:cNvPr>
          <p:cNvSpPr txBox="1"/>
          <p:nvPr/>
        </p:nvSpPr>
        <p:spPr>
          <a:xfrm>
            <a:off x="609600" y="529222"/>
            <a:ext cx="6096000" cy="369332"/>
          </a:xfrm>
          <a:prstGeom prst="rect">
            <a:avLst/>
          </a:prstGeom>
          <a:noFill/>
        </p:spPr>
        <p:txBody>
          <a:bodyPr wrap="square">
            <a:spAutoFit/>
          </a:bodyPr>
          <a:lstStyle/>
          <a:p>
            <a:r>
              <a:rPr lang="en-US" b="1" spc="-15" dirty="0">
                <a:solidFill>
                  <a:srgbClr val="D82128"/>
                </a:solidFill>
                <a:latin typeface="Roboto"/>
              </a:rPr>
              <a:t>ACCOUNTANT</a:t>
            </a:r>
          </a:p>
        </p:txBody>
      </p:sp>
      <p:pic>
        <p:nvPicPr>
          <p:cNvPr id="6" name="Picture 5">
            <a:extLst>
              <a:ext uri="{FF2B5EF4-FFF2-40B4-BE49-F238E27FC236}">
                <a16:creationId xmlns:a16="http://schemas.microsoft.com/office/drawing/2014/main" id="{E6963EFC-F4F2-6AE4-C772-EE9659261F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59890"/>
            <a:ext cx="8388626" cy="6698109"/>
          </a:xfrm>
          <a:prstGeom prst="rect">
            <a:avLst/>
          </a:prstGeom>
          <a:noFill/>
          <a:ln>
            <a:noFill/>
          </a:ln>
        </p:spPr>
      </p:pic>
    </p:spTree>
    <p:extLst>
      <p:ext uri="{BB962C8B-B14F-4D97-AF65-F5344CB8AC3E}">
        <p14:creationId xmlns:p14="http://schemas.microsoft.com/office/powerpoint/2010/main" val="3407917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dirty="0"/>
          </a:p>
        </p:txBody>
      </p:sp>
      <p:sp>
        <p:nvSpPr>
          <p:cNvPr id="5" name="Rectangle 4"/>
          <p:cNvSpPr/>
          <p:nvPr/>
        </p:nvSpPr>
        <p:spPr>
          <a:xfrm>
            <a:off x="387671" y="532322"/>
            <a:ext cx="7020294" cy="707886"/>
          </a:xfrm>
          <a:prstGeom prst="rect">
            <a:avLst/>
          </a:prstGeom>
        </p:spPr>
        <p:txBody>
          <a:bodyPr wrap="square">
            <a:spAutoFit/>
          </a:bodyPr>
          <a:lstStyle/>
          <a:p>
            <a:r>
              <a:rPr lang="en-US" sz="2000" b="1" spc="-15" dirty="0">
                <a:solidFill>
                  <a:srgbClr val="D82128"/>
                </a:solidFill>
                <a:latin typeface="Roboto"/>
              </a:rPr>
              <a:t>WORK FLOW DIAGRAM OF CLIENT SERVER ARCHITECTURE</a:t>
            </a:r>
          </a:p>
          <a:p>
            <a:endParaRPr lang="en-US" sz="2000" b="1" spc="-15" dirty="0">
              <a:solidFill>
                <a:srgbClr val="D82128"/>
              </a:solidFill>
              <a:latin typeface="Roboto"/>
            </a:endParaRPr>
          </a:p>
        </p:txBody>
      </p:sp>
      <p:sp>
        <p:nvSpPr>
          <p:cNvPr id="8" name="object 9">
            <a:extLst>
              <a:ext uri="{FF2B5EF4-FFF2-40B4-BE49-F238E27FC236}">
                <a16:creationId xmlns:a16="http://schemas.microsoft.com/office/drawing/2014/main" id="{F0D2DE84-C6F0-EF8F-9000-9522BC48E053}"/>
              </a:ext>
            </a:extLst>
          </p:cNvPr>
          <p:cNvSpPr/>
          <p:nvPr/>
        </p:nvSpPr>
        <p:spPr>
          <a:xfrm>
            <a:off x="539495" y="1911095"/>
            <a:ext cx="3008630" cy="3499485"/>
          </a:xfrm>
          <a:custGeom>
            <a:avLst/>
            <a:gdLst/>
            <a:ahLst/>
            <a:cxnLst/>
            <a:rect l="l" t="t" r="r" b="b"/>
            <a:pathLst>
              <a:path w="3008629" h="3499485">
                <a:moveTo>
                  <a:pt x="0" y="501395"/>
                </a:moveTo>
                <a:lnTo>
                  <a:pt x="2295" y="453116"/>
                </a:lnTo>
                <a:lnTo>
                  <a:pt x="9041" y="406133"/>
                </a:lnTo>
                <a:lnTo>
                  <a:pt x="20027" y="360657"/>
                </a:lnTo>
                <a:lnTo>
                  <a:pt x="35043" y="316899"/>
                </a:lnTo>
                <a:lnTo>
                  <a:pt x="53880" y="275068"/>
                </a:lnTo>
                <a:lnTo>
                  <a:pt x="76326" y="235375"/>
                </a:lnTo>
                <a:lnTo>
                  <a:pt x="102173" y="198030"/>
                </a:lnTo>
                <a:lnTo>
                  <a:pt x="131209" y="163243"/>
                </a:lnTo>
                <a:lnTo>
                  <a:pt x="163225" y="131225"/>
                </a:lnTo>
                <a:lnTo>
                  <a:pt x="198010" y="102187"/>
                </a:lnTo>
                <a:lnTo>
                  <a:pt x="235355" y="76338"/>
                </a:lnTo>
                <a:lnTo>
                  <a:pt x="275050" y="53889"/>
                </a:lnTo>
                <a:lnTo>
                  <a:pt x="316883" y="35049"/>
                </a:lnTo>
                <a:lnTo>
                  <a:pt x="360646" y="20030"/>
                </a:lnTo>
                <a:lnTo>
                  <a:pt x="406128" y="9042"/>
                </a:lnTo>
                <a:lnTo>
                  <a:pt x="453119" y="2295"/>
                </a:lnTo>
                <a:lnTo>
                  <a:pt x="501408" y="0"/>
                </a:lnTo>
                <a:lnTo>
                  <a:pt x="2506980" y="0"/>
                </a:lnTo>
                <a:lnTo>
                  <a:pt x="2555259" y="2295"/>
                </a:lnTo>
                <a:lnTo>
                  <a:pt x="2602242" y="9042"/>
                </a:lnTo>
                <a:lnTo>
                  <a:pt x="2647718" y="20030"/>
                </a:lnTo>
                <a:lnTo>
                  <a:pt x="2691476" y="35049"/>
                </a:lnTo>
                <a:lnTo>
                  <a:pt x="2733307" y="53889"/>
                </a:lnTo>
                <a:lnTo>
                  <a:pt x="2773000" y="76338"/>
                </a:lnTo>
                <a:lnTo>
                  <a:pt x="2810345" y="102187"/>
                </a:lnTo>
                <a:lnTo>
                  <a:pt x="2845132" y="131225"/>
                </a:lnTo>
                <a:lnTo>
                  <a:pt x="2877150" y="163243"/>
                </a:lnTo>
                <a:lnTo>
                  <a:pt x="2906188" y="198030"/>
                </a:lnTo>
                <a:lnTo>
                  <a:pt x="2932037" y="235375"/>
                </a:lnTo>
                <a:lnTo>
                  <a:pt x="2954486" y="275068"/>
                </a:lnTo>
                <a:lnTo>
                  <a:pt x="2973326" y="316899"/>
                </a:lnTo>
                <a:lnTo>
                  <a:pt x="2988345" y="360657"/>
                </a:lnTo>
                <a:lnTo>
                  <a:pt x="2999333" y="406133"/>
                </a:lnTo>
                <a:lnTo>
                  <a:pt x="3006080" y="453116"/>
                </a:lnTo>
                <a:lnTo>
                  <a:pt x="3008376" y="501395"/>
                </a:lnTo>
                <a:lnTo>
                  <a:pt x="3008376" y="2997708"/>
                </a:lnTo>
                <a:lnTo>
                  <a:pt x="3006080" y="3045987"/>
                </a:lnTo>
                <a:lnTo>
                  <a:pt x="2999333" y="3092970"/>
                </a:lnTo>
                <a:lnTo>
                  <a:pt x="2988345" y="3138446"/>
                </a:lnTo>
                <a:lnTo>
                  <a:pt x="2973326" y="3182204"/>
                </a:lnTo>
                <a:lnTo>
                  <a:pt x="2954486" y="3224035"/>
                </a:lnTo>
                <a:lnTo>
                  <a:pt x="2932037" y="3263728"/>
                </a:lnTo>
                <a:lnTo>
                  <a:pt x="2906188" y="3301073"/>
                </a:lnTo>
                <a:lnTo>
                  <a:pt x="2877150" y="3335860"/>
                </a:lnTo>
                <a:lnTo>
                  <a:pt x="2845132" y="3367878"/>
                </a:lnTo>
                <a:lnTo>
                  <a:pt x="2810345" y="3396916"/>
                </a:lnTo>
                <a:lnTo>
                  <a:pt x="2773000" y="3422765"/>
                </a:lnTo>
                <a:lnTo>
                  <a:pt x="2733307" y="3445214"/>
                </a:lnTo>
                <a:lnTo>
                  <a:pt x="2691476" y="3464054"/>
                </a:lnTo>
                <a:lnTo>
                  <a:pt x="2647718" y="3479073"/>
                </a:lnTo>
                <a:lnTo>
                  <a:pt x="2602242" y="3490061"/>
                </a:lnTo>
                <a:lnTo>
                  <a:pt x="2555259" y="3496808"/>
                </a:lnTo>
                <a:lnTo>
                  <a:pt x="2506980" y="3499104"/>
                </a:lnTo>
                <a:lnTo>
                  <a:pt x="501408" y="3499104"/>
                </a:lnTo>
                <a:lnTo>
                  <a:pt x="453119" y="3496808"/>
                </a:lnTo>
                <a:lnTo>
                  <a:pt x="406128" y="3490061"/>
                </a:lnTo>
                <a:lnTo>
                  <a:pt x="360646" y="3479073"/>
                </a:lnTo>
                <a:lnTo>
                  <a:pt x="316883" y="3464054"/>
                </a:lnTo>
                <a:lnTo>
                  <a:pt x="275050" y="3445214"/>
                </a:lnTo>
                <a:lnTo>
                  <a:pt x="235355" y="3422765"/>
                </a:lnTo>
                <a:lnTo>
                  <a:pt x="198010" y="3396916"/>
                </a:lnTo>
                <a:lnTo>
                  <a:pt x="163225" y="3367878"/>
                </a:lnTo>
                <a:lnTo>
                  <a:pt x="131209" y="3335860"/>
                </a:lnTo>
                <a:lnTo>
                  <a:pt x="102173" y="3301073"/>
                </a:lnTo>
                <a:lnTo>
                  <a:pt x="76326" y="3263728"/>
                </a:lnTo>
                <a:lnTo>
                  <a:pt x="53880" y="3224035"/>
                </a:lnTo>
                <a:lnTo>
                  <a:pt x="35043" y="3182204"/>
                </a:lnTo>
                <a:lnTo>
                  <a:pt x="20027" y="3138446"/>
                </a:lnTo>
                <a:lnTo>
                  <a:pt x="9041" y="3092970"/>
                </a:lnTo>
                <a:lnTo>
                  <a:pt x="2295" y="3045987"/>
                </a:lnTo>
                <a:lnTo>
                  <a:pt x="0" y="2997708"/>
                </a:lnTo>
                <a:lnTo>
                  <a:pt x="0" y="501395"/>
                </a:lnTo>
                <a:close/>
              </a:path>
            </a:pathLst>
          </a:custGeom>
          <a:ln w="12700">
            <a:solidFill>
              <a:srgbClr val="000000"/>
            </a:solidFill>
          </a:ln>
        </p:spPr>
        <p:txBody>
          <a:bodyPr wrap="square" lIns="0" tIns="0" rIns="0" bIns="0" rtlCol="0"/>
          <a:lstStyle/>
          <a:p>
            <a:endParaRPr dirty="0"/>
          </a:p>
        </p:txBody>
      </p:sp>
      <p:sp>
        <p:nvSpPr>
          <p:cNvPr id="11" name="TextBox 10">
            <a:extLst>
              <a:ext uri="{FF2B5EF4-FFF2-40B4-BE49-F238E27FC236}">
                <a16:creationId xmlns:a16="http://schemas.microsoft.com/office/drawing/2014/main" id="{31E88F25-EF0E-4826-A684-1B9FAD5FC31D}"/>
              </a:ext>
            </a:extLst>
          </p:cNvPr>
          <p:cNvSpPr txBox="1"/>
          <p:nvPr/>
        </p:nvSpPr>
        <p:spPr>
          <a:xfrm>
            <a:off x="4094922" y="3712296"/>
            <a:ext cx="6096000" cy="369332"/>
          </a:xfrm>
          <a:prstGeom prst="rect">
            <a:avLst/>
          </a:prstGeom>
          <a:noFill/>
        </p:spPr>
        <p:txBody>
          <a:bodyPr wrap="square">
            <a:spAutoFit/>
          </a:bodyPr>
          <a:lstStyle/>
          <a:p>
            <a:pPr marL="12700">
              <a:lnSpc>
                <a:spcPct val="100000"/>
              </a:lnSpc>
              <a:spcBef>
                <a:spcPts val="100"/>
              </a:spcBef>
            </a:pPr>
            <a:r>
              <a:rPr lang="en-IN" sz="1800" spc="-10" dirty="0">
                <a:latin typeface="Calibri"/>
                <a:cs typeface="Calibri"/>
              </a:rPr>
              <a:t>Response</a:t>
            </a:r>
            <a:endParaRPr lang="en-IN" sz="1800" dirty="0">
              <a:latin typeface="Calibri"/>
              <a:cs typeface="Calibri"/>
            </a:endParaRPr>
          </a:p>
        </p:txBody>
      </p:sp>
      <p:sp>
        <p:nvSpPr>
          <p:cNvPr id="12" name="object 10">
            <a:extLst>
              <a:ext uri="{FF2B5EF4-FFF2-40B4-BE49-F238E27FC236}">
                <a16:creationId xmlns:a16="http://schemas.microsoft.com/office/drawing/2014/main" id="{01244E26-048E-1513-8047-7A94B0DF3B6E}"/>
              </a:ext>
            </a:extLst>
          </p:cNvPr>
          <p:cNvSpPr txBox="1"/>
          <p:nvPr/>
        </p:nvSpPr>
        <p:spPr>
          <a:xfrm>
            <a:off x="858011" y="2471927"/>
            <a:ext cx="1229995" cy="368935"/>
          </a:xfrm>
          <a:prstGeom prst="rect">
            <a:avLst/>
          </a:prstGeom>
          <a:solidFill>
            <a:srgbClr val="EC7C30"/>
          </a:solidFill>
          <a:ln w="12700">
            <a:solidFill>
              <a:srgbClr val="AD5A20"/>
            </a:solidFill>
          </a:ln>
        </p:spPr>
        <p:txBody>
          <a:bodyPr vert="horz" wrap="square" lIns="0" tIns="31114" rIns="0" bIns="0" rtlCol="0">
            <a:spAutoFit/>
          </a:bodyPr>
          <a:lstStyle/>
          <a:p>
            <a:pPr marL="242570">
              <a:lnSpc>
                <a:spcPct val="100000"/>
              </a:lnSpc>
              <a:spcBef>
                <a:spcPts val="244"/>
              </a:spcBef>
            </a:pPr>
            <a:r>
              <a:rPr sz="1800" spc="-10" dirty="0">
                <a:solidFill>
                  <a:srgbClr val="FFFFFF"/>
                </a:solidFill>
                <a:latin typeface="Calibri"/>
                <a:cs typeface="Calibri"/>
              </a:rPr>
              <a:t>Android</a:t>
            </a:r>
            <a:endParaRPr sz="1800" dirty="0">
              <a:latin typeface="Calibri"/>
              <a:cs typeface="Calibri"/>
            </a:endParaRPr>
          </a:p>
        </p:txBody>
      </p:sp>
      <p:sp>
        <p:nvSpPr>
          <p:cNvPr id="15" name="object 11">
            <a:extLst>
              <a:ext uri="{FF2B5EF4-FFF2-40B4-BE49-F238E27FC236}">
                <a16:creationId xmlns:a16="http://schemas.microsoft.com/office/drawing/2014/main" id="{14D125E5-8B35-601D-D80B-2C07AA9E380E}"/>
              </a:ext>
            </a:extLst>
          </p:cNvPr>
          <p:cNvSpPr txBox="1"/>
          <p:nvPr/>
        </p:nvSpPr>
        <p:spPr>
          <a:xfrm>
            <a:off x="1702307" y="3206495"/>
            <a:ext cx="1513840" cy="368935"/>
          </a:xfrm>
          <a:prstGeom prst="rect">
            <a:avLst/>
          </a:prstGeom>
          <a:solidFill>
            <a:srgbClr val="EC7C30"/>
          </a:solidFill>
          <a:ln w="12700">
            <a:solidFill>
              <a:srgbClr val="AD5A20"/>
            </a:solidFill>
          </a:ln>
        </p:spPr>
        <p:txBody>
          <a:bodyPr vert="horz" wrap="square" lIns="0" tIns="31114" rIns="0" bIns="0" rtlCol="0">
            <a:spAutoFit/>
          </a:bodyPr>
          <a:lstStyle/>
          <a:p>
            <a:pPr marL="162560">
              <a:lnSpc>
                <a:spcPct val="100000"/>
              </a:lnSpc>
              <a:spcBef>
                <a:spcPts val="244"/>
              </a:spcBef>
            </a:pPr>
            <a:r>
              <a:rPr sz="1800" spc="-10" dirty="0">
                <a:solidFill>
                  <a:srgbClr val="FFFFFF"/>
                </a:solidFill>
                <a:latin typeface="Calibri"/>
                <a:cs typeface="Calibri"/>
              </a:rPr>
              <a:t>Desktop</a:t>
            </a:r>
            <a:r>
              <a:rPr sz="1800" spc="-40" dirty="0">
                <a:solidFill>
                  <a:srgbClr val="FFFFFF"/>
                </a:solidFill>
                <a:latin typeface="Calibri"/>
                <a:cs typeface="Calibri"/>
              </a:rPr>
              <a:t> </a:t>
            </a:r>
            <a:r>
              <a:rPr sz="1800" dirty="0">
                <a:solidFill>
                  <a:srgbClr val="FFFFFF"/>
                </a:solidFill>
                <a:latin typeface="Calibri"/>
                <a:cs typeface="Calibri"/>
              </a:rPr>
              <a:t>App</a:t>
            </a:r>
            <a:endParaRPr sz="1800" dirty="0">
              <a:latin typeface="Calibri"/>
              <a:cs typeface="Calibri"/>
            </a:endParaRPr>
          </a:p>
        </p:txBody>
      </p:sp>
      <p:sp>
        <p:nvSpPr>
          <p:cNvPr id="16" name="object 13">
            <a:extLst>
              <a:ext uri="{FF2B5EF4-FFF2-40B4-BE49-F238E27FC236}">
                <a16:creationId xmlns:a16="http://schemas.microsoft.com/office/drawing/2014/main" id="{A7B60394-7A77-D20A-9BC0-8B6A5EF5D8B4}"/>
              </a:ext>
            </a:extLst>
          </p:cNvPr>
          <p:cNvSpPr txBox="1"/>
          <p:nvPr/>
        </p:nvSpPr>
        <p:spPr>
          <a:xfrm>
            <a:off x="699516" y="3866388"/>
            <a:ext cx="1511935" cy="368935"/>
          </a:xfrm>
          <a:prstGeom prst="rect">
            <a:avLst/>
          </a:prstGeom>
          <a:solidFill>
            <a:srgbClr val="EC7C30"/>
          </a:solidFill>
          <a:ln w="12700">
            <a:solidFill>
              <a:srgbClr val="AD5A20"/>
            </a:solidFill>
          </a:ln>
        </p:spPr>
        <p:txBody>
          <a:bodyPr vert="horz" wrap="square" lIns="0" tIns="30480" rIns="0" bIns="0" rtlCol="0">
            <a:spAutoFit/>
          </a:bodyPr>
          <a:lstStyle/>
          <a:p>
            <a:pPr marL="344170">
              <a:lnSpc>
                <a:spcPct val="100000"/>
              </a:lnSpc>
              <a:spcBef>
                <a:spcPts val="240"/>
              </a:spcBef>
            </a:pPr>
            <a:r>
              <a:rPr sz="1800" spc="-15" dirty="0">
                <a:solidFill>
                  <a:srgbClr val="FFFFFF"/>
                </a:solidFill>
                <a:latin typeface="Calibri"/>
                <a:cs typeface="Calibri"/>
              </a:rPr>
              <a:t>PostMan</a:t>
            </a:r>
            <a:endParaRPr sz="1800" dirty="0">
              <a:latin typeface="Calibri"/>
              <a:cs typeface="Calibri"/>
            </a:endParaRPr>
          </a:p>
        </p:txBody>
      </p:sp>
      <p:sp>
        <p:nvSpPr>
          <p:cNvPr id="17" name="object 12">
            <a:extLst>
              <a:ext uri="{FF2B5EF4-FFF2-40B4-BE49-F238E27FC236}">
                <a16:creationId xmlns:a16="http://schemas.microsoft.com/office/drawing/2014/main" id="{D3D188CD-AAD2-F531-64BB-A85B7B286DA9}"/>
              </a:ext>
            </a:extLst>
          </p:cNvPr>
          <p:cNvSpPr txBox="1"/>
          <p:nvPr/>
        </p:nvSpPr>
        <p:spPr>
          <a:xfrm>
            <a:off x="1647444" y="4511040"/>
            <a:ext cx="1513840" cy="370840"/>
          </a:xfrm>
          <a:prstGeom prst="rect">
            <a:avLst/>
          </a:prstGeom>
          <a:solidFill>
            <a:srgbClr val="EC7C30"/>
          </a:solidFill>
          <a:ln w="12700">
            <a:solidFill>
              <a:srgbClr val="AD5A20"/>
            </a:solidFill>
          </a:ln>
        </p:spPr>
        <p:txBody>
          <a:bodyPr vert="horz" wrap="square" lIns="0" tIns="32384" rIns="0" bIns="0" rtlCol="0">
            <a:spAutoFit/>
          </a:bodyPr>
          <a:lstStyle/>
          <a:p>
            <a:pPr marL="328930">
              <a:lnSpc>
                <a:spcPct val="100000"/>
              </a:lnSpc>
              <a:spcBef>
                <a:spcPts val="254"/>
              </a:spcBef>
            </a:pPr>
            <a:r>
              <a:rPr sz="1800" spc="-25" dirty="0">
                <a:solidFill>
                  <a:srgbClr val="FFFFFF"/>
                </a:solidFill>
                <a:latin typeface="Calibri"/>
                <a:cs typeface="Calibri"/>
              </a:rPr>
              <a:t>Web</a:t>
            </a:r>
            <a:r>
              <a:rPr sz="1800" spc="-35" dirty="0">
                <a:solidFill>
                  <a:srgbClr val="FFFFFF"/>
                </a:solidFill>
                <a:latin typeface="Calibri"/>
                <a:cs typeface="Calibri"/>
              </a:rPr>
              <a:t> </a:t>
            </a:r>
            <a:r>
              <a:rPr sz="1800" dirty="0">
                <a:solidFill>
                  <a:srgbClr val="FFFFFF"/>
                </a:solidFill>
                <a:latin typeface="Calibri"/>
                <a:cs typeface="Calibri"/>
              </a:rPr>
              <a:t>App</a:t>
            </a:r>
            <a:endParaRPr sz="1800" dirty="0">
              <a:latin typeface="Calibri"/>
              <a:cs typeface="Calibri"/>
            </a:endParaRPr>
          </a:p>
        </p:txBody>
      </p:sp>
      <p:sp>
        <p:nvSpPr>
          <p:cNvPr id="19" name="TextBox 18">
            <a:extLst>
              <a:ext uri="{FF2B5EF4-FFF2-40B4-BE49-F238E27FC236}">
                <a16:creationId xmlns:a16="http://schemas.microsoft.com/office/drawing/2014/main" id="{DC5EB36F-152C-EC4B-E837-8B1A93F02823}"/>
              </a:ext>
            </a:extLst>
          </p:cNvPr>
          <p:cNvSpPr txBox="1"/>
          <p:nvPr/>
        </p:nvSpPr>
        <p:spPr>
          <a:xfrm>
            <a:off x="7301592" y="1335951"/>
            <a:ext cx="6096000" cy="369332"/>
          </a:xfrm>
          <a:prstGeom prst="rect">
            <a:avLst/>
          </a:prstGeom>
          <a:noFill/>
        </p:spPr>
        <p:txBody>
          <a:bodyPr wrap="square">
            <a:spAutoFit/>
          </a:bodyPr>
          <a:lstStyle/>
          <a:p>
            <a:pPr marL="12700">
              <a:lnSpc>
                <a:spcPct val="100000"/>
              </a:lnSpc>
              <a:spcBef>
                <a:spcPts val="100"/>
              </a:spcBef>
            </a:pPr>
            <a:r>
              <a:rPr lang="en-IN" sz="1800" b="1" dirty="0">
                <a:latin typeface="Calibri"/>
                <a:cs typeface="Calibri"/>
              </a:rPr>
              <a:t>SE</a:t>
            </a:r>
            <a:r>
              <a:rPr lang="en-IN" sz="1800" b="1" spc="-30" dirty="0">
                <a:latin typeface="Calibri"/>
                <a:cs typeface="Calibri"/>
              </a:rPr>
              <a:t>R</a:t>
            </a:r>
            <a:r>
              <a:rPr lang="en-IN" sz="1800" b="1" spc="-5" dirty="0">
                <a:latin typeface="Calibri"/>
                <a:cs typeface="Calibri"/>
              </a:rPr>
              <a:t>VER</a:t>
            </a:r>
            <a:endParaRPr lang="en-IN" sz="1800" dirty="0">
              <a:latin typeface="Calibri"/>
              <a:cs typeface="Calibri"/>
            </a:endParaRPr>
          </a:p>
        </p:txBody>
      </p:sp>
      <p:grpSp>
        <p:nvGrpSpPr>
          <p:cNvPr id="20" name="object 15">
            <a:extLst>
              <a:ext uri="{FF2B5EF4-FFF2-40B4-BE49-F238E27FC236}">
                <a16:creationId xmlns:a16="http://schemas.microsoft.com/office/drawing/2014/main" id="{47DD3680-1500-6EE7-1ACF-2C64CAA660A0}"/>
              </a:ext>
            </a:extLst>
          </p:cNvPr>
          <p:cNvGrpSpPr/>
          <p:nvPr/>
        </p:nvGrpSpPr>
        <p:grpSpPr>
          <a:xfrm>
            <a:off x="3728973" y="2465577"/>
            <a:ext cx="1843405" cy="381635"/>
            <a:chOff x="3728973" y="2465577"/>
            <a:chExt cx="1843405" cy="381635"/>
          </a:xfrm>
        </p:grpSpPr>
        <p:sp>
          <p:nvSpPr>
            <p:cNvPr id="21" name="object 16">
              <a:extLst>
                <a:ext uri="{FF2B5EF4-FFF2-40B4-BE49-F238E27FC236}">
                  <a16:creationId xmlns:a16="http://schemas.microsoft.com/office/drawing/2014/main" id="{FA9C250B-651C-4030-9473-A2260A4D1C4D}"/>
                </a:ext>
              </a:extLst>
            </p:cNvPr>
            <p:cNvSpPr/>
            <p:nvPr/>
          </p:nvSpPr>
          <p:spPr>
            <a:xfrm>
              <a:off x="3735323" y="2471927"/>
              <a:ext cx="1830705" cy="368935"/>
            </a:xfrm>
            <a:custGeom>
              <a:avLst/>
              <a:gdLst/>
              <a:ahLst/>
              <a:cxnLst/>
              <a:rect l="l" t="t" r="r" b="b"/>
              <a:pathLst>
                <a:path w="1830704" h="368935">
                  <a:moveTo>
                    <a:pt x="1645920" y="0"/>
                  </a:moveTo>
                  <a:lnTo>
                    <a:pt x="1645920" y="92201"/>
                  </a:lnTo>
                  <a:lnTo>
                    <a:pt x="0" y="92201"/>
                  </a:lnTo>
                  <a:lnTo>
                    <a:pt x="0" y="276606"/>
                  </a:lnTo>
                  <a:lnTo>
                    <a:pt x="1645920" y="276606"/>
                  </a:lnTo>
                  <a:lnTo>
                    <a:pt x="1645920" y="368808"/>
                  </a:lnTo>
                  <a:lnTo>
                    <a:pt x="1830324" y="184404"/>
                  </a:lnTo>
                  <a:lnTo>
                    <a:pt x="1645920" y="0"/>
                  </a:lnTo>
                  <a:close/>
                </a:path>
              </a:pathLst>
            </a:custGeom>
            <a:solidFill>
              <a:srgbClr val="4471C4"/>
            </a:solidFill>
          </p:spPr>
          <p:txBody>
            <a:bodyPr wrap="square" lIns="0" tIns="0" rIns="0" bIns="0" rtlCol="0"/>
            <a:lstStyle/>
            <a:p>
              <a:endParaRPr dirty="0"/>
            </a:p>
          </p:txBody>
        </p:sp>
        <p:sp>
          <p:nvSpPr>
            <p:cNvPr id="22" name="object 17">
              <a:extLst>
                <a:ext uri="{FF2B5EF4-FFF2-40B4-BE49-F238E27FC236}">
                  <a16:creationId xmlns:a16="http://schemas.microsoft.com/office/drawing/2014/main" id="{70A857E3-E35D-79B0-691E-B6E6512CA782}"/>
                </a:ext>
              </a:extLst>
            </p:cNvPr>
            <p:cNvSpPr/>
            <p:nvPr/>
          </p:nvSpPr>
          <p:spPr>
            <a:xfrm>
              <a:off x="3735323" y="2471927"/>
              <a:ext cx="1830705" cy="368935"/>
            </a:xfrm>
            <a:custGeom>
              <a:avLst/>
              <a:gdLst/>
              <a:ahLst/>
              <a:cxnLst/>
              <a:rect l="l" t="t" r="r" b="b"/>
              <a:pathLst>
                <a:path w="1830704" h="368935">
                  <a:moveTo>
                    <a:pt x="0" y="92201"/>
                  </a:moveTo>
                  <a:lnTo>
                    <a:pt x="1645920" y="92201"/>
                  </a:lnTo>
                  <a:lnTo>
                    <a:pt x="1645920" y="0"/>
                  </a:lnTo>
                  <a:lnTo>
                    <a:pt x="1830324" y="184404"/>
                  </a:lnTo>
                  <a:lnTo>
                    <a:pt x="1645920" y="368808"/>
                  </a:lnTo>
                  <a:lnTo>
                    <a:pt x="1645920" y="276606"/>
                  </a:lnTo>
                  <a:lnTo>
                    <a:pt x="0" y="276606"/>
                  </a:lnTo>
                  <a:lnTo>
                    <a:pt x="0" y="92201"/>
                  </a:lnTo>
                  <a:close/>
                </a:path>
              </a:pathLst>
            </a:custGeom>
            <a:ln w="12699">
              <a:solidFill>
                <a:srgbClr val="2E528F"/>
              </a:solidFill>
            </a:ln>
          </p:spPr>
          <p:txBody>
            <a:bodyPr wrap="square" lIns="0" tIns="0" rIns="0" bIns="0" rtlCol="0"/>
            <a:lstStyle/>
            <a:p>
              <a:endParaRPr dirty="0"/>
            </a:p>
          </p:txBody>
        </p:sp>
      </p:grpSp>
      <p:sp>
        <p:nvSpPr>
          <p:cNvPr id="24" name="TextBox 23">
            <a:extLst>
              <a:ext uri="{FF2B5EF4-FFF2-40B4-BE49-F238E27FC236}">
                <a16:creationId xmlns:a16="http://schemas.microsoft.com/office/drawing/2014/main" id="{F307C6C9-0D00-BCBF-BE64-DA7915B7FFE1}"/>
              </a:ext>
            </a:extLst>
          </p:cNvPr>
          <p:cNvSpPr txBox="1"/>
          <p:nvPr/>
        </p:nvSpPr>
        <p:spPr>
          <a:xfrm>
            <a:off x="4094922" y="2168920"/>
            <a:ext cx="6096000" cy="369332"/>
          </a:xfrm>
          <a:prstGeom prst="rect">
            <a:avLst/>
          </a:prstGeom>
          <a:noFill/>
        </p:spPr>
        <p:txBody>
          <a:bodyPr wrap="square">
            <a:spAutoFit/>
          </a:bodyPr>
          <a:lstStyle/>
          <a:p>
            <a:pPr marL="12700">
              <a:lnSpc>
                <a:spcPct val="100000"/>
              </a:lnSpc>
              <a:spcBef>
                <a:spcPts val="100"/>
              </a:spcBef>
            </a:pPr>
            <a:r>
              <a:rPr lang="en-IN" sz="1800" spc="-45" dirty="0">
                <a:latin typeface="Calibri"/>
                <a:cs typeface="Calibri"/>
              </a:rPr>
              <a:t>R</a:t>
            </a:r>
            <a:r>
              <a:rPr lang="en-IN" sz="1800" dirty="0">
                <a:latin typeface="Calibri"/>
                <a:cs typeface="Calibri"/>
              </a:rPr>
              <a:t>e</a:t>
            </a:r>
            <a:r>
              <a:rPr lang="en-IN" sz="1800" spc="5" dirty="0">
                <a:latin typeface="Calibri"/>
                <a:cs typeface="Calibri"/>
              </a:rPr>
              <a:t>q</a:t>
            </a:r>
            <a:r>
              <a:rPr lang="en-IN" sz="1800" spc="-5" dirty="0">
                <a:latin typeface="Calibri"/>
                <a:cs typeface="Calibri"/>
              </a:rPr>
              <a:t>u</a:t>
            </a:r>
            <a:r>
              <a:rPr lang="en-IN" sz="1800" dirty="0">
                <a:latin typeface="Calibri"/>
                <a:cs typeface="Calibri"/>
              </a:rPr>
              <a:t>e</a:t>
            </a:r>
            <a:r>
              <a:rPr lang="en-IN" sz="1800" spc="-20" dirty="0">
                <a:latin typeface="Calibri"/>
                <a:cs typeface="Calibri"/>
              </a:rPr>
              <a:t>s</a:t>
            </a:r>
            <a:r>
              <a:rPr lang="en-IN" sz="1800" dirty="0">
                <a:latin typeface="Calibri"/>
                <a:cs typeface="Calibri"/>
              </a:rPr>
              <a:t>t</a:t>
            </a:r>
          </a:p>
        </p:txBody>
      </p:sp>
      <p:grpSp>
        <p:nvGrpSpPr>
          <p:cNvPr id="25" name="object 19">
            <a:extLst>
              <a:ext uri="{FF2B5EF4-FFF2-40B4-BE49-F238E27FC236}">
                <a16:creationId xmlns:a16="http://schemas.microsoft.com/office/drawing/2014/main" id="{80F93B76-DFD4-709F-4291-BDDF0BF6CA0A}"/>
              </a:ext>
            </a:extLst>
          </p:cNvPr>
          <p:cNvGrpSpPr/>
          <p:nvPr/>
        </p:nvGrpSpPr>
        <p:grpSpPr>
          <a:xfrm>
            <a:off x="3657218" y="3984538"/>
            <a:ext cx="1908810" cy="457834"/>
            <a:chOff x="3663441" y="4430014"/>
            <a:chExt cx="1908810" cy="457834"/>
          </a:xfrm>
        </p:grpSpPr>
        <p:sp>
          <p:nvSpPr>
            <p:cNvPr id="26" name="object 20">
              <a:extLst>
                <a:ext uri="{FF2B5EF4-FFF2-40B4-BE49-F238E27FC236}">
                  <a16:creationId xmlns:a16="http://schemas.microsoft.com/office/drawing/2014/main" id="{F4920D81-3470-230B-67A8-282481CAADE6}"/>
                </a:ext>
              </a:extLst>
            </p:cNvPr>
            <p:cNvSpPr/>
            <p:nvPr/>
          </p:nvSpPr>
          <p:spPr>
            <a:xfrm>
              <a:off x="3669791" y="4436364"/>
              <a:ext cx="1896110" cy="445134"/>
            </a:xfrm>
            <a:custGeom>
              <a:avLst/>
              <a:gdLst/>
              <a:ahLst/>
              <a:cxnLst/>
              <a:rect l="l" t="t" r="r" b="b"/>
              <a:pathLst>
                <a:path w="1896110" h="445135">
                  <a:moveTo>
                    <a:pt x="222504" y="0"/>
                  </a:moveTo>
                  <a:lnTo>
                    <a:pt x="0" y="222504"/>
                  </a:lnTo>
                  <a:lnTo>
                    <a:pt x="222504" y="445008"/>
                  </a:lnTo>
                  <a:lnTo>
                    <a:pt x="222504" y="333756"/>
                  </a:lnTo>
                  <a:lnTo>
                    <a:pt x="1895856" y="333756"/>
                  </a:lnTo>
                  <a:lnTo>
                    <a:pt x="1895856" y="111252"/>
                  </a:lnTo>
                  <a:lnTo>
                    <a:pt x="222504" y="111252"/>
                  </a:lnTo>
                  <a:lnTo>
                    <a:pt x="222504" y="0"/>
                  </a:lnTo>
                  <a:close/>
                </a:path>
              </a:pathLst>
            </a:custGeom>
            <a:solidFill>
              <a:srgbClr val="4471C4"/>
            </a:solidFill>
          </p:spPr>
          <p:txBody>
            <a:bodyPr wrap="square" lIns="0" tIns="0" rIns="0" bIns="0" rtlCol="0"/>
            <a:lstStyle/>
            <a:p>
              <a:endParaRPr dirty="0"/>
            </a:p>
          </p:txBody>
        </p:sp>
        <p:sp>
          <p:nvSpPr>
            <p:cNvPr id="27" name="object 21">
              <a:extLst>
                <a:ext uri="{FF2B5EF4-FFF2-40B4-BE49-F238E27FC236}">
                  <a16:creationId xmlns:a16="http://schemas.microsoft.com/office/drawing/2014/main" id="{E1155219-FC19-E3BC-358C-2DFB7516C210}"/>
                </a:ext>
              </a:extLst>
            </p:cNvPr>
            <p:cNvSpPr/>
            <p:nvPr/>
          </p:nvSpPr>
          <p:spPr>
            <a:xfrm>
              <a:off x="3669791" y="4436364"/>
              <a:ext cx="1896110" cy="445134"/>
            </a:xfrm>
            <a:custGeom>
              <a:avLst/>
              <a:gdLst/>
              <a:ahLst/>
              <a:cxnLst/>
              <a:rect l="l" t="t" r="r" b="b"/>
              <a:pathLst>
                <a:path w="1896110" h="445135">
                  <a:moveTo>
                    <a:pt x="0" y="222504"/>
                  </a:moveTo>
                  <a:lnTo>
                    <a:pt x="222504" y="0"/>
                  </a:lnTo>
                  <a:lnTo>
                    <a:pt x="222504" y="111252"/>
                  </a:lnTo>
                  <a:lnTo>
                    <a:pt x="1895856" y="111252"/>
                  </a:lnTo>
                  <a:lnTo>
                    <a:pt x="1895856" y="333756"/>
                  </a:lnTo>
                  <a:lnTo>
                    <a:pt x="222504" y="333756"/>
                  </a:lnTo>
                  <a:lnTo>
                    <a:pt x="222504" y="445008"/>
                  </a:lnTo>
                  <a:lnTo>
                    <a:pt x="0" y="222504"/>
                  </a:lnTo>
                  <a:close/>
                </a:path>
              </a:pathLst>
            </a:custGeom>
            <a:ln w="12700">
              <a:solidFill>
                <a:srgbClr val="2E528F"/>
              </a:solidFill>
            </a:ln>
          </p:spPr>
          <p:txBody>
            <a:bodyPr wrap="square" lIns="0" tIns="0" rIns="0" bIns="0" rtlCol="0"/>
            <a:lstStyle/>
            <a:p>
              <a:endParaRPr dirty="0"/>
            </a:p>
          </p:txBody>
        </p:sp>
      </p:grpSp>
      <p:sp>
        <p:nvSpPr>
          <p:cNvPr id="29" name="TextBox 28">
            <a:extLst>
              <a:ext uri="{FF2B5EF4-FFF2-40B4-BE49-F238E27FC236}">
                <a16:creationId xmlns:a16="http://schemas.microsoft.com/office/drawing/2014/main" id="{8F488CCA-C9E4-14BB-4A62-9C1842116BD2}"/>
              </a:ext>
            </a:extLst>
          </p:cNvPr>
          <p:cNvSpPr txBox="1"/>
          <p:nvPr/>
        </p:nvSpPr>
        <p:spPr>
          <a:xfrm>
            <a:off x="3762944" y="3053141"/>
            <a:ext cx="4096712" cy="659155"/>
          </a:xfrm>
          <a:prstGeom prst="rect">
            <a:avLst/>
          </a:prstGeom>
          <a:noFill/>
        </p:spPr>
        <p:txBody>
          <a:bodyPr wrap="square">
            <a:spAutoFit/>
          </a:bodyPr>
          <a:lstStyle/>
          <a:p>
            <a:pPr marL="12700" marR="5080">
              <a:lnSpc>
                <a:spcPct val="100000"/>
              </a:lnSpc>
              <a:spcBef>
                <a:spcPts val="100"/>
              </a:spcBef>
            </a:pPr>
            <a:r>
              <a:rPr lang="en-IN" sz="1800" b="1" i="1" spc="-10" dirty="0">
                <a:latin typeface="Calibri"/>
                <a:cs typeface="Calibri"/>
              </a:rPr>
              <a:t>Data</a:t>
            </a:r>
            <a:r>
              <a:rPr lang="en-IN" sz="1800" b="1" i="1" spc="-80" dirty="0">
                <a:latin typeface="Calibri"/>
                <a:cs typeface="Calibri"/>
              </a:rPr>
              <a:t> </a:t>
            </a:r>
            <a:r>
              <a:rPr lang="en-IN" sz="1800" b="1" i="1" spc="-5" dirty="0">
                <a:latin typeface="Calibri"/>
                <a:cs typeface="Calibri"/>
              </a:rPr>
              <a:t>Exchange </a:t>
            </a:r>
            <a:r>
              <a:rPr lang="en-IN" sz="1800" b="1" i="1" spc="-395" dirty="0">
                <a:latin typeface="Calibri"/>
                <a:cs typeface="Calibri"/>
              </a:rPr>
              <a:t> </a:t>
            </a:r>
            <a:r>
              <a:rPr lang="en-IN" sz="1800" b="1" i="1" spc="-5" dirty="0">
                <a:latin typeface="Calibri"/>
                <a:cs typeface="Calibri"/>
              </a:rPr>
              <a:t>JSON</a:t>
            </a:r>
            <a:r>
              <a:rPr lang="en-IN" sz="1800" b="1" i="1" spc="-10" dirty="0">
                <a:latin typeface="Calibri"/>
                <a:cs typeface="Calibri"/>
              </a:rPr>
              <a:t> </a:t>
            </a:r>
            <a:r>
              <a:rPr lang="en-IN" sz="1800" b="1" i="1" dirty="0">
                <a:latin typeface="Calibri"/>
                <a:cs typeface="Calibri"/>
              </a:rPr>
              <a:t>,</a:t>
            </a:r>
          </a:p>
          <a:p>
            <a:pPr marL="12700" marR="5080">
              <a:lnSpc>
                <a:spcPct val="100000"/>
              </a:lnSpc>
              <a:spcBef>
                <a:spcPts val="100"/>
              </a:spcBef>
            </a:pPr>
            <a:r>
              <a:rPr lang="en-IN" sz="1800" b="1" i="1" spc="-10" dirty="0">
                <a:latin typeface="Calibri"/>
                <a:cs typeface="Calibri"/>
              </a:rPr>
              <a:t> </a:t>
            </a:r>
            <a:r>
              <a:rPr lang="en-IN" sz="1800" b="1" i="1" dirty="0">
                <a:latin typeface="Calibri"/>
                <a:cs typeface="Calibri"/>
              </a:rPr>
              <a:t>XML</a:t>
            </a:r>
            <a:endParaRPr lang="en-IN" sz="1800" dirty="0">
              <a:latin typeface="Calibri"/>
              <a:cs typeface="Calibri"/>
            </a:endParaRPr>
          </a:p>
        </p:txBody>
      </p:sp>
      <p:sp>
        <p:nvSpPr>
          <p:cNvPr id="30" name="object 6">
            <a:extLst>
              <a:ext uri="{FF2B5EF4-FFF2-40B4-BE49-F238E27FC236}">
                <a16:creationId xmlns:a16="http://schemas.microsoft.com/office/drawing/2014/main" id="{598EE84C-6D61-7193-1BB4-B0003601B1F6}"/>
              </a:ext>
            </a:extLst>
          </p:cNvPr>
          <p:cNvSpPr/>
          <p:nvPr/>
        </p:nvSpPr>
        <p:spPr>
          <a:xfrm>
            <a:off x="5987127" y="1823227"/>
            <a:ext cx="3782695" cy="3668395"/>
          </a:xfrm>
          <a:custGeom>
            <a:avLst/>
            <a:gdLst/>
            <a:ahLst/>
            <a:cxnLst/>
            <a:rect l="l" t="t" r="r" b="b"/>
            <a:pathLst>
              <a:path w="3782695" h="3668395">
                <a:moveTo>
                  <a:pt x="0" y="3668267"/>
                </a:moveTo>
                <a:lnTo>
                  <a:pt x="3782567" y="3668267"/>
                </a:lnTo>
                <a:lnTo>
                  <a:pt x="3782567" y="0"/>
                </a:lnTo>
                <a:lnTo>
                  <a:pt x="0" y="0"/>
                </a:lnTo>
                <a:lnTo>
                  <a:pt x="0" y="3668267"/>
                </a:lnTo>
                <a:close/>
              </a:path>
              <a:path w="3782695" h="3668395">
                <a:moveTo>
                  <a:pt x="946404" y="1296162"/>
                </a:moveTo>
                <a:lnTo>
                  <a:pt x="950736" y="1247802"/>
                </a:lnTo>
                <a:lnTo>
                  <a:pt x="963228" y="1202290"/>
                </a:lnTo>
                <a:lnTo>
                  <a:pt x="983121" y="1160384"/>
                </a:lnTo>
                <a:lnTo>
                  <a:pt x="1009655" y="1122844"/>
                </a:lnTo>
                <a:lnTo>
                  <a:pt x="1042072" y="1090427"/>
                </a:lnTo>
                <a:lnTo>
                  <a:pt x="1079612" y="1063893"/>
                </a:lnTo>
                <a:lnTo>
                  <a:pt x="1121518" y="1044000"/>
                </a:lnTo>
                <a:lnTo>
                  <a:pt x="1167030" y="1031508"/>
                </a:lnTo>
                <a:lnTo>
                  <a:pt x="1215389" y="1027176"/>
                </a:lnTo>
                <a:lnTo>
                  <a:pt x="2664714" y="1027176"/>
                </a:lnTo>
                <a:lnTo>
                  <a:pt x="2713073" y="1031508"/>
                </a:lnTo>
                <a:lnTo>
                  <a:pt x="2758585" y="1044000"/>
                </a:lnTo>
                <a:lnTo>
                  <a:pt x="2800491" y="1063893"/>
                </a:lnTo>
                <a:lnTo>
                  <a:pt x="2838031" y="1090427"/>
                </a:lnTo>
                <a:lnTo>
                  <a:pt x="2870448" y="1122844"/>
                </a:lnTo>
                <a:lnTo>
                  <a:pt x="2896982" y="1160384"/>
                </a:lnTo>
                <a:lnTo>
                  <a:pt x="2916875" y="1202290"/>
                </a:lnTo>
                <a:lnTo>
                  <a:pt x="2929367" y="1247802"/>
                </a:lnTo>
                <a:lnTo>
                  <a:pt x="2933700" y="1296162"/>
                </a:lnTo>
                <a:lnTo>
                  <a:pt x="2933700" y="2372106"/>
                </a:lnTo>
                <a:lnTo>
                  <a:pt x="2929367" y="2420465"/>
                </a:lnTo>
                <a:lnTo>
                  <a:pt x="2916875" y="2465977"/>
                </a:lnTo>
                <a:lnTo>
                  <a:pt x="2896982" y="2507883"/>
                </a:lnTo>
                <a:lnTo>
                  <a:pt x="2870448" y="2545423"/>
                </a:lnTo>
                <a:lnTo>
                  <a:pt x="2838031" y="2577840"/>
                </a:lnTo>
                <a:lnTo>
                  <a:pt x="2800491" y="2604374"/>
                </a:lnTo>
                <a:lnTo>
                  <a:pt x="2758585" y="2624267"/>
                </a:lnTo>
                <a:lnTo>
                  <a:pt x="2713073" y="2636759"/>
                </a:lnTo>
                <a:lnTo>
                  <a:pt x="2664714" y="2641092"/>
                </a:lnTo>
                <a:lnTo>
                  <a:pt x="1215389" y="2641092"/>
                </a:lnTo>
                <a:lnTo>
                  <a:pt x="1167030" y="2636759"/>
                </a:lnTo>
                <a:lnTo>
                  <a:pt x="1121518" y="2624267"/>
                </a:lnTo>
                <a:lnTo>
                  <a:pt x="1079612" y="2604374"/>
                </a:lnTo>
                <a:lnTo>
                  <a:pt x="1042072" y="2577840"/>
                </a:lnTo>
                <a:lnTo>
                  <a:pt x="1009655" y="2545423"/>
                </a:lnTo>
                <a:lnTo>
                  <a:pt x="983121" y="2507883"/>
                </a:lnTo>
                <a:lnTo>
                  <a:pt x="963228" y="2465977"/>
                </a:lnTo>
                <a:lnTo>
                  <a:pt x="950736" y="2420465"/>
                </a:lnTo>
                <a:lnTo>
                  <a:pt x="946404" y="2372106"/>
                </a:lnTo>
                <a:lnTo>
                  <a:pt x="946404" y="1296162"/>
                </a:lnTo>
                <a:close/>
              </a:path>
            </a:pathLst>
          </a:custGeom>
          <a:ln w="12700">
            <a:solidFill>
              <a:srgbClr val="000000"/>
            </a:solidFill>
          </a:ln>
        </p:spPr>
        <p:txBody>
          <a:bodyPr wrap="square" lIns="0" tIns="0" rIns="0" bIns="0" rtlCol="0"/>
          <a:lstStyle/>
          <a:p>
            <a:endParaRPr dirty="0"/>
          </a:p>
        </p:txBody>
      </p:sp>
      <p:sp>
        <p:nvSpPr>
          <p:cNvPr id="31" name="object 8">
            <a:extLst>
              <a:ext uri="{FF2B5EF4-FFF2-40B4-BE49-F238E27FC236}">
                <a16:creationId xmlns:a16="http://schemas.microsoft.com/office/drawing/2014/main" id="{2F2F50A4-E658-05F8-0107-134BCBE4706A}"/>
              </a:ext>
            </a:extLst>
          </p:cNvPr>
          <p:cNvSpPr txBox="1"/>
          <p:nvPr/>
        </p:nvSpPr>
        <p:spPr>
          <a:xfrm>
            <a:off x="7238394" y="3070677"/>
            <a:ext cx="1280160" cy="368935"/>
          </a:xfrm>
          <a:prstGeom prst="rect">
            <a:avLst/>
          </a:prstGeom>
          <a:solidFill>
            <a:srgbClr val="6FAC46"/>
          </a:solidFill>
          <a:ln w="12700">
            <a:solidFill>
              <a:srgbClr val="507D31"/>
            </a:solidFill>
          </a:ln>
        </p:spPr>
        <p:txBody>
          <a:bodyPr vert="horz" wrap="square" lIns="0" tIns="31115" rIns="0" bIns="0" rtlCol="0">
            <a:spAutoFit/>
          </a:bodyPr>
          <a:lstStyle/>
          <a:p>
            <a:pPr marL="184150">
              <a:lnSpc>
                <a:spcPct val="100000"/>
              </a:lnSpc>
              <a:spcBef>
                <a:spcPts val="245"/>
              </a:spcBef>
            </a:pPr>
            <a:r>
              <a:rPr sz="1800" spc="-10" dirty="0">
                <a:solidFill>
                  <a:srgbClr val="FFFFFF"/>
                </a:solidFill>
                <a:latin typeface="Calibri"/>
                <a:cs typeface="Calibri"/>
              </a:rPr>
              <a:t>REST</a:t>
            </a:r>
            <a:r>
              <a:rPr sz="1800" spc="-45" dirty="0">
                <a:solidFill>
                  <a:srgbClr val="FFFFFF"/>
                </a:solidFill>
                <a:latin typeface="Calibri"/>
                <a:cs typeface="Calibri"/>
              </a:rPr>
              <a:t> </a:t>
            </a:r>
            <a:r>
              <a:rPr sz="1800" dirty="0">
                <a:solidFill>
                  <a:srgbClr val="FFFFFF"/>
                </a:solidFill>
                <a:latin typeface="Calibri"/>
                <a:cs typeface="Calibri"/>
              </a:rPr>
              <a:t>APIS</a:t>
            </a:r>
            <a:endParaRPr sz="1800" dirty="0">
              <a:latin typeface="Calibri"/>
              <a:cs typeface="Calibri"/>
            </a:endParaRPr>
          </a:p>
        </p:txBody>
      </p:sp>
      <p:sp>
        <p:nvSpPr>
          <p:cNvPr id="33" name="object 7">
            <a:extLst>
              <a:ext uri="{FF2B5EF4-FFF2-40B4-BE49-F238E27FC236}">
                <a16:creationId xmlns:a16="http://schemas.microsoft.com/office/drawing/2014/main" id="{C61068C6-CF9C-AF8E-5FC4-CF9954EC7D85}"/>
              </a:ext>
            </a:extLst>
          </p:cNvPr>
          <p:cNvSpPr txBox="1"/>
          <p:nvPr/>
        </p:nvSpPr>
        <p:spPr>
          <a:xfrm>
            <a:off x="7264429" y="4602157"/>
            <a:ext cx="1630680" cy="368935"/>
          </a:xfrm>
          <a:prstGeom prst="rect">
            <a:avLst/>
          </a:prstGeom>
          <a:solidFill>
            <a:srgbClr val="6FAC46"/>
          </a:solidFill>
          <a:ln w="12700">
            <a:solidFill>
              <a:srgbClr val="507D31"/>
            </a:solidFill>
          </a:ln>
        </p:spPr>
        <p:txBody>
          <a:bodyPr vert="horz" wrap="square" lIns="0" tIns="30480" rIns="0" bIns="0" rtlCol="0">
            <a:spAutoFit/>
          </a:bodyPr>
          <a:lstStyle/>
          <a:p>
            <a:pPr marL="91440">
              <a:lnSpc>
                <a:spcPct val="100000"/>
              </a:lnSpc>
              <a:spcBef>
                <a:spcPts val="240"/>
              </a:spcBef>
            </a:pPr>
            <a:r>
              <a:rPr sz="1800" spc="-25" dirty="0">
                <a:solidFill>
                  <a:srgbClr val="FFFFFF"/>
                </a:solidFill>
                <a:latin typeface="Calibri"/>
                <a:cs typeface="Calibri"/>
              </a:rPr>
              <a:t>Web</a:t>
            </a:r>
            <a:r>
              <a:rPr sz="1800" spc="-30" dirty="0">
                <a:solidFill>
                  <a:srgbClr val="FFFFFF"/>
                </a:solidFill>
                <a:latin typeface="Calibri"/>
                <a:cs typeface="Calibri"/>
              </a:rPr>
              <a:t> </a:t>
            </a:r>
            <a:r>
              <a:rPr sz="1800" spc="-5" dirty="0">
                <a:solidFill>
                  <a:srgbClr val="FFFFFF"/>
                </a:solidFill>
                <a:latin typeface="Calibri"/>
                <a:cs typeface="Calibri"/>
              </a:rPr>
              <a:t>Server</a:t>
            </a:r>
            <a:endParaRPr sz="1800" dirty="0">
              <a:latin typeface="Calibri"/>
              <a:cs typeface="Calibri"/>
            </a:endParaRPr>
          </a:p>
        </p:txBody>
      </p:sp>
      <p:sp>
        <p:nvSpPr>
          <p:cNvPr id="35" name="TextBox 34">
            <a:extLst>
              <a:ext uri="{FF2B5EF4-FFF2-40B4-BE49-F238E27FC236}">
                <a16:creationId xmlns:a16="http://schemas.microsoft.com/office/drawing/2014/main" id="{97D40785-C805-CE93-A235-E84728983968}"/>
              </a:ext>
            </a:extLst>
          </p:cNvPr>
          <p:cNvSpPr txBox="1"/>
          <p:nvPr/>
        </p:nvSpPr>
        <p:spPr>
          <a:xfrm>
            <a:off x="1473008" y="1381669"/>
            <a:ext cx="6950764" cy="369332"/>
          </a:xfrm>
          <a:prstGeom prst="rect">
            <a:avLst/>
          </a:prstGeom>
          <a:noFill/>
        </p:spPr>
        <p:txBody>
          <a:bodyPr wrap="square">
            <a:spAutoFit/>
          </a:bodyPr>
          <a:lstStyle/>
          <a:p>
            <a:pPr marL="12700">
              <a:lnSpc>
                <a:spcPct val="100000"/>
              </a:lnSpc>
              <a:spcBef>
                <a:spcPts val="100"/>
              </a:spcBef>
            </a:pPr>
            <a:r>
              <a:rPr lang="en-IN" sz="1800" b="1" dirty="0">
                <a:latin typeface="Calibri"/>
                <a:cs typeface="Calibri"/>
              </a:rPr>
              <a:t>CLIENT</a:t>
            </a:r>
            <a:endParaRPr lang="en-IN" sz="1800" dirty="0">
              <a:latin typeface="Calibri"/>
              <a:cs typeface="Calibri"/>
            </a:endParaRPr>
          </a:p>
        </p:txBody>
      </p:sp>
      <p:grpSp>
        <p:nvGrpSpPr>
          <p:cNvPr id="36" name="object 23">
            <a:extLst>
              <a:ext uri="{FF2B5EF4-FFF2-40B4-BE49-F238E27FC236}">
                <a16:creationId xmlns:a16="http://schemas.microsoft.com/office/drawing/2014/main" id="{C67AFD48-F555-C85D-B337-3A354948E772}"/>
              </a:ext>
            </a:extLst>
          </p:cNvPr>
          <p:cNvGrpSpPr/>
          <p:nvPr/>
        </p:nvGrpSpPr>
        <p:grpSpPr>
          <a:xfrm>
            <a:off x="9864636" y="3308194"/>
            <a:ext cx="868044" cy="389255"/>
            <a:chOff x="9555226" y="3529329"/>
            <a:chExt cx="868044" cy="389255"/>
          </a:xfrm>
        </p:grpSpPr>
        <p:sp>
          <p:nvSpPr>
            <p:cNvPr id="37" name="object 24">
              <a:extLst>
                <a:ext uri="{FF2B5EF4-FFF2-40B4-BE49-F238E27FC236}">
                  <a16:creationId xmlns:a16="http://schemas.microsoft.com/office/drawing/2014/main" id="{99CF7BB8-260D-0C36-259C-4F99CA3572B2}"/>
                </a:ext>
              </a:extLst>
            </p:cNvPr>
            <p:cNvSpPr/>
            <p:nvPr/>
          </p:nvSpPr>
          <p:spPr>
            <a:xfrm>
              <a:off x="9561576" y="3535679"/>
              <a:ext cx="855344" cy="376555"/>
            </a:xfrm>
            <a:custGeom>
              <a:avLst/>
              <a:gdLst/>
              <a:ahLst/>
              <a:cxnLst/>
              <a:rect l="l" t="t" r="r" b="b"/>
              <a:pathLst>
                <a:path w="855345" h="376554">
                  <a:moveTo>
                    <a:pt x="666750" y="0"/>
                  </a:moveTo>
                  <a:lnTo>
                    <a:pt x="666750" y="94107"/>
                  </a:lnTo>
                  <a:lnTo>
                    <a:pt x="188214" y="94107"/>
                  </a:lnTo>
                  <a:lnTo>
                    <a:pt x="188214" y="0"/>
                  </a:lnTo>
                  <a:lnTo>
                    <a:pt x="0" y="188214"/>
                  </a:lnTo>
                  <a:lnTo>
                    <a:pt x="188214" y="376428"/>
                  </a:lnTo>
                  <a:lnTo>
                    <a:pt x="188214" y="282321"/>
                  </a:lnTo>
                  <a:lnTo>
                    <a:pt x="666750" y="282321"/>
                  </a:lnTo>
                  <a:lnTo>
                    <a:pt x="666750" y="376428"/>
                  </a:lnTo>
                  <a:lnTo>
                    <a:pt x="854964" y="188214"/>
                  </a:lnTo>
                  <a:lnTo>
                    <a:pt x="666750" y="0"/>
                  </a:lnTo>
                  <a:close/>
                </a:path>
              </a:pathLst>
            </a:custGeom>
            <a:solidFill>
              <a:srgbClr val="4471C4"/>
            </a:solidFill>
          </p:spPr>
          <p:txBody>
            <a:bodyPr wrap="square" lIns="0" tIns="0" rIns="0" bIns="0" rtlCol="0"/>
            <a:lstStyle/>
            <a:p>
              <a:endParaRPr dirty="0"/>
            </a:p>
          </p:txBody>
        </p:sp>
        <p:sp>
          <p:nvSpPr>
            <p:cNvPr id="38" name="object 25">
              <a:extLst>
                <a:ext uri="{FF2B5EF4-FFF2-40B4-BE49-F238E27FC236}">
                  <a16:creationId xmlns:a16="http://schemas.microsoft.com/office/drawing/2014/main" id="{C2090C5C-6C3E-D829-47B0-1DD1BCF51CF0}"/>
                </a:ext>
              </a:extLst>
            </p:cNvPr>
            <p:cNvSpPr/>
            <p:nvPr/>
          </p:nvSpPr>
          <p:spPr>
            <a:xfrm>
              <a:off x="9561576" y="3535679"/>
              <a:ext cx="855344" cy="376555"/>
            </a:xfrm>
            <a:custGeom>
              <a:avLst/>
              <a:gdLst/>
              <a:ahLst/>
              <a:cxnLst/>
              <a:rect l="l" t="t" r="r" b="b"/>
              <a:pathLst>
                <a:path w="855345" h="376554">
                  <a:moveTo>
                    <a:pt x="0" y="188214"/>
                  </a:moveTo>
                  <a:lnTo>
                    <a:pt x="188214" y="0"/>
                  </a:lnTo>
                  <a:lnTo>
                    <a:pt x="188214" y="94107"/>
                  </a:lnTo>
                  <a:lnTo>
                    <a:pt x="666750" y="94107"/>
                  </a:lnTo>
                  <a:lnTo>
                    <a:pt x="666750" y="0"/>
                  </a:lnTo>
                  <a:lnTo>
                    <a:pt x="854964" y="188214"/>
                  </a:lnTo>
                  <a:lnTo>
                    <a:pt x="666750" y="376428"/>
                  </a:lnTo>
                  <a:lnTo>
                    <a:pt x="666750" y="282321"/>
                  </a:lnTo>
                  <a:lnTo>
                    <a:pt x="188214" y="282321"/>
                  </a:lnTo>
                  <a:lnTo>
                    <a:pt x="188214" y="376428"/>
                  </a:lnTo>
                  <a:lnTo>
                    <a:pt x="0" y="188214"/>
                  </a:lnTo>
                  <a:close/>
                </a:path>
              </a:pathLst>
            </a:custGeom>
            <a:ln w="12700">
              <a:solidFill>
                <a:srgbClr val="2E528F"/>
              </a:solidFill>
            </a:ln>
          </p:spPr>
          <p:txBody>
            <a:bodyPr wrap="square" lIns="0" tIns="0" rIns="0" bIns="0" rtlCol="0"/>
            <a:lstStyle/>
            <a:p>
              <a:endParaRPr dirty="0"/>
            </a:p>
          </p:txBody>
        </p:sp>
      </p:grpSp>
      <p:sp>
        <p:nvSpPr>
          <p:cNvPr id="39" name="object 3">
            <a:extLst>
              <a:ext uri="{FF2B5EF4-FFF2-40B4-BE49-F238E27FC236}">
                <a16:creationId xmlns:a16="http://schemas.microsoft.com/office/drawing/2014/main" id="{FE22CFE6-E92D-2936-3975-40C235E51453}"/>
              </a:ext>
            </a:extLst>
          </p:cNvPr>
          <p:cNvSpPr/>
          <p:nvPr/>
        </p:nvSpPr>
        <p:spPr>
          <a:xfrm>
            <a:off x="10776795" y="2264254"/>
            <a:ext cx="1381125" cy="2100580"/>
          </a:xfrm>
          <a:custGeom>
            <a:avLst/>
            <a:gdLst/>
            <a:ahLst/>
            <a:cxnLst/>
            <a:rect l="l" t="t" r="r" b="b"/>
            <a:pathLst>
              <a:path w="1381125" h="2100579">
                <a:moveTo>
                  <a:pt x="1380744" y="350012"/>
                </a:moveTo>
                <a:lnTo>
                  <a:pt x="1369620" y="412923"/>
                </a:lnTo>
                <a:lnTo>
                  <a:pt x="1337549" y="472137"/>
                </a:lnTo>
                <a:lnTo>
                  <a:pt x="1286481" y="526664"/>
                </a:lnTo>
                <a:lnTo>
                  <a:pt x="1254433" y="551861"/>
                </a:lnTo>
                <a:lnTo>
                  <a:pt x="1218367" y="575515"/>
                </a:lnTo>
                <a:lnTo>
                  <a:pt x="1178528" y="597503"/>
                </a:lnTo>
                <a:lnTo>
                  <a:pt x="1135158" y="617701"/>
                </a:lnTo>
                <a:lnTo>
                  <a:pt x="1088502" y="635986"/>
                </a:lnTo>
                <a:lnTo>
                  <a:pt x="1038803" y="652234"/>
                </a:lnTo>
                <a:lnTo>
                  <a:pt x="986306" y="666321"/>
                </a:lnTo>
                <a:lnTo>
                  <a:pt x="931253" y="678124"/>
                </a:lnTo>
                <a:lnTo>
                  <a:pt x="873890" y="687520"/>
                </a:lnTo>
                <a:lnTo>
                  <a:pt x="814459" y="694384"/>
                </a:lnTo>
                <a:lnTo>
                  <a:pt x="753205" y="698593"/>
                </a:lnTo>
                <a:lnTo>
                  <a:pt x="690372" y="700024"/>
                </a:lnTo>
                <a:lnTo>
                  <a:pt x="627538" y="698593"/>
                </a:lnTo>
                <a:lnTo>
                  <a:pt x="566284" y="694384"/>
                </a:lnTo>
                <a:lnTo>
                  <a:pt x="506853" y="687520"/>
                </a:lnTo>
                <a:lnTo>
                  <a:pt x="449490" y="678124"/>
                </a:lnTo>
                <a:lnTo>
                  <a:pt x="394437" y="666321"/>
                </a:lnTo>
                <a:lnTo>
                  <a:pt x="341940" y="652234"/>
                </a:lnTo>
                <a:lnTo>
                  <a:pt x="292241" y="635986"/>
                </a:lnTo>
                <a:lnTo>
                  <a:pt x="245585" y="617701"/>
                </a:lnTo>
                <a:lnTo>
                  <a:pt x="202215" y="597503"/>
                </a:lnTo>
                <a:lnTo>
                  <a:pt x="162376" y="575515"/>
                </a:lnTo>
                <a:lnTo>
                  <a:pt x="126310" y="551861"/>
                </a:lnTo>
                <a:lnTo>
                  <a:pt x="94262" y="526664"/>
                </a:lnTo>
                <a:lnTo>
                  <a:pt x="66475" y="500048"/>
                </a:lnTo>
                <a:lnTo>
                  <a:pt x="24662" y="443054"/>
                </a:lnTo>
                <a:lnTo>
                  <a:pt x="2821" y="381868"/>
                </a:lnTo>
                <a:lnTo>
                  <a:pt x="0" y="350012"/>
                </a:lnTo>
              </a:path>
              <a:path w="1381125" h="2100579">
                <a:moveTo>
                  <a:pt x="0" y="350012"/>
                </a:moveTo>
                <a:lnTo>
                  <a:pt x="11123" y="287100"/>
                </a:lnTo>
                <a:lnTo>
                  <a:pt x="43194" y="227886"/>
                </a:lnTo>
                <a:lnTo>
                  <a:pt x="94262" y="173359"/>
                </a:lnTo>
                <a:lnTo>
                  <a:pt x="126310" y="148162"/>
                </a:lnTo>
                <a:lnTo>
                  <a:pt x="162376" y="124508"/>
                </a:lnTo>
                <a:lnTo>
                  <a:pt x="202215" y="102520"/>
                </a:lnTo>
                <a:lnTo>
                  <a:pt x="245585" y="82322"/>
                </a:lnTo>
                <a:lnTo>
                  <a:pt x="292241" y="64037"/>
                </a:lnTo>
                <a:lnTo>
                  <a:pt x="341940" y="47789"/>
                </a:lnTo>
                <a:lnTo>
                  <a:pt x="394437" y="33702"/>
                </a:lnTo>
                <a:lnTo>
                  <a:pt x="449490" y="21899"/>
                </a:lnTo>
                <a:lnTo>
                  <a:pt x="506853" y="12503"/>
                </a:lnTo>
                <a:lnTo>
                  <a:pt x="566284" y="5639"/>
                </a:lnTo>
                <a:lnTo>
                  <a:pt x="627538" y="1430"/>
                </a:lnTo>
                <a:lnTo>
                  <a:pt x="690372" y="0"/>
                </a:lnTo>
                <a:lnTo>
                  <a:pt x="753205" y="1430"/>
                </a:lnTo>
                <a:lnTo>
                  <a:pt x="814459" y="5639"/>
                </a:lnTo>
                <a:lnTo>
                  <a:pt x="873890" y="12503"/>
                </a:lnTo>
                <a:lnTo>
                  <a:pt x="931253" y="21899"/>
                </a:lnTo>
                <a:lnTo>
                  <a:pt x="986306" y="33702"/>
                </a:lnTo>
                <a:lnTo>
                  <a:pt x="1038803" y="47789"/>
                </a:lnTo>
                <a:lnTo>
                  <a:pt x="1088502" y="64037"/>
                </a:lnTo>
                <a:lnTo>
                  <a:pt x="1135158" y="82322"/>
                </a:lnTo>
                <a:lnTo>
                  <a:pt x="1178528" y="102520"/>
                </a:lnTo>
                <a:lnTo>
                  <a:pt x="1218367" y="124508"/>
                </a:lnTo>
                <a:lnTo>
                  <a:pt x="1254433" y="148162"/>
                </a:lnTo>
                <a:lnTo>
                  <a:pt x="1286481" y="173359"/>
                </a:lnTo>
                <a:lnTo>
                  <a:pt x="1314268" y="199975"/>
                </a:lnTo>
                <a:lnTo>
                  <a:pt x="1356081" y="256969"/>
                </a:lnTo>
                <a:lnTo>
                  <a:pt x="1377922" y="318155"/>
                </a:lnTo>
                <a:lnTo>
                  <a:pt x="1380744" y="350012"/>
                </a:lnTo>
                <a:lnTo>
                  <a:pt x="1380744" y="1750060"/>
                </a:lnTo>
                <a:lnTo>
                  <a:pt x="1369620" y="1812971"/>
                </a:lnTo>
                <a:lnTo>
                  <a:pt x="1337549" y="1872185"/>
                </a:lnTo>
                <a:lnTo>
                  <a:pt x="1286481" y="1926712"/>
                </a:lnTo>
                <a:lnTo>
                  <a:pt x="1254433" y="1951909"/>
                </a:lnTo>
                <a:lnTo>
                  <a:pt x="1218367" y="1975563"/>
                </a:lnTo>
                <a:lnTo>
                  <a:pt x="1178528" y="1997551"/>
                </a:lnTo>
                <a:lnTo>
                  <a:pt x="1135158" y="2017749"/>
                </a:lnTo>
                <a:lnTo>
                  <a:pt x="1088502" y="2036034"/>
                </a:lnTo>
                <a:lnTo>
                  <a:pt x="1038803" y="2052282"/>
                </a:lnTo>
                <a:lnTo>
                  <a:pt x="986306" y="2066369"/>
                </a:lnTo>
                <a:lnTo>
                  <a:pt x="931253" y="2078172"/>
                </a:lnTo>
                <a:lnTo>
                  <a:pt x="873890" y="2087568"/>
                </a:lnTo>
                <a:lnTo>
                  <a:pt x="814459" y="2094432"/>
                </a:lnTo>
                <a:lnTo>
                  <a:pt x="753205" y="2098641"/>
                </a:lnTo>
                <a:lnTo>
                  <a:pt x="690372" y="2100072"/>
                </a:lnTo>
                <a:lnTo>
                  <a:pt x="627538" y="2098641"/>
                </a:lnTo>
                <a:lnTo>
                  <a:pt x="566284" y="2094432"/>
                </a:lnTo>
                <a:lnTo>
                  <a:pt x="506853" y="2087568"/>
                </a:lnTo>
                <a:lnTo>
                  <a:pt x="449490" y="2078172"/>
                </a:lnTo>
                <a:lnTo>
                  <a:pt x="394437" y="2066369"/>
                </a:lnTo>
                <a:lnTo>
                  <a:pt x="341940" y="2052282"/>
                </a:lnTo>
                <a:lnTo>
                  <a:pt x="292241" y="2036034"/>
                </a:lnTo>
                <a:lnTo>
                  <a:pt x="245585" y="2017749"/>
                </a:lnTo>
                <a:lnTo>
                  <a:pt x="202215" y="1997551"/>
                </a:lnTo>
                <a:lnTo>
                  <a:pt x="162376" y="1975563"/>
                </a:lnTo>
                <a:lnTo>
                  <a:pt x="126310" y="1951909"/>
                </a:lnTo>
                <a:lnTo>
                  <a:pt x="94262" y="1926712"/>
                </a:lnTo>
                <a:lnTo>
                  <a:pt x="66475" y="1900096"/>
                </a:lnTo>
                <a:lnTo>
                  <a:pt x="24662" y="1843102"/>
                </a:lnTo>
                <a:lnTo>
                  <a:pt x="2821" y="1781916"/>
                </a:lnTo>
                <a:lnTo>
                  <a:pt x="0" y="1750060"/>
                </a:lnTo>
                <a:lnTo>
                  <a:pt x="0" y="350012"/>
                </a:lnTo>
                <a:close/>
              </a:path>
            </a:pathLst>
          </a:custGeom>
          <a:ln w="12700">
            <a:solidFill>
              <a:srgbClr val="000000"/>
            </a:solidFill>
          </a:ln>
        </p:spPr>
        <p:txBody>
          <a:bodyPr wrap="square" lIns="0" tIns="0" rIns="0" bIns="0" rtlCol="0"/>
          <a:lstStyle/>
          <a:p>
            <a:endParaRPr dirty="0"/>
          </a:p>
        </p:txBody>
      </p:sp>
      <p:sp>
        <p:nvSpPr>
          <p:cNvPr id="40" name="object 4">
            <a:extLst>
              <a:ext uri="{FF2B5EF4-FFF2-40B4-BE49-F238E27FC236}">
                <a16:creationId xmlns:a16="http://schemas.microsoft.com/office/drawing/2014/main" id="{422FC7EB-2A00-5E57-691B-7EEBE5BE6625}"/>
              </a:ext>
            </a:extLst>
          </p:cNvPr>
          <p:cNvSpPr txBox="1"/>
          <p:nvPr/>
        </p:nvSpPr>
        <p:spPr>
          <a:xfrm>
            <a:off x="11022222" y="3315291"/>
            <a:ext cx="890269"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Database</a:t>
            </a:r>
            <a:endParaRPr sz="1800" dirty="0">
              <a:latin typeface="Calibri"/>
              <a:cs typeface="Calibri"/>
            </a:endParaRPr>
          </a:p>
        </p:txBody>
      </p:sp>
    </p:spTree>
    <p:extLst>
      <p:ext uri="{BB962C8B-B14F-4D97-AF65-F5344CB8AC3E}">
        <p14:creationId xmlns:p14="http://schemas.microsoft.com/office/powerpoint/2010/main" val="1001308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dirty="0"/>
          </a:p>
        </p:txBody>
      </p:sp>
      <p:sp>
        <p:nvSpPr>
          <p:cNvPr id="3" name="Rectangle 2"/>
          <p:cNvSpPr/>
          <p:nvPr/>
        </p:nvSpPr>
        <p:spPr>
          <a:xfrm>
            <a:off x="303946" y="508504"/>
            <a:ext cx="3600986" cy="707886"/>
          </a:xfrm>
          <a:prstGeom prst="rect">
            <a:avLst/>
          </a:prstGeom>
        </p:spPr>
        <p:txBody>
          <a:bodyPr wrap="none">
            <a:spAutoFit/>
          </a:bodyPr>
          <a:lstStyle/>
          <a:p>
            <a:r>
              <a:rPr lang="en-US" sz="2000" b="1" spc="-15" dirty="0">
                <a:solidFill>
                  <a:srgbClr val="D82128"/>
                </a:solidFill>
                <a:latin typeface="Roboto"/>
              </a:rPr>
              <a:t>SPRING TIER ARCHITECTURE</a:t>
            </a:r>
          </a:p>
          <a:p>
            <a:r>
              <a:rPr lang="en-US" sz="2000" b="1" spc="-15" dirty="0">
                <a:solidFill>
                  <a:srgbClr val="D82128"/>
                </a:solidFill>
                <a:latin typeface="Roboto"/>
              </a:rPr>
              <a:t> DIAGRAM</a:t>
            </a:r>
          </a:p>
        </p:txBody>
      </p:sp>
      <p:sp>
        <p:nvSpPr>
          <p:cNvPr id="5" name="object 2">
            <a:extLst>
              <a:ext uri="{FF2B5EF4-FFF2-40B4-BE49-F238E27FC236}">
                <a16:creationId xmlns:a16="http://schemas.microsoft.com/office/drawing/2014/main" id="{FDAC2B41-26B9-6C60-3AC4-D0D8DBECA848}"/>
              </a:ext>
            </a:extLst>
          </p:cNvPr>
          <p:cNvSpPr/>
          <p:nvPr/>
        </p:nvSpPr>
        <p:spPr>
          <a:xfrm>
            <a:off x="4242351" y="435417"/>
            <a:ext cx="7393057" cy="6071378"/>
          </a:xfrm>
          <a:custGeom>
            <a:avLst/>
            <a:gdLst/>
            <a:ahLst/>
            <a:cxnLst/>
            <a:rect l="l" t="t" r="r" b="b"/>
            <a:pathLst>
              <a:path w="7132320" h="6212205">
                <a:moveTo>
                  <a:pt x="0" y="1035304"/>
                </a:moveTo>
                <a:lnTo>
                  <a:pt x="1126" y="986569"/>
                </a:lnTo>
                <a:lnTo>
                  <a:pt x="4474" y="938415"/>
                </a:lnTo>
                <a:lnTo>
                  <a:pt x="9993" y="890890"/>
                </a:lnTo>
                <a:lnTo>
                  <a:pt x="17633" y="844044"/>
                </a:lnTo>
                <a:lnTo>
                  <a:pt x="27344" y="797927"/>
                </a:lnTo>
                <a:lnTo>
                  <a:pt x="39077" y="752588"/>
                </a:lnTo>
                <a:lnTo>
                  <a:pt x="52783" y="708078"/>
                </a:lnTo>
                <a:lnTo>
                  <a:pt x="68410" y="664446"/>
                </a:lnTo>
                <a:lnTo>
                  <a:pt x="85911" y="621742"/>
                </a:lnTo>
                <a:lnTo>
                  <a:pt x="105234" y="580016"/>
                </a:lnTo>
                <a:lnTo>
                  <a:pt x="126330" y="539316"/>
                </a:lnTo>
                <a:lnTo>
                  <a:pt x="149150" y="499694"/>
                </a:lnTo>
                <a:lnTo>
                  <a:pt x="173644" y="461198"/>
                </a:lnTo>
                <a:lnTo>
                  <a:pt x="199761" y="423879"/>
                </a:lnTo>
                <a:lnTo>
                  <a:pt x="227453" y="387786"/>
                </a:lnTo>
                <a:lnTo>
                  <a:pt x="256670" y="352968"/>
                </a:lnTo>
                <a:lnTo>
                  <a:pt x="287361" y="319477"/>
                </a:lnTo>
                <a:lnTo>
                  <a:pt x="319477" y="287361"/>
                </a:lnTo>
                <a:lnTo>
                  <a:pt x="352968" y="256670"/>
                </a:lnTo>
                <a:lnTo>
                  <a:pt x="387786" y="227453"/>
                </a:lnTo>
                <a:lnTo>
                  <a:pt x="423879" y="199761"/>
                </a:lnTo>
                <a:lnTo>
                  <a:pt x="461198" y="173644"/>
                </a:lnTo>
                <a:lnTo>
                  <a:pt x="499694" y="149150"/>
                </a:lnTo>
                <a:lnTo>
                  <a:pt x="539316" y="126330"/>
                </a:lnTo>
                <a:lnTo>
                  <a:pt x="580016" y="105234"/>
                </a:lnTo>
                <a:lnTo>
                  <a:pt x="621742" y="85911"/>
                </a:lnTo>
                <a:lnTo>
                  <a:pt x="664446" y="68410"/>
                </a:lnTo>
                <a:lnTo>
                  <a:pt x="708078" y="52783"/>
                </a:lnTo>
                <a:lnTo>
                  <a:pt x="752588" y="39077"/>
                </a:lnTo>
                <a:lnTo>
                  <a:pt x="797927" y="27344"/>
                </a:lnTo>
                <a:lnTo>
                  <a:pt x="844044" y="17633"/>
                </a:lnTo>
                <a:lnTo>
                  <a:pt x="890890" y="9993"/>
                </a:lnTo>
                <a:lnTo>
                  <a:pt x="938415" y="4474"/>
                </a:lnTo>
                <a:lnTo>
                  <a:pt x="986569" y="1126"/>
                </a:lnTo>
                <a:lnTo>
                  <a:pt x="1035303" y="0"/>
                </a:lnTo>
                <a:lnTo>
                  <a:pt x="6097016" y="0"/>
                </a:lnTo>
                <a:lnTo>
                  <a:pt x="6145750" y="1126"/>
                </a:lnTo>
                <a:lnTo>
                  <a:pt x="6193904" y="4474"/>
                </a:lnTo>
                <a:lnTo>
                  <a:pt x="6241429" y="9993"/>
                </a:lnTo>
                <a:lnTo>
                  <a:pt x="6288275" y="17633"/>
                </a:lnTo>
                <a:lnTo>
                  <a:pt x="6334392" y="27344"/>
                </a:lnTo>
                <a:lnTo>
                  <a:pt x="6379731" y="39077"/>
                </a:lnTo>
                <a:lnTo>
                  <a:pt x="6424241" y="52783"/>
                </a:lnTo>
                <a:lnTo>
                  <a:pt x="6467873" y="68410"/>
                </a:lnTo>
                <a:lnTo>
                  <a:pt x="6510577" y="85911"/>
                </a:lnTo>
                <a:lnTo>
                  <a:pt x="6552303" y="105234"/>
                </a:lnTo>
                <a:lnTo>
                  <a:pt x="6593003" y="126330"/>
                </a:lnTo>
                <a:lnTo>
                  <a:pt x="6632625" y="149150"/>
                </a:lnTo>
                <a:lnTo>
                  <a:pt x="6671121" y="173644"/>
                </a:lnTo>
                <a:lnTo>
                  <a:pt x="6708440" y="199761"/>
                </a:lnTo>
                <a:lnTo>
                  <a:pt x="6744533" y="227453"/>
                </a:lnTo>
                <a:lnTo>
                  <a:pt x="6779351" y="256670"/>
                </a:lnTo>
                <a:lnTo>
                  <a:pt x="6812842" y="287361"/>
                </a:lnTo>
                <a:lnTo>
                  <a:pt x="6844958" y="319477"/>
                </a:lnTo>
                <a:lnTo>
                  <a:pt x="6875649" y="352968"/>
                </a:lnTo>
                <a:lnTo>
                  <a:pt x="6904866" y="387786"/>
                </a:lnTo>
                <a:lnTo>
                  <a:pt x="6932558" y="423879"/>
                </a:lnTo>
                <a:lnTo>
                  <a:pt x="6958675" y="461198"/>
                </a:lnTo>
                <a:lnTo>
                  <a:pt x="6983169" y="499694"/>
                </a:lnTo>
                <a:lnTo>
                  <a:pt x="7005989" y="539316"/>
                </a:lnTo>
                <a:lnTo>
                  <a:pt x="7027085" y="580016"/>
                </a:lnTo>
                <a:lnTo>
                  <a:pt x="7046408" y="621742"/>
                </a:lnTo>
                <a:lnTo>
                  <a:pt x="7063909" y="664446"/>
                </a:lnTo>
                <a:lnTo>
                  <a:pt x="7079536" y="708078"/>
                </a:lnTo>
                <a:lnTo>
                  <a:pt x="7093242" y="752588"/>
                </a:lnTo>
                <a:lnTo>
                  <a:pt x="7104975" y="797927"/>
                </a:lnTo>
                <a:lnTo>
                  <a:pt x="7114686" y="844044"/>
                </a:lnTo>
                <a:lnTo>
                  <a:pt x="7122326" y="890890"/>
                </a:lnTo>
                <a:lnTo>
                  <a:pt x="7127845" y="938415"/>
                </a:lnTo>
                <a:lnTo>
                  <a:pt x="7131193" y="986569"/>
                </a:lnTo>
                <a:lnTo>
                  <a:pt x="7132320" y="1035304"/>
                </a:lnTo>
                <a:lnTo>
                  <a:pt x="7132320" y="5176520"/>
                </a:lnTo>
                <a:lnTo>
                  <a:pt x="7131193" y="5225255"/>
                </a:lnTo>
                <a:lnTo>
                  <a:pt x="7127845" y="5273410"/>
                </a:lnTo>
                <a:lnTo>
                  <a:pt x="7122326" y="5320936"/>
                </a:lnTo>
                <a:lnTo>
                  <a:pt x="7114686" y="5367783"/>
                </a:lnTo>
                <a:lnTo>
                  <a:pt x="7104975" y="5413900"/>
                </a:lnTo>
                <a:lnTo>
                  <a:pt x="7093242" y="5459239"/>
                </a:lnTo>
                <a:lnTo>
                  <a:pt x="7079536" y="5503750"/>
                </a:lnTo>
                <a:lnTo>
                  <a:pt x="7063909" y="5547382"/>
                </a:lnTo>
                <a:lnTo>
                  <a:pt x="7046408" y="5590086"/>
                </a:lnTo>
                <a:lnTo>
                  <a:pt x="7027085" y="5631813"/>
                </a:lnTo>
                <a:lnTo>
                  <a:pt x="7005989" y="5672512"/>
                </a:lnTo>
                <a:lnTo>
                  <a:pt x="6983169" y="5712135"/>
                </a:lnTo>
                <a:lnTo>
                  <a:pt x="6958675" y="5750631"/>
                </a:lnTo>
                <a:lnTo>
                  <a:pt x="6932558" y="5787950"/>
                </a:lnTo>
                <a:lnTo>
                  <a:pt x="6904866" y="5824043"/>
                </a:lnTo>
                <a:lnTo>
                  <a:pt x="6875649" y="5858860"/>
                </a:lnTo>
                <a:lnTo>
                  <a:pt x="6844958" y="5892351"/>
                </a:lnTo>
                <a:lnTo>
                  <a:pt x="6812842" y="5924467"/>
                </a:lnTo>
                <a:lnTo>
                  <a:pt x="6779351" y="5955158"/>
                </a:lnTo>
                <a:lnTo>
                  <a:pt x="6744533" y="5984374"/>
                </a:lnTo>
                <a:lnTo>
                  <a:pt x="6708440" y="6012065"/>
                </a:lnTo>
                <a:lnTo>
                  <a:pt x="6671121" y="6038182"/>
                </a:lnTo>
                <a:lnTo>
                  <a:pt x="6632625" y="6062676"/>
                </a:lnTo>
                <a:lnTo>
                  <a:pt x="6593003" y="6085495"/>
                </a:lnTo>
                <a:lnTo>
                  <a:pt x="6552303" y="6106591"/>
                </a:lnTo>
                <a:lnTo>
                  <a:pt x="6510577" y="6125914"/>
                </a:lnTo>
                <a:lnTo>
                  <a:pt x="6467873" y="6143414"/>
                </a:lnTo>
                <a:lnTo>
                  <a:pt x="6424241" y="6159041"/>
                </a:lnTo>
                <a:lnTo>
                  <a:pt x="6379731" y="6172747"/>
                </a:lnTo>
                <a:lnTo>
                  <a:pt x="6334392" y="6184480"/>
                </a:lnTo>
                <a:lnTo>
                  <a:pt x="6288275" y="6194191"/>
                </a:lnTo>
                <a:lnTo>
                  <a:pt x="6241429" y="6201831"/>
                </a:lnTo>
                <a:lnTo>
                  <a:pt x="6193904" y="6207349"/>
                </a:lnTo>
                <a:lnTo>
                  <a:pt x="6145750" y="6210697"/>
                </a:lnTo>
                <a:lnTo>
                  <a:pt x="6097016" y="6211824"/>
                </a:lnTo>
                <a:lnTo>
                  <a:pt x="1035303" y="6211824"/>
                </a:lnTo>
                <a:lnTo>
                  <a:pt x="986569" y="6210697"/>
                </a:lnTo>
                <a:lnTo>
                  <a:pt x="938415" y="6207349"/>
                </a:lnTo>
                <a:lnTo>
                  <a:pt x="890890" y="6201831"/>
                </a:lnTo>
                <a:lnTo>
                  <a:pt x="844044" y="6194191"/>
                </a:lnTo>
                <a:lnTo>
                  <a:pt x="797927" y="6184480"/>
                </a:lnTo>
                <a:lnTo>
                  <a:pt x="752588" y="6172747"/>
                </a:lnTo>
                <a:lnTo>
                  <a:pt x="708078" y="6159041"/>
                </a:lnTo>
                <a:lnTo>
                  <a:pt x="664446" y="6143414"/>
                </a:lnTo>
                <a:lnTo>
                  <a:pt x="621742" y="6125914"/>
                </a:lnTo>
                <a:lnTo>
                  <a:pt x="580016" y="6106591"/>
                </a:lnTo>
                <a:lnTo>
                  <a:pt x="539316" y="6085495"/>
                </a:lnTo>
                <a:lnTo>
                  <a:pt x="499694" y="6062676"/>
                </a:lnTo>
                <a:lnTo>
                  <a:pt x="461198" y="6038182"/>
                </a:lnTo>
                <a:lnTo>
                  <a:pt x="423879" y="6012065"/>
                </a:lnTo>
                <a:lnTo>
                  <a:pt x="387786" y="5984374"/>
                </a:lnTo>
                <a:lnTo>
                  <a:pt x="352968" y="5955158"/>
                </a:lnTo>
                <a:lnTo>
                  <a:pt x="319477" y="5924467"/>
                </a:lnTo>
                <a:lnTo>
                  <a:pt x="287361" y="5892351"/>
                </a:lnTo>
                <a:lnTo>
                  <a:pt x="256670" y="5858860"/>
                </a:lnTo>
                <a:lnTo>
                  <a:pt x="227453" y="5824043"/>
                </a:lnTo>
                <a:lnTo>
                  <a:pt x="199761" y="5787950"/>
                </a:lnTo>
                <a:lnTo>
                  <a:pt x="173644" y="5750631"/>
                </a:lnTo>
                <a:lnTo>
                  <a:pt x="149150" y="5712135"/>
                </a:lnTo>
                <a:lnTo>
                  <a:pt x="126330" y="5672512"/>
                </a:lnTo>
                <a:lnTo>
                  <a:pt x="105234" y="5631813"/>
                </a:lnTo>
                <a:lnTo>
                  <a:pt x="85911" y="5590086"/>
                </a:lnTo>
                <a:lnTo>
                  <a:pt x="68410" y="5547382"/>
                </a:lnTo>
                <a:lnTo>
                  <a:pt x="52783" y="5503750"/>
                </a:lnTo>
                <a:lnTo>
                  <a:pt x="39077" y="5459239"/>
                </a:lnTo>
                <a:lnTo>
                  <a:pt x="27344" y="5413900"/>
                </a:lnTo>
                <a:lnTo>
                  <a:pt x="17633" y="5367783"/>
                </a:lnTo>
                <a:lnTo>
                  <a:pt x="9993" y="5320936"/>
                </a:lnTo>
                <a:lnTo>
                  <a:pt x="4474" y="5273410"/>
                </a:lnTo>
                <a:lnTo>
                  <a:pt x="1126" y="5225255"/>
                </a:lnTo>
                <a:lnTo>
                  <a:pt x="0" y="5176520"/>
                </a:lnTo>
                <a:lnTo>
                  <a:pt x="0" y="1035304"/>
                </a:lnTo>
                <a:close/>
              </a:path>
            </a:pathLst>
          </a:custGeom>
          <a:ln w="12700">
            <a:solidFill>
              <a:srgbClr val="FF0000"/>
            </a:solidFill>
          </a:ln>
        </p:spPr>
        <p:txBody>
          <a:bodyPr wrap="square" lIns="0" tIns="0" rIns="0" bIns="0" rtlCol="0"/>
          <a:lstStyle/>
          <a:p>
            <a:endParaRPr dirty="0"/>
          </a:p>
        </p:txBody>
      </p:sp>
      <p:sp>
        <p:nvSpPr>
          <p:cNvPr id="6" name="object 3">
            <a:extLst>
              <a:ext uri="{FF2B5EF4-FFF2-40B4-BE49-F238E27FC236}">
                <a16:creationId xmlns:a16="http://schemas.microsoft.com/office/drawing/2014/main" id="{D0F7200D-B76F-6E20-15D5-F0F9884C57C6}"/>
              </a:ext>
            </a:extLst>
          </p:cNvPr>
          <p:cNvSpPr txBox="1"/>
          <p:nvPr/>
        </p:nvSpPr>
        <p:spPr>
          <a:xfrm>
            <a:off x="4932985" y="878545"/>
            <a:ext cx="6134100" cy="379730"/>
          </a:xfrm>
          <a:prstGeom prst="rect">
            <a:avLst/>
          </a:prstGeom>
          <a:ln w="12700">
            <a:solidFill>
              <a:srgbClr val="92D050"/>
            </a:solidFill>
          </a:ln>
        </p:spPr>
        <p:txBody>
          <a:bodyPr vert="horz" wrap="square" lIns="0" tIns="37465" rIns="0" bIns="0" rtlCol="0">
            <a:spAutoFit/>
          </a:bodyPr>
          <a:lstStyle/>
          <a:p>
            <a:pPr algn="ctr">
              <a:lnSpc>
                <a:spcPct val="100000"/>
              </a:lnSpc>
              <a:spcBef>
                <a:spcPts val="295"/>
              </a:spcBef>
            </a:pPr>
            <a:r>
              <a:rPr sz="1800" spc="-5" dirty="0">
                <a:latin typeface="Calibri"/>
                <a:cs typeface="Calibri"/>
              </a:rPr>
              <a:t>Spring</a:t>
            </a:r>
            <a:r>
              <a:rPr sz="1800" spc="-80" dirty="0">
                <a:latin typeface="Calibri"/>
                <a:cs typeface="Calibri"/>
              </a:rPr>
              <a:t> </a:t>
            </a:r>
            <a:r>
              <a:rPr sz="1800" spc="-5" dirty="0">
                <a:latin typeface="Calibri"/>
                <a:cs typeface="Calibri"/>
              </a:rPr>
              <a:t>Security</a:t>
            </a:r>
            <a:endParaRPr sz="1800" dirty="0">
              <a:latin typeface="Calibri"/>
              <a:cs typeface="Calibri"/>
            </a:endParaRPr>
          </a:p>
        </p:txBody>
      </p:sp>
      <p:sp>
        <p:nvSpPr>
          <p:cNvPr id="7" name="object 4">
            <a:extLst>
              <a:ext uri="{FF2B5EF4-FFF2-40B4-BE49-F238E27FC236}">
                <a16:creationId xmlns:a16="http://schemas.microsoft.com/office/drawing/2014/main" id="{D620BEF6-521E-AB26-7276-6D41F28B0AB3}"/>
              </a:ext>
            </a:extLst>
          </p:cNvPr>
          <p:cNvSpPr txBox="1"/>
          <p:nvPr/>
        </p:nvSpPr>
        <p:spPr>
          <a:xfrm>
            <a:off x="4769820" y="1652988"/>
            <a:ext cx="6134100" cy="379730"/>
          </a:xfrm>
          <a:prstGeom prst="rect">
            <a:avLst/>
          </a:prstGeom>
          <a:ln w="12700">
            <a:solidFill>
              <a:srgbClr val="92D050"/>
            </a:solidFill>
          </a:ln>
        </p:spPr>
        <p:txBody>
          <a:bodyPr vert="horz" wrap="square" lIns="0" tIns="37465" rIns="0" bIns="0" rtlCol="0">
            <a:spAutoFit/>
          </a:bodyPr>
          <a:lstStyle/>
          <a:p>
            <a:pPr algn="ctr">
              <a:lnSpc>
                <a:spcPct val="100000"/>
              </a:lnSpc>
              <a:spcBef>
                <a:spcPts val="295"/>
              </a:spcBef>
            </a:pPr>
            <a:r>
              <a:rPr sz="1800" spc="-15" dirty="0">
                <a:latin typeface="Calibri"/>
                <a:cs typeface="Calibri"/>
              </a:rPr>
              <a:t>Controllers</a:t>
            </a:r>
            <a:endParaRPr sz="1800" dirty="0">
              <a:latin typeface="Calibri"/>
              <a:cs typeface="Calibri"/>
            </a:endParaRPr>
          </a:p>
        </p:txBody>
      </p:sp>
      <p:sp>
        <p:nvSpPr>
          <p:cNvPr id="8" name="object 5">
            <a:extLst>
              <a:ext uri="{FF2B5EF4-FFF2-40B4-BE49-F238E27FC236}">
                <a16:creationId xmlns:a16="http://schemas.microsoft.com/office/drawing/2014/main" id="{CDE3A092-0615-990D-83CE-FEFB85BA3EFB}"/>
              </a:ext>
            </a:extLst>
          </p:cNvPr>
          <p:cNvSpPr txBox="1"/>
          <p:nvPr/>
        </p:nvSpPr>
        <p:spPr>
          <a:xfrm>
            <a:off x="4769820" y="2400267"/>
            <a:ext cx="6091926" cy="314830"/>
          </a:xfrm>
          <a:prstGeom prst="rect">
            <a:avLst/>
          </a:prstGeom>
          <a:ln w="12700">
            <a:solidFill>
              <a:srgbClr val="92D050"/>
            </a:solidFill>
          </a:ln>
        </p:spPr>
        <p:txBody>
          <a:bodyPr vert="horz" wrap="square" lIns="0" tIns="37465" rIns="0" bIns="0" rtlCol="0">
            <a:spAutoFit/>
          </a:bodyPr>
          <a:lstStyle/>
          <a:p>
            <a:pPr algn="ctr">
              <a:lnSpc>
                <a:spcPct val="100000"/>
              </a:lnSpc>
              <a:spcBef>
                <a:spcPts val="295"/>
              </a:spcBef>
            </a:pPr>
            <a:r>
              <a:rPr sz="1800" spc="-15" dirty="0">
                <a:latin typeface="Calibri"/>
                <a:cs typeface="Calibri"/>
              </a:rPr>
              <a:t>Data</a:t>
            </a:r>
            <a:r>
              <a:rPr sz="1800" spc="-5" dirty="0">
                <a:latin typeface="Calibri"/>
                <a:cs typeface="Calibri"/>
              </a:rPr>
              <a:t> </a:t>
            </a:r>
            <a:r>
              <a:rPr sz="1800" spc="-30" dirty="0">
                <a:latin typeface="Calibri"/>
                <a:cs typeface="Calibri"/>
              </a:rPr>
              <a:t>Transfer </a:t>
            </a:r>
            <a:r>
              <a:rPr sz="1800" spc="-5" dirty="0">
                <a:latin typeface="Calibri"/>
                <a:cs typeface="Calibri"/>
              </a:rPr>
              <a:t>Objects</a:t>
            </a:r>
            <a:endParaRPr sz="1800" dirty="0">
              <a:latin typeface="Calibri"/>
              <a:cs typeface="Calibri"/>
            </a:endParaRPr>
          </a:p>
        </p:txBody>
      </p:sp>
      <p:sp>
        <p:nvSpPr>
          <p:cNvPr id="9" name="object 6">
            <a:extLst>
              <a:ext uri="{FF2B5EF4-FFF2-40B4-BE49-F238E27FC236}">
                <a16:creationId xmlns:a16="http://schemas.microsoft.com/office/drawing/2014/main" id="{194F34E8-FFE6-EEAD-08C6-5F9B13E57D7F}"/>
              </a:ext>
            </a:extLst>
          </p:cNvPr>
          <p:cNvSpPr txBox="1"/>
          <p:nvPr/>
        </p:nvSpPr>
        <p:spPr>
          <a:xfrm>
            <a:off x="4824550" y="3178173"/>
            <a:ext cx="6200361" cy="315471"/>
          </a:xfrm>
          <a:prstGeom prst="rect">
            <a:avLst/>
          </a:prstGeom>
          <a:ln w="12700">
            <a:solidFill>
              <a:srgbClr val="92D050"/>
            </a:solidFill>
          </a:ln>
        </p:spPr>
        <p:txBody>
          <a:bodyPr vert="horz" wrap="square" lIns="0" tIns="38100" rIns="0" bIns="0" rtlCol="0">
            <a:spAutoFit/>
          </a:bodyPr>
          <a:lstStyle/>
          <a:p>
            <a:pPr algn="ctr">
              <a:lnSpc>
                <a:spcPct val="100000"/>
              </a:lnSpc>
              <a:spcBef>
                <a:spcPts val="300"/>
              </a:spcBef>
            </a:pPr>
            <a:r>
              <a:rPr sz="1800" spc="-5" dirty="0">
                <a:latin typeface="Calibri"/>
                <a:cs typeface="Calibri"/>
              </a:rPr>
              <a:t>Services</a:t>
            </a:r>
            <a:endParaRPr sz="1800" dirty="0">
              <a:latin typeface="Calibri"/>
              <a:cs typeface="Calibri"/>
            </a:endParaRPr>
          </a:p>
        </p:txBody>
      </p:sp>
      <p:sp>
        <p:nvSpPr>
          <p:cNvPr id="10" name="object 7">
            <a:extLst>
              <a:ext uri="{FF2B5EF4-FFF2-40B4-BE49-F238E27FC236}">
                <a16:creationId xmlns:a16="http://schemas.microsoft.com/office/drawing/2014/main" id="{4E4E7132-3BF7-3C54-4403-23A6C41E638A}"/>
              </a:ext>
            </a:extLst>
          </p:cNvPr>
          <p:cNvSpPr txBox="1"/>
          <p:nvPr/>
        </p:nvSpPr>
        <p:spPr>
          <a:xfrm>
            <a:off x="4824550" y="3952616"/>
            <a:ext cx="6037196" cy="315471"/>
          </a:xfrm>
          <a:prstGeom prst="rect">
            <a:avLst/>
          </a:prstGeom>
          <a:ln w="12700">
            <a:solidFill>
              <a:srgbClr val="92D050"/>
            </a:solidFill>
          </a:ln>
        </p:spPr>
        <p:txBody>
          <a:bodyPr vert="horz" wrap="square" lIns="0" tIns="38100" rIns="0" bIns="0" rtlCol="0">
            <a:spAutoFit/>
          </a:bodyPr>
          <a:lstStyle/>
          <a:p>
            <a:pPr algn="ctr">
              <a:lnSpc>
                <a:spcPct val="100000"/>
              </a:lnSpc>
              <a:spcBef>
                <a:spcPts val="300"/>
              </a:spcBef>
            </a:pPr>
            <a:r>
              <a:rPr sz="1800" spc="-15" dirty="0">
                <a:latin typeface="Calibri"/>
                <a:cs typeface="Calibri"/>
              </a:rPr>
              <a:t>Data</a:t>
            </a:r>
            <a:r>
              <a:rPr sz="1800" dirty="0">
                <a:latin typeface="Calibri"/>
                <a:cs typeface="Calibri"/>
              </a:rPr>
              <a:t> </a:t>
            </a:r>
            <a:r>
              <a:rPr sz="1800" spc="-5" dirty="0">
                <a:latin typeface="Calibri"/>
                <a:cs typeface="Calibri"/>
              </a:rPr>
              <a:t>Access</a:t>
            </a:r>
            <a:r>
              <a:rPr sz="1800" spc="-15" dirty="0">
                <a:latin typeface="Calibri"/>
                <a:cs typeface="Calibri"/>
              </a:rPr>
              <a:t> </a:t>
            </a:r>
            <a:r>
              <a:rPr sz="1800" spc="-5" dirty="0">
                <a:latin typeface="Calibri"/>
                <a:cs typeface="Calibri"/>
              </a:rPr>
              <a:t>Object</a:t>
            </a:r>
            <a:r>
              <a:rPr sz="1800" dirty="0">
                <a:latin typeface="Calibri"/>
                <a:cs typeface="Calibri"/>
              </a:rPr>
              <a:t> (</a:t>
            </a:r>
            <a:r>
              <a:rPr sz="1800" spc="-5" dirty="0">
                <a:latin typeface="Calibri"/>
                <a:cs typeface="Calibri"/>
              </a:rPr>
              <a:t> </a:t>
            </a:r>
            <a:r>
              <a:rPr sz="1800" spc="-10" dirty="0">
                <a:latin typeface="Calibri"/>
                <a:cs typeface="Calibri"/>
              </a:rPr>
              <a:t>Repository </a:t>
            </a:r>
            <a:r>
              <a:rPr sz="1800" dirty="0">
                <a:latin typeface="Calibri"/>
                <a:cs typeface="Calibri"/>
              </a:rPr>
              <a:t>)</a:t>
            </a:r>
          </a:p>
        </p:txBody>
      </p:sp>
      <p:sp>
        <p:nvSpPr>
          <p:cNvPr id="11" name="object 8">
            <a:extLst>
              <a:ext uri="{FF2B5EF4-FFF2-40B4-BE49-F238E27FC236}">
                <a16:creationId xmlns:a16="http://schemas.microsoft.com/office/drawing/2014/main" id="{AC3D0177-B830-F733-19C0-89F5BCD7CAF5}"/>
              </a:ext>
            </a:extLst>
          </p:cNvPr>
          <p:cNvSpPr txBox="1"/>
          <p:nvPr/>
        </p:nvSpPr>
        <p:spPr>
          <a:xfrm>
            <a:off x="4866724" y="4695087"/>
            <a:ext cx="6037196" cy="315471"/>
          </a:xfrm>
          <a:prstGeom prst="rect">
            <a:avLst/>
          </a:prstGeom>
          <a:ln w="12700">
            <a:solidFill>
              <a:srgbClr val="92D050"/>
            </a:solidFill>
          </a:ln>
        </p:spPr>
        <p:txBody>
          <a:bodyPr vert="horz" wrap="square" lIns="0" tIns="38735" rIns="0" bIns="0" rtlCol="0">
            <a:spAutoFit/>
          </a:bodyPr>
          <a:lstStyle/>
          <a:p>
            <a:pPr algn="ctr">
              <a:lnSpc>
                <a:spcPct val="100000"/>
              </a:lnSpc>
              <a:spcBef>
                <a:spcPts val="305"/>
              </a:spcBef>
            </a:pPr>
            <a:r>
              <a:rPr sz="1800" spc="-5" dirty="0">
                <a:latin typeface="Calibri"/>
                <a:cs typeface="Calibri"/>
              </a:rPr>
              <a:t>Entities</a:t>
            </a:r>
            <a:endParaRPr sz="1800" dirty="0">
              <a:latin typeface="Calibri"/>
              <a:cs typeface="Calibri"/>
            </a:endParaRPr>
          </a:p>
        </p:txBody>
      </p:sp>
      <p:sp>
        <p:nvSpPr>
          <p:cNvPr id="12" name="object 9">
            <a:extLst>
              <a:ext uri="{FF2B5EF4-FFF2-40B4-BE49-F238E27FC236}">
                <a16:creationId xmlns:a16="http://schemas.microsoft.com/office/drawing/2014/main" id="{2B8F93CB-B8E2-B653-B23A-DA8D3B555925}"/>
              </a:ext>
            </a:extLst>
          </p:cNvPr>
          <p:cNvSpPr/>
          <p:nvPr/>
        </p:nvSpPr>
        <p:spPr>
          <a:xfrm>
            <a:off x="6774251" y="5577269"/>
            <a:ext cx="2040889" cy="841375"/>
          </a:xfrm>
          <a:custGeom>
            <a:avLst/>
            <a:gdLst/>
            <a:ahLst/>
            <a:cxnLst/>
            <a:rect l="l" t="t" r="r" b="b"/>
            <a:pathLst>
              <a:path w="2040890" h="841375">
                <a:moveTo>
                  <a:pt x="2040635" y="140208"/>
                </a:moveTo>
                <a:lnTo>
                  <a:pt x="2016040" y="170956"/>
                </a:lnTo>
                <a:lnTo>
                  <a:pt x="1973958" y="190182"/>
                </a:lnTo>
                <a:lnTo>
                  <a:pt x="1913170" y="208135"/>
                </a:lnTo>
                <a:lnTo>
                  <a:pt x="1835254" y="224601"/>
                </a:lnTo>
                <a:lnTo>
                  <a:pt x="1790366" y="232209"/>
                </a:lnTo>
                <a:lnTo>
                  <a:pt x="1741789" y="239363"/>
                </a:lnTo>
                <a:lnTo>
                  <a:pt x="1689718" y="246037"/>
                </a:lnTo>
                <a:lnTo>
                  <a:pt x="1634352" y="252204"/>
                </a:lnTo>
                <a:lnTo>
                  <a:pt x="1575888" y="257836"/>
                </a:lnTo>
                <a:lnTo>
                  <a:pt x="1514523" y="262907"/>
                </a:lnTo>
                <a:lnTo>
                  <a:pt x="1450455" y="267390"/>
                </a:lnTo>
                <a:lnTo>
                  <a:pt x="1383880" y="271257"/>
                </a:lnTo>
                <a:lnTo>
                  <a:pt x="1314996" y="274482"/>
                </a:lnTo>
                <a:lnTo>
                  <a:pt x="1244001" y="277037"/>
                </a:lnTo>
                <a:lnTo>
                  <a:pt x="1171091" y="278896"/>
                </a:lnTo>
                <a:lnTo>
                  <a:pt x="1096464" y="280031"/>
                </a:lnTo>
                <a:lnTo>
                  <a:pt x="1020317" y="280416"/>
                </a:lnTo>
                <a:lnTo>
                  <a:pt x="944171" y="280031"/>
                </a:lnTo>
                <a:lnTo>
                  <a:pt x="869544" y="278896"/>
                </a:lnTo>
                <a:lnTo>
                  <a:pt x="796634" y="277037"/>
                </a:lnTo>
                <a:lnTo>
                  <a:pt x="725639" y="274482"/>
                </a:lnTo>
                <a:lnTo>
                  <a:pt x="656755" y="271257"/>
                </a:lnTo>
                <a:lnTo>
                  <a:pt x="590180" y="267390"/>
                </a:lnTo>
                <a:lnTo>
                  <a:pt x="526112" y="262907"/>
                </a:lnTo>
                <a:lnTo>
                  <a:pt x="464747" y="257836"/>
                </a:lnTo>
                <a:lnTo>
                  <a:pt x="406283" y="252204"/>
                </a:lnTo>
                <a:lnTo>
                  <a:pt x="350917" y="246037"/>
                </a:lnTo>
                <a:lnTo>
                  <a:pt x="298846" y="239363"/>
                </a:lnTo>
                <a:lnTo>
                  <a:pt x="250269" y="232209"/>
                </a:lnTo>
                <a:lnTo>
                  <a:pt x="205381" y="224601"/>
                </a:lnTo>
                <a:lnTo>
                  <a:pt x="164381" y="216568"/>
                </a:lnTo>
                <a:lnTo>
                  <a:pt x="94832" y="199331"/>
                </a:lnTo>
                <a:lnTo>
                  <a:pt x="43199" y="180714"/>
                </a:lnTo>
                <a:lnTo>
                  <a:pt x="2798" y="150676"/>
                </a:lnTo>
                <a:lnTo>
                  <a:pt x="0" y="140208"/>
                </a:lnTo>
              </a:path>
              <a:path w="2040890" h="841375">
                <a:moveTo>
                  <a:pt x="0" y="140208"/>
                </a:moveTo>
                <a:lnTo>
                  <a:pt x="24595" y="109459"/>
                </a:lnTo>
                <a:lnTo>
                  <a:pt x="66677" y="90233"/>
                </a:lnTo>
                <a:lnTo>
                  <a:pt x="127465" y="72280"/>
                </a:lnTo>
                <a:lnTo>
                  <a:pt x="205381" y="55814"/>
                </a:lnTo>
                <a:lnTo>
                  <a:pt x="250269" y="48206"/>
                </a:lnTo>
                <a:lnTo>
                  <a:pt x="298846" y="41052"/>
                </a:lnTo>
                <a:lnTo>
                  <a:pt x="350917" y="34378"/>
                </a:lnTo>
                <a:lnTo>
                  <a:pt x="406283" y="28211"/>
                </a:lnTo>
                <a:lnTo>
                  <a:pt x="464747" y="22579"/>
                </a:lnTo>
                <a:lnTo>
                  <a:pt x="526112" y="17508"/>
                </a:lnTo>
                <a:lnTo>
                  <a:pt x="590180" y="13025"/>
                </a:lnTo>
                <a:lnTo>
                  <a:pt x="656755" y="9158"/>
                </a:lnTo>
                <a:lnTo>
                  <a:pt x="725639" y="5933"/>
                </a:lnTo>
                <a:lnTo>
                  <a:pt x="796634" y="3378"/>
                </a:lnTo>
                <a:lnTo>
                  <a:pt x="869544" y="1519"/>
                </a:lnTo>
                <a:lnTo>
                  <a:pt x="944171" y="384"/>
                </a:lnTo>
                <a:lnTo>
                  <a:pt x="1020317" y="0"/>
                </a:lnTo>
                <a:lnTo>
                  <a:pt x="1096464" y="384"/>
                </a:lnTo>
                <a:lnTo>
                  <a:pt x="1171091" y="1519"/>
                </a:lnTo>
                <a:lnTo>
                  <a:pt x="1244001" y="3378"/>
                </a:lnTo>
                <a:lnTo>
                  <a:pt x="1314996" y="5933"/>
                </a:lnTo>
                <a:lnTo>
                  <a:pt x="1383880" y="9158"/>
                </a:lnTo>
                <a:lnTo>
                  <a:pt x="1450455" y="13025"/>
                </a:lnTo>
                <a:lnTo>
                  <a:pt x="1514523" y="17508"/>
                </a:lnTo>
                <a:lnTo>
                  <a:pt x="1575888" y="22579"/>
                </a:lnTo>
                <a:lnTo>
                  <a:pt x="1634352" y="28211"/>
                </a:lnTo>
                <a:lnTo>
                  <a:pt x="1689718" y="34378"/>
                </a:lnTo>
                <a:lnTo>
                  <a:pt x="1741789" y="41052"/>
                </a:lnTo>
                <a:lnTo>
                  <a:pt x="1790366" y="48206"/>
                </a:lnTo>
                <a:lnTo>
                  <a:pt x="1835254" y="55814"/>
                </a:lnTo>
                <a:lnTo>
                  <a:pt x="1876254" y="63847"/>
                </a:lnTo>
                <a:lnTo>
                  <a:pt x="1945803" y="81084"/>
                </a:lnTo>
                <a:lnTo>
                  <a:pt x="1997436" y="99701"/>
                </a:lnTo>
                <a:lnTo>
                  <a:pt x="2037837" y="129739"/>
                </a:lnTo>
                <a:lnTo>
                  <a:pt x="2040635" y="140208"/>
                </a:lnTo>
                <a:lnTo>
                  <a:pt x="2040635" y="701040"/>
                </a:lnTo>
                <a:lnTo>
                  <a:pt x="2016040" y="731777"/>
                </a:lnTo>
                <a:lnTo>
                  <a:pt x="1973958" y="750998"/>
                </a:lnTo>
                <a:lnTo>
                  <a:pt x="1913170" y="768950"/>
                </a:lnTo>
                <a:lnTo>
                  <a:pt x="1835254" y="785417"/>
                </a:lnTo>
                <a:lnTo>
                  <a:pt x="1790366" y="793025"/>
                </a:lnTo>
                <a:lnTo>
                  <a:pt x="1741789" y="800180"/>
                </a:lnTo>
                <a:lnTo>
                  <a:pt x="1689718" y="806856"/>
                </a:lnTo>
                <a:lnTo>
                  <a:pt x="1634352" y="813024"/>
                </a:lnTo>
                <a:lnTo>
                  <a:pt x="1575888" y="818658"/>
                </a:lnTo>
                <a:lnTo>
                  <a:pt x="1514523" y="823731"/>
                </a:lnTo>
                <a:lnTo>
                  <a:pt x="1450455" y="828216"/>
                </a:lnTo>
                <a:lnTo>
                  <a:pt x="1383880" y="832085"/>
                </a:lnTo>
                <a:lnTo>
                  <a:pt x="1314996" y="835311"/>
                </a:lnTo>
                <a:lnTo>
                  <a:pt x="1244001" y="837868"/>
                </a:lnTo>
                <a:lnTo>
                  <a:pt x="1171091" y="839727"/>
                </a:lnTo>
                <a:lnTo>
                  <a:pt x="1096464" y="840863"/>
                </a:lnTo>
                <a:lnTo>
                  <a:pt x="1020317" y="841248"/>
                </a:lnTo>
                <a:lnTo>
                  <a:pt x="944171" y="840863"/>
                </a:lnTo>
                <a:lnTo>
                  <a:pt x="869544" y="839727"/>
                </a:lnTo>
                <a:lnTo>
                  <a:pt x="796634" y="837868"/>
                </a:lnTo>
                <a:lnTo>
                  <a:pt x="725639" y="835311"/>
                </a:lnTo>
                <a:lnTo>
                  <a:pt x="656755" y="832085"/>
                </a:lnTo>
                <a:lnTo>
                  <a:pt x="590180" y="828216"/>
                </a:lnTo>
                <a:lnTo>
                  <a:pt x="526112" y="823731"/>
                </a:lnTo>
                <a:lnTo>
                  <a:pt x="464747" y="818658"/>
                </a:lnTo>
                <a:lnTo>
                  <a:pt x="406283" y="813024"/>
                </a:lnTo>
                <a:lnTo>
                  <a:pt x="350917" y="806856"/>
                </a:lnTo>
                <a:lnTo>
                  <a:pt x="298846" y="800180"/>
                </a:lnTo>
                <a:lnTo>
                  <a:pt x="250269" y="793025"/>
                </a:lnTo>
                <a:lnTo>
                  <a:pt x="205381" y="785417"/>
                </a:lnTo>
                <a:lnTo>
                  <a:pt x="164381" y="777383"/>
                </a:lnTo>
                <a:lnTo>
                  <a:pt x="94832" y="760146"/>
                </a:lnTo>
                <a:lnTo>
                  <a:pt x="43199" y="741532"/>
                </a:lnTo>
                <a:lnTo>
                  <a:pt x="2798" y="711503"/>
                </a:lnTo>
                <a:lnTo>
                  <a:pt x="0" y="701040"/>
                </a:lnTo>
                <a:lnTo>
                  <a:pt x="0" y="140208"/>
                </a:lnTo>
                <a:close/>
              </a:path>
            </a:pathLst>
          </a:custGeom>
          <a:ln w="12700">
            <a:solidFill>
              <a:srgbClr val="6FAC46"/>
            </a:solidFill>
          </a:ln>
        </p:spPr>
        <p:txBody>
          <a:bodyPr wrap="square" lIns="0" tIns="0" rIns="0" bIns="0" rtlCol="0"/>
          <a:lstStyle/>
          <a:p>
            <a:pPr marL="12700">
              <a:lnSpc>
                <a:spcPct val="100000"/>
              </a:lnSpc>
              <a:spcBef>
                <a:spcPts val="100"/>
              </a:spcBef>
            </a:pPr>
            <a:endParaRPr lang="en-IN" sz="1800" spc="-10" dirty="0">
              <a:latin typeface="Calibri"/>
              <a:cs typeface="Calibri"/>
            </a:endParaRPr>
          </a:p>
          <a:p>
            <a:pPr marL="12700">
              <a:lnSpc>
                <a:spcPct val="100000"/>
              </a:lnSpc>
              <a:spcBef>
                <a:spcPts val="100"/>
              </a:spcBef>
            </a:pPr>
            <a:r>
              <a:rPr lang="en-IN" spc="-10" dirty="0">
                <a:latin typeface="Calibri"/>
                <a:cs typeface="Calibri"/>
              </a:rPr>
              <a:t>            </a:t>
            </a:r>
            <a:r>
              <a:rPr lang="en-IN" sz="1800" spc="-10" dirty="0">
                <a:latin typeface="Calibri"/>
                <a:cs typeface="Calibri"/>
              </a:rPr>
              <a:t>Database</a:t>
            </a:r>
            <a:endParaRPr lang="en-IN" sz="1800" dirty="0">
              <a:latin typeface="Calibri"/>
              <a:cs typeface="Calibri"/>
            </a:endParaRPr>
          </a:p>
        </p:txBody>
      </p:sp>
      <p:sp>
        <p:nvSpPr>
          <p:cNvPr id="13" name="object 11">
            <a:extLst>
              <a:ext uri="{FF2B5EF4-FFF2-40B4-BE49-F238E27FC236}">
                <a16:creationId xmlns:a16="http://schemas.microsoft.com/office/drawing/2014/main" id="{A6180E47-BF2E-D443-A0D8-8BF0249759DF}"/>
              </a:ext>
            </a:extLst>
          </p:cNvPr>
          <p:cNvSpPr/>
          <p:nvPr/>
        </p:nvSpPr>
        <p:spPr>
          <a:xfrm>
            <a:off x="7759078" y="1280700"/>
            <a:ext cx="324748" cy="4208418"/>
          </a:xfrm>
          <a:custGeom>
            <a:avLst/>
            <a:gdLst/>
            <a:ahLst/>
            <a:cxnLst/>
            <a:rect l="l" t="t" r="r" b="b"/>
            <a:pathLst>
              <a:path w="76200" h="4144645">
                <a:moveTo>
                  <a:pt x="76200" y="3808476"/>
                </a:moveTo>
                <a:lnTo>
                  <a:pt x="69850" y="3795776"/>
                </a:lnTo>
                <a:lnTo>
                  <a:pt x="38100" y="3732276"/>
                </a:lnTo>
                <a:lnTo>
                  <a:pt x="0" y="3808476"/>
                </a:lnTo>
                <a:lnTo>
                  <a:pt x="31750" y="3808476"/>
                </a:lnTo>
                <a:lnTo>
                  <a:pt x="31750" y="4068064"/>
                </a:lnTo>
                <a:lnTo>
                  <a:pt x="0" y="4068064"/>
                </a:lnTo>
                <a:lnTo>
                  <a:pt x="38100" y="4144264"/>
                </a:lnTo>
                <a:lnTo>
                  <a:pt x="69850" y="4080764"/>
                </a:lnTo>
                <a:lnTo>
                  <a:pt x="76200" y="4068064"/>
                </a:lnTo>
                <a:lnTo>
                  <a:pt x="44450" y="4068064"/>
                </a:lnTo>
                <a:lnTo>
                  <a:pt x="44450" y="3808476"/>
                </a:lnTo>
                <a:lnTo>
                  <a:pt x="76200" y="3808476"/>
                </a:lnTo>
                <a:close/>
              </a:path>
              <a:path w="76200" h="4144645">
                <a:moveTo>
                  <a:pt x="76200" y="3043428"/>
                </a:moveTo>
                <a:lnTo>
                  <a:pt x="69850" y="3030728"/>
                </a:lnTo>
                <a:lnTo>
                  <a:pt x="38100" y="2967228"/>
                </a:lnTo>
                <a:lnTo>
                  <a:pt x="0" y="3043428"/>
                </a:lnTo>
                <a:lnTo>
                  <a:pt x="31750" y="3043428"/>
                </a:lnTo>
                <a:lnTo>
                  <a:pt x="31750" y="3276092"/>
                </a:lnTo>
                <a:lnTo>
                  <a:pt x="0" y="3276092"/>
                </a:lnTo>
                <a:lnTo>
                  <a:pt x="38100" y="3352292"/>
                </a:lnTo>
                <a:lnTo>
                  <a:pt x="69850" y="3288792"/>
                </a:lnTo>
                <a:lnTo>
                  <a:pt x="76200" y="3276092"/>
                </a:lnTo>
                <a:lnTo>
                  <a:pt x="44450" y="3276092"/>
                </a:lnTo>
                <a:lnTo>
                  <a:pt x="44450" y="3043428"/>
                </a:lnTo>
                <a:lnTo>
                  <a:pt x="76200" y="3043428"/>
                </a:lnTo>
                <a:close/>
              </a:path>
              <a:path w="76200" h="4144645">
                <a:moveTo>
                  <a:pt x="76200" y="2281428"/>
                </a:moveTo>
                <a:lnTo>
                  <a:pt x="69850" y="2268728"/>
                </a:lnTo>
                <a:lnTo>
                  <a:pt x="38100" y="2205228"/>
                </a:lnTo>
                <a:lnTo>
                  <a:pt x="0" y="2281428"/>
                </a:lnTo>
                <a:lnTo>
                  <a:pt x="31750" y="2281428"/>
                </a:lnTo>
                <a:lnTo>
                  <a:pt x="31750" y="2511552"/>
                </a:lnTo>
                <a:lnTo>
                  <a:pt x="0" y="2511552"/>
                </a:lnTo>
                <a:lnTo>
                  <a:pt x="38100" y="2587752"/>
                </a:lnTo>
                <a:lnTo>
                  <a:pt x="69850" y="2524252"/>
                </a:lnTo>
                <a:lnTo>
                  <a:pt x="76200" y="2511552"/>
                </a:lnTo>
                <a:lnTo>
                  <a:pt x="44450" y="2511552"/>
                </a:lnTo>
                <a:lnTo>
                  <a:pt x="44450" y="2281428"/>
                </a:lnTo>
                <a:lnTo>
                  <a:pt x="76200" y="2281428"/>
                </a:lnTo>
                <a:close/>
              </a:path>
              <a:path w="76200" h="4144645">
                <a:moveTo>
                  <a:pt x="76200" y="1548384"/>
                </a:moveTo>
                <a:lnTo>
                  <a:pt x="69850" y="1535684"/>
                </a:lnTo>
                <a:lnTo>
                  <a:pt x="38100" y="1472184"/>
                </a:lnTo>
                <a:lnTo>
                  <a:pt x="0" y="1548384"/>
                </a:lnTo>
                <a:lnTo>
                  <a:pt x="31750" y="1548384"/>
                </a:lnTo>
                <a:lnTo>
                  <a:pt x="31750" y="1749425"/>
                </a:lnTo>
                <a:lnTo>
                  <a:pt x="0" y="1749425"/>
                </a:lnTo>
                <a:lnTo>
                  <a:pt x="38100" y="1825625"/>
                </a:lnTo>
                <a:lnTo>
                  <a:pt x="69850" y="1762125"/>
                </a:lnTo>
                <a:lnTo>
                  <a:pt x="76200" y="1749425"/>
                </a:lnTo>
                <a:lnTo>
                  <a:pt x="44450" y="1749425"/>
                </a:lnTo>
                <a:lnTo>
                  <a:pt x="44450" y="1548384"/>
                </a:lnTo>
                <a:lnTo>
                  <a:pt x="76200" y="1548384"/>
                </a:lnTo>
                <a:close/>
              </a:path>
              <a:path w="76200" h="4144645">
                <a:moveTo>
                  <a:pt x="76200" y="812292"/>
                </a:moveTo>
                <a:lnTo>
                  <a:pt x="69850" y="799592"/>
                </a:lnTo>
                <a:lnTo>
                  <a:pt x="38100" y="736092"/>
                </a:lnTo>
                <a:lnTo>
                  <a:pt x="0" y="812292"/>
                </a:lnTo>
                <a:lnTo>
                  <a:pt x="31750" y="812292"/>
                </a:lnTo>
                <a:lnTo>
                  <a:pt x="31750" y="1016000"/>
                </a:lnTo>
                <a:lnTo>
                  <a:pt x="0" y="1016000"/>
                </a:lnTo>
                <a:lnTo>
                  <a:pt x="38100" y="1092200"/>
                </a:lnTo>
                <a:lnTo>
                  <a:pt x="69850" y="1028700"/>
                </a:lnTo>
                <a:lnTo>
                  <a:pt x="76200" y="1016000"/>
                </a:lnTo>
                <a:lnTo>
                  <a:pt x="44450" y="1016000"/>
                </a:lnTo>
                <a:lnTo>
                  <a:pt x="44450" y="812292"/>
                </a:lnTo>
                <a:lnTo>
                  <a:pt x="76200" y="812292"/>
                </a:lnTo>
                <a:close/>
              </a:path>
              <a:path w="76200" h="4144645">
                <a:moveTo>
                  <a:pt x="76200" y="76200"/>
                </a:moveTo>
                <a:lnTo>
                  <a:pt x="69850" y="63500"/>
                </a:lnTo>
                <a:lnTo>
                  <a:pt x="38100" y="0"/>
                </a:lnTo>
                <a:lnTo>
                  <a:pt x="0" y="76200"/>
                </a:lnTo>
                <a:lnTo>
                  <a:pt x="31750" y="76200"/>
                </a:lnTo>
                <a:lnTo>
                  <a:pt x="31750" y="279908"/>
                </a:lnTo>
                <a:lnTo>
                  <a:pt x="0" y="279908"/>
                </a:lnTo>
                <a:lnTo>
                  <a:pt x="38100" y="356108"/>
                </a:lnTo>
                <a:lnTo>
                  <a:pt x="69850" y="292608"/>
                </a:lnTo>
                <a:lnTo>
                  <a:pt x="76200" y="279908"/>
                </a:lnTo>
                <a:lnTo>
                  <a:pt x="44450" y="279908"/>
                </a:lnTo>
                <a:lnTo>
                  <a:pt x="44450" y="76200"/>
                </a:lnTo>
                <a:lnTo>
                  <a:pt x="76200" y="76200"/>
                </a:lnTo>
                <a:close/>
              </a:path>
            </a:pathLst>
          </a:custGeom>
          <a:solidFill>
            <a:srgbClr val="000000"/>
          </a:solidFill>
        </p:spPr>
        <p:txBody>
          <a:bodyPr wrap="square" lIns="0" tIns="0" rIns="0" bIns="0" rtlCol="0"/>
          <a:lstStyle/>
          <a:p>
            <a:endParaRPr dirty="0"/>
          </a:p>
        </p:txBody>
      </p:sp>
    </p:spTree>
    <p:extLst>
      <p:ext uri="{BB962C8B-B14F-4D97-AF65-F5344CB8AC3E}">
        <p14:creationId xmlns:p14="http://schemas.microsoft.com/office/powerpoint/2010/main" val="3804822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3">
            <a:extLst>
              <a:ext uri="{FF2B5EF4-FFF2-40B4-BE49-F238E27FC236}">
                <a16:creationId xmlns:a16="http://schemas.microsoft.com/office/drawing/2014/main" id="{F635C964-AD1B-E9B0-EB4A-97BF7D476B19}"/>
              </a:ext>
            </a:extLst>
          </p:cNvPr>
          <p:cNvPicPr/>
          <p:nvPr/>
        </p:nvPicPr>
        <p:blipFill>
          <a:blip r:embed="rId2" cstate="print"/>
          <a:stretch>
            <a:fillRect/>
          </a:stretch>
        </p:blipFill>
        <p:spPr>
          <a:xfrm>
            <a:off x="778763" y="1123188"/>
            <a:ext cx="10341176" cy="5277612"/>
          </a:xfrm>
          <a:prstGeom prst="rect">
            <a:avLst/>
          </a:prstGeom>
        </p:spPr>
      </p:pic>
      <p:sp>
        <p:nvSpPr>
          <p:cNvPr id="3" name="object 3">
            <a:extLst>
              <a:ext uri="{FF2B5EF4-FFF2-40B4-BE49-F238E27FC236}">
                <a16:creationId xmlns:a16="http://schemas.microsoft.com/office/drawing/2014/main" id="{0355F76C-31FE-8064-09AE-D90164705039}"/>
              </a:ext>
            </a:extLst>
          </p:cNvPr>
          <p:cNvSpPr/>
          <p:nvPr/>
        </p:nvSpPr>
        <p:spPr>
          <a:xfrm>
            <a:off x="0" y="210129"/>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dirty="0"/>
          </a:p>
        </p:txBody>
      </p:sp>
      <p:sp>
        <p:nvSpPr>
          <p:cNvPr id="5" name="TextBox 4">
            <a:extLst>
              <a:ext uri="{FF2B5EF4-FFF2-40B4-BE49-F238E27FC236}">
                <a16:creationId xmlns:a16="http://schemas.microsoft.com/office/drawing/2014/main" id="{7CF3D5C0-C0BB-94D8-D4DD-B4457974F906}"/>
              </a:ext>
            </a:extLst>
          </p:cNvPr>
          <p:cNvSpPr txBox="1"/>
          <p:nvPr/>
        </p:nvSpPr>
        <p:spPr>
          <a:xfrm>
            <a:off x="211015" y="210129"/>
            <a:ext cx="6096000" cy="369332"/>
          </a:xfrm>
          <a:prstGeom prst="rect">
            <a:avLst/>
          </a:prstGeom>
          <a:noFill/>
        </p:spPr>
        <p:txBody>
          <a:bodyPr wrap="square">
            <a:spAutoFit/>
          </a:bodyPr>
          <a:lstStyle/>
          <a:p>
            <a:r>
              <a:rPr lang="en-US" b="1" spc="-15" dirty="0">
                <a:solidFill>
                  <a:srgbClr val="D82128"/>
                </a:solidFill>
                <a:latin typeface="Roboto"/>
              </a:rPr>
              <a:t>JWT TOKEN BASED AUTHENTICATION</a:t>
            </a:r>
            <a:endParaRPr lang="en-US" sz="1800" b="1" spc="-15" dirty="0">
              <a:solidFill>
                <a:srgbClr val="D82128"/>
              </a:solidFill>
              <a:latin typeface="Roboto"/>
            </a:endParaRPr>
          </a:p>
        </p:txBody>
      </p:sp>
    </p:spTree>
    <p:extLst>
      <p:ext uri="{BB962C8B-B14F-4D97-AF65-F5344CB8AC3E}">
        <p14:creationId xmlns:p14="http://schemas.microsoft.com/office/powerpoint/2010/main" val="3984019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a:extLst>
              <a:ext uri="{FF2B5EF4-FFF2-40B4-BE49-F238E27FC236}">
                <a16:creationId xmlns:a16="http://schemas.microsoft.com/office/drawing/2014/main" id="{A0792BF9-CD17-3EAD-E6E4-67E870B634FB}"/>
              </a:ext>
            </a:extLst>
          </p:cNvPr>
          <p:cNvPicPr/>
          <p:nvPr/>
        </p:nvPicPr>
        <p:blipFill>
          <a:blip r:embed="rId2" cstate="print"/>
          <a:stretch>
            <a:fillRect/>
          </a:stretch>
        </p:blipFill>
        <p:spPr>
          <a:xfrm>
            <a:off x="787908" y="957072"/>
            <a:ext cx="10870241" cy="5210727"/>
          </a:xfrm>
          <a:prstGeom prst="rect">
            <a:avLst/>
          </a:prstGeom>
        </p:spPr>
      </p:pic>
    </p:spTree>
    <p:extLst>
      <p:ext uri="{BB962C8B-B14F-4D97-AF65-F5344CB8AC3E}">
        <p14:creationId xmlns:p14="http://schemas.microsoft.com/office/powerpoint/2010/main" val="921187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dirty="0"/>
          </a:p>
        </p:txBody>
      </p:sp>
      <p:sp>
        <p:nvSpPr>
          <p:cNvPr id="4" name="Title 3"/>
          <p:cNvSpPr>
            <a:spLocks noGrp="1"/>
          </p:cNvSpPr>
          <p:nvPr>
            <p:ph type="title"/>
          </p:nvPr>
        </p:nvSpPr>
        <p:spPr>
          <a:xfrm>
            <a:off x="816017" y="0"/>
            <a:ext cx="10515600" cy="1325563"/>
          </a:xfrm>
        </p:spPr>
        <p:txBody>
          <a:bodyPr>
            <a:normAutofit/>
          </a:bodyPr>
          <a:lstStyle/>
          <a:p>
            <a:pPr marL="12700">
              <a:lnSpc>
                <a:spcPct val="100000"/>
              </a:lnSpc>
              <a:spcBef>
                <a:spcPts val="115"/>
              </a:spcBef>
            </a:pPr>
            <a:r>
              <a:rPr lang="en-US" sz="2000" b="1" spc="-15" dirty="0">
                <a:solidFill>
                  <a:srgbClr val="D82128"/>
                </a:solidFill>
                <a:latin typeface="Roboto"/>
                <a:cs typeface="Roboto"/>
              </a:rPr>
              <a:t>AIM OF THE PROJECT</a:t>
            </a:r>
            <a:endParaRPr lang="en-US" sz="2000" b="1" dirty="0">
              <a:latin typeface="Roboto"/>
              <a:cs typeface="Roboto"/>
            </a:endParaRPr>
          </a:p>
        </p:txBody>
      </p:sp>
      <p:sp>
        <p:nvSpPr>
          <p:cNvPr id="5" name="Content Placeholder 4"/>
          <p:cNvSpPr>
            <a:spLocks noGrp="1"/>
          </p:cNvSpPr>
          <p:nvPr>
            <p:ph idx="1"/>
          </p:nvPr>
        </p:nvSpPr>
        <p:spPr>
          <a:xfrm>
            <a:off x="816017" y="886265"/>
            <a:ext cx="11085854" cy="5759234"/>
          </a:xfrm>
        </p:spPr>
        <p:txBody>
          <a:bodyPr>
            <a:normAutofit/>
          </a:bodyPr>
          <a:lstStyle/>
          <a:p>
            <a:pPr algn="just">
              <a:lnSpc>
                <a:spcPct val="150000"/>
              </a:lnSpc>
              <a:buFont typeface="Wingdings" panose="05000000000000000000" pitchFamily="2" charset="2"/>
              <a:buChar char="Ø"/>
            </a:pPr>
            <a:r>
              <a:rPr lang="en-US" sz="1600" dirty="0">
                <a:latin typeface="RobotoRegular"/>
              </a:rPr>
              <a:t>The establishment and improvement of </a:t>
            </a:r>
            <a:r>
              <a:rPr lang="en-US" sz="1600" b="1" dirty="0">
                <a:solidFill>
                  <a:srgbClr val="C00000"/>
                </a:solidFill>
                <a:latin typeface="RobotoRegular"/>
              </a:rPr>
              <a:t>doctor-patient interaction system is a very important requirement</a:t>
            </a:r>
            <a:r>
              <a:rPr lang="en-US" sz="1600" dirty="0">
                <a:latin typeface="RobotoRegular"/>
              </a:rPr>
              <a:t>, especially now when the communication technology is developing rapidly. </a:t>
            </a:r>
          </a:p>
          <a:p>
            <a:pPr algn="just">
              <a:lnSpc>
                <a:spcPct val="150000"/>
              </a:lnSpc>
              <a:buFont typeface="Wingdings" panose="05000000000000000000" pitchFamily="2" charset="2"/>
              <a:buChar char="Ø"/>
            </a:pPr>
            <a:r>
              <a:rPr lang="en-US" sz="1600" dirty="0">
                <a:latin typeface="RobotoRegular"/>
              </a:rPr>
              <a:t>The advantages of web can be made full use of to make up the time and distance gap between </a:t>
            </a:r>
            <a:r>
              <a:rPr lang="en-US" sz="1600" b="1" dirty="0">
                <a:solidFill>
                  <a:srgbClr val="C00000"/>
                </a:solidFill>
                <a:latin typeface="RobotoRegular"/>
              </a:rPr>
              <a:t>doctors and patients and to provide fast and adequate medical services. </a:t>
            </a:r>
          </a:p>
          <a:p>
            <a:pPr algn="just">
              <a:lnSpc>
                <a:spcPct val="150000"/>
              </a:lnSpc>
              <a:buFont typeface="Wingdings" panose="05000000000000000000" pitchFamily="2" charset="2"/>
              <a:buChar char="Ø"/>
            </a:pPr>
            <a:r>
              <a:rPr lang="en-US" sz="1600" dirty="0">
                <a:latin typeface="RobotoRegular"/>
              </a:rPr>
              <a:t>Our Web Application helps health care organizations to manage their  day to day operations, patients record, employee records, appointments and other administrative tasks.</a:t>
            </a:r>
          </a:p>
          <a:p>
            <a:pPr algn="just">
              <a:lnSpc>
                <a:spcPct val="150000"/>
              </a:lnSpc>
              <a:buFont typeface="Wingdings" panose="05000000000000000000" pitchFamily="2" charset="2"/>
              <a:buChar char="Ø"/>
            </a:pPr>
            <a:r>
              <a:rPr lang="en-US" sz="1600" dirty="0">
                <a:latin typeface="RobotoRegular"/>
              </a:rPr>
              <a:t>The platform, Web services and database technology are all gradually maturing, so that we can develop a doctor- patient interaction system on web application platform to meet the needs of the patient and </a:t>
            </a:r>
            <a:r>
              <a:rPr lang="en-US" sz="1600" b="1" dirty="0">
                <a:solidFill>
                  <a:srgbClr val="C00000"/>
                </a:solidFill>
                <a:latin typeface="RobotoRegular"/>
              </a:rPr>
              <a:t>provide doctors more efficient and convenient   means of communication with patients.</a:t>
            </a:r>
          </a:p>
          <a:p>
            <a:pPr algn="just">
              <a:lnSpc>
                <a:spcPct val="150000"/>
              </a:lnSpc>
              <a:buFont typeface="Wingdings" panose="05000000000000000000" pitchFamily="2" charset="2"/>
              <a:buChar char="Ø"/>
            </a:pPr>
            <a:r>
              <a:rPr lang="en-US" sz="1600" dirty="0">
                <a:latin typeface="RobotoRegular"/>
              </a:rPr>
              <a:t>The goal of HMS Project is to simplifies the work of healthcare professionals and improve patient care by providing a centralized platform for managing all hospital-related task.</a:t>
            </a:r>
            <a:endParaRPr lang="en-IN" sz="1600" dirty="0"/>
          </a:p>
          <a:p>
            <a:pPr marL="0" indent="0" algn="just">
              <a:buNone/>
            </a:pPr>
            <a:endParaRPr lang="en-IN" sz="1600" dirty="0">
              <a:solidFill>
                <a:schemeClr val="tx1">
                  <a:lumMod val="65000"/>
                  <a:lumOff val="35000"/>
                </a:schemeClr>
              </a:solidFill>
              <a:latin typeface="RobotoRegular"/>
            </a:endParaRPr>
          </a:p>
        </p:txBody>
      </p:sp>
    </p:spTree>
    <p:extLst>
      <p:ext uri="{BB962C8B-B14F-4D97-AF65-F5344CB8AC3E}">
        <p14:creationId xmlns:p14="http://schemas.microsoft.com/office/powerpoint/2010/main" val="131621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5DB904-F12F-F92C-F98E-9FD7898883C2}"/>
              </a:ext>
            </a:extLst>
          </p:cNvPr>
          <p:cNvSpPr txBox="1"/>
          <p:nvPr/>
        </p:nvSpPr>
        <p:spPr>
          <a:xfrm>
            <a:off x="344556" y="278394"/>
            <a:ext cx="6096000" cy="369332"/>
          </a:xfrm>
          <a:prstGeom prst="rect">
            <a:avLst/>
          </a:prstGeom>
          <a:noFill/>
        </p:spPr>
        <p:txBody>
          <a:bodyPr wrap="square">
            <a:spAutoFit/>
          </a:bodyPr>
          <a:lstStyle/>
          <a:p>
            <a:r>
              <a:rPr lang="en-US" sz="1800" b="1" spc="-15" dirty="0">
                <a:solidFill>
                  <a:srgbClr val="D82128"/>
                </a:solidFill>
                <a:latin typeface="Roboto"/>
                <a:cs typeface="Roboto"/>
              </a:rPr>
              <a:t>MICROSERVICES</a:t>
            </a:r>
            <a:endParaRPr lang="en-IN" dirty="0"/>
          </a:p>
        </p:txBody>
      </p:sp>
      <p:sp>
        <p:nvSpPr>
          <p:cNvPr id="4" name="object 3">
            <a:extLst>
              <a:ext uri="{FF2B5EF4-FFF2-40B4-BE49-F238E27FC236}">
                <a16:creationId xmlns:a16="http://schemas.microsoft.com/office/drawing/2014/main" id="{4D62E740-A270-14D5-5AD0-4367F8FE8A0A}"/>
              </a:ext>
            </a:extLst>
          </p:cNvPr>
          <p:cNvSpPr/>
          <p:nvPr/>
        </p:nvSpPr>
        <p:spPr>
          <a:xfrm>
            <a:off x="0" y="196877"/>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dirty="0"/>
          </a:p>
        </p:txBody>
      </p:sp>
      <p:sp>
        <p:nvSpPr>
          <p:cNvPr id="7" name="TextBox 6">
            <a:extLst>
              <a:ext uri="{FF2B5EF4-FFF2-40B4-BE49-F238E27FC236}">
                <a16:creationId xmlns:a16="http://schemas.microsoft.com/office/drawing/2014/main" id="{ED6196B2-686C-5163-235C-0DFEAE226EE5}"/>
              </a:ext>
            </a:extLst>
          </p:cNvPr>
          <p:cNvSpPr txBox="1"/>
          <p:nvPr/>
        </p:nvSpPr>
        <p:spPr>
          <a:xfrm>
            <a:off x="112132" y="980327"/>
            <a:ext cx="6096000" cy="923330"/>
          </a:xfrm>
          <a:prstGeom prst="rect">
            <a:avLst/>
          </a:prstGeom>
          <a:noFill/>
        </p:spPr>
        <p:txBody>
          <a:bodyPr wrap="square">
            <a:spAutoFit/>
          </a:bodyPr>
          <a:lstStyle/>
          <a:p>
            <a:r>
              <a:rPr lang="en-US" sz="1800" b="1" spc="-15" dirty="0">
                <a:solidFill>
                  <a:srgbClr val="D82128"/>
                </a:solidFill>
                <a:latin typeface="Roboto"/>
                <a:cs typeface="Roboto"/>
              </a:rPr>
              <a:t>Why not monolithic architecture?</a:t>
            </a:r>
          </a:p>
          <a:p>
            <a:endParaRPr lang="en-US" b="1" spc="-15" dirty="0">
              <a:solidFill>
                <a:srgbClr val="D82128"/>
              </a:solidFill>
              <a:latin typeface="Roboto"/>
              <a:cs typeface="Roboto"/>
            </a:endParaRPr>
          </a:p>
          <a:p>
            <a:endParaRPr lang="en-IN" dirty="0"/>
          </a:p>
        </p:txBody>
      </p:sp>
      <p:sp>
        <p:nvSpPr>
          <p:cNvPr id="9" name="TextBox 8">
            <a:extLst>
              <a:ext uri="{FF2B5EF4-FFF2-40B4-BE49-F238E27FC236}">
                <a16:creationId xmlns:a16="http://schemas.microsoft.com/office/drawing/2014/main" id="{A174072A-74F5-C992-C5FB-432ABEDE5035}"/>
              </a:ext>
            </a:extLst>
          </p:cNvPr>
          <p:cNvSpPr txBox="1"/>
          <p:nvPr/>
        </p:nvSpPr>
        <p:spPr>
          <a:xfrm>
            <a:off x="112132" y="1534923"/>
            <a:ext cx="4228463" cy="3788153"/>
          </a:xfrm>
          <a:prstGeom prst="rect">
            <a:avLst/>
          </a:prstGeom>
          <a:noFill/>
        </p:spPr>
        <p:txBody>
          <a:bodyPr wrap="square">
            <a:spAutoFit/>
          </a:bodyPr>
          <a:lstStyle/>
          <a:p>
            <a:pPr algn="just">
              <a:lnSpc>
                <a:spcPct val="150000"/>
              </a:lnSpc>
              <a:buFont typeface="Wingdings" panose="05000000000000000000" pitchFamily="2" charset="2"/>
              <a:buChar char="Ø"/>
            </a:pPr>
            <a:r>
              <a:rPr lang="en-US" dirty="0"/>
              <a:t> As project scale, it becomes difficult to manage. </a:t>
            </a:r>
          </a:p>
          <a:p>
            <a:pPr algn="just">
              <a:lnSpc>
                <a:spcPct val="150000"/>
              </a:lnSpc>
              <a:buFont typeface="Wingdings" panose="05000000000000000000" pitchFamily="2" charset="2"/>
              <a:buChar char="Ø"/>
            </a:pPr>
            <a:r>
              <a:rPr lang="en-US" dirty="0"/>
              <a:t> For single change redeployment of whole application needed. </a:t>
            </a:r>
          </a:p>
          <a:p>
            <a:pPr algn="just">
              <a:lnSpc>
                <a:spcPct val="150000"/>
              </a:lnSpc>
              <a:buFont typeface="Wingdings" panose="05000000000000000000" pitchFamily="2" charset="2"/>
              <a:buChar char="Ø"/>
            </a:pPr>
            <a:r>
              <a:rPr lang="en-US" dirty="0"/>
              <a:t> Difficult to adapt new technology for single functionality (affects whole application ). </a:t>
            </a:r>
          </a:p>
          <a:p>
            <a:pPr algn="just">
              <a:lnSpc>
                <a:spcPct val="150000"/>
              </a:lnSpc>
              <a:buFont typeface="Wingdings" panose="05000000000000000000" pitchFamily="2" charset="2"/>
              <a:buChar char="Ø"/>
            </a:pPr>
            <a:r>
              <a:rPr lang="en-US" dirty="0"/>
              <a:t> Single bug may down your whole application. </a:t>
            </a:r>
            <a:endParaRPr lang="en-IN" sz="1800" dirty="0">
              <a:latin typeface="RobotoRegular"/>
            </a:endParaRPr>
          </a:p>
        </p:txBody>
      </p:sp>
    </p:spTree>
    <p:extLst>
      <p:ext uri="{BB962C8B-B14F-4D97-AF65-F5344CB8AC3E}">
        <p14:creationId xmlns:p14="http://schemas.microsoft.com/office/powerpoint/2010/main" val="1226692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4">
            <a:extLst>
              <a:ext uri="{FF2B5EF4-FFF2-40B4-BE49-F238E27FC236}">
                <a16:creationId xmlns:a16="http://schemas.microsoft.com/office/drawing/2014/main" id="{310EFDF4-7BDA-2C79-BBD5-7E5BE3B54C2B}"/>
              </a:ext>
            </a:extLst>
          </p:cNvPr>
          <p:cNvPicPr/>
          <p:nvPr/>
        </p:nvPicPr>
        <p:blipFill>
          <a:blip r:embed="rId2" cstate="print"/>
          <a:stretch>
            <a:fillRect/>
          </a:stretch>
        </p:blipFill>
        <p:spPr>
          <a:xfrm>
            <a:off x="2410000" y="967782"/>
            <a:ext cx="6296677" cy="2469743"/>
          </a:xfrm>
          <a:prstGeom prst="rect">
            <a:avLst/>
          </a:prstGeom>
        </p:spPr>
      </p:pic>
      <p:sp>
        <p:nvSpPr>
          <p:cNvPr id="4" name="TextBox 3">
            <a:extLst>
              <a:ext uri="{FF2B5EF4-FFF2-40B4-BE49-F238E27FC236}">
                <a16:creationId xmlns:a16="http://schemas.microsoft.com/office/drawing/2014/main" id="{36D9712C-0AC7-FD01-07D4-60DF26D446CD}"/>
              </a:ext>
            </a:extLst>
          </p:cNvPr>
          <p:cNvSpPr txBox="1"/>
          <p:nvPr/>
        </p:nvSpPr>
        <p:spPr>
          <a:xfrm>
            <a:off x="1291138" y="3519042"/>
            <a:ext cx="10463539" cy="2888868"/>
          </a:xfrm>
          <a:prstGeom prst="rect">
            <a:avLst/>
          </a:prstGeom>
          <a:noFill/>
        </p:spPr>
        <p:txBody>
          <a:bodyPr wrap="square">
            <a:spAutoFit/>
          </a:bodyPr>
          <a:lstStyle/>
          <a:p>
            <a:pPr marR="221615" algn="ctr">
              <a:lnSpc>
                <a:spcPct val="100000"/>
              </a:lnSpc>
              <a:spcBef>
                <a:spcPts val="105"/>
              </a:spcBef>
            </a:pPr>
            <a:r>
              <a:rPr lang="en-US" sz="1400" dirty="0">
                <a:latin typeface="Calibri"/>
                <a:cs typeface="Calibri"/>
              </a:rPr>
              <a:t>Dig.</a:t>
            </a:r>
            <a:r>
              <a:rPr lang="en-US" sz="1400" spc="-5" dirty="0">
                <a:latin typeface="Calibri"/>
                <a:cs typeface="Calibri"/>
              </a:rPr>
              <a:t> Microservices</a:t>
            </a:r>
            <a:r>
              <a:rPr lang="en-US" sz="1400" dirty="0">
                <a:latin typeface="Calibri"/>
                <a:cs typeface="Calibri"/>
              </a:rPr>
              <a:t> </a:t>
            </a:r>
            <a:r>
              <a:rPr lang="en-US" sz="1400" spc="-5" dirty="0">
                <a:latin typeface="Calibri"/>
                <a:cs typeface="Calibri"/>
              </a:rPr>
              <a:t>Architecture</a:t>
            </a:r>
            <a:endParaRPr lang="en-US" sz="1400" dirty="0">
              <a:latin typeface="Calibri"/>
              <a:cs typeface="Calibri"/>
            </a:endParaRPr>
          </a:p>
          <a:p>
            <a:pPr>
              <a:lnSpc>
                <a:spcPct val="100000"/>
              </a:lnSpc>
              <a:spcBef>
                <a:spcPts val="60"/>
              </a:spcBef>
            </a:pPr>
            <a:endParaRPr lang="en-US" sz="1400" dirty="0">
              <a:latin typeface="Calibri"/>
              <a:cs typeface="Calibri"/>
            </a:endParaRPr>
          </a:p>
          <a:p>
            <a:pPr marL="469265" marR="5080" indent="-228600">
              <a:lnSpc>
                <a:spcPct val="110000"/>
              </a:lnSpc>
              <a:buChar char="-"/>
              <a:tabLst>
                <a:tab pos="469265" algn="l"/>
                <a:tab pos="469900" algn="l"/>
              </a:tabLst>
            </a:pPr>
            <a:r>
              <a:rPr lang="en-US" sz="1400" spc="-5" dirty="0">
                <a:latin typeface="Calibri"/>
                <a:cs typeface="Calibri"/>
              </a:rPr>
              <a:t>Microservices</a:t>
            </a:r>
            <a:r>
              <a:rPr lang="en-US" sz="1400" dirty="0">
                <a:latin typeface="Calibri"/>
                <a:cs typeface="Calibri"/>
              </a:rPr>
              <a:t> are</a:t>
            </a:r>
            <a:r>
              <a:rPr lang="en-US" sz="1400" spc="-5" dirty="0">
                <a:latin typeface="Calibri"/>
                <a:cs typeface="Calibri"/>
              </a:rPr>
              <a:t> smaller services</a:t>
            </a:r>
            <a:r>
              <a:rPr lang="en-US" sz="1400" spc="10" dirty="0">
                <a:latin typeface="Calibri"/>
                <a:cs typeface="Calibri"/>
              </a:rPr>
              <a:t> </a:t>
            </a:r>
            <a:r>
              <a:rPr lang="en-US" sz="1400" dirty="0">
                <a:latin typeface="Calibri"/>
                <a:cs typeface="Calibri"/>
              </a:rPr>
              <a:t>that</a:t>
            </a:r>
            <a:r>
              <a:rPr lang="en-US" sz="1400" spc="-10" dirty="0">
                <a:latin typeface="Calibri"/>
                <a:cs typeface="Calibri"/>
              </a:rPr>
              <a:t> </a:t>
            </a:r>
            <a:r>
              <a:rPr lang="en-US" sz="1400" spc="-5" dirty="0">
                <a:latin typeface="Calibri"/>
                <a:cs typeface="Calibri"/>
              </a:rPr>
              <a:t>works</a:t>
            </a:r>
            <a:r>
              <a:rPr lang="en-US" sz="1400" spc="5" dirty="0">
                <a:latin typeface="Calibri"/>
                <a:cs typeface="Calibri"/>
              </a:rPr>
              <a:t> </a:t>
            </a:r>
            <a:r>
              <a:rPr lang="en-US" sz="1400" spc="-5" dirty="0">
                <a:latin typeface="Calibri"/>
                <a:cs typeface="Calibri"/>
              </a:rPr>
              <a:t>together</a:t>
            </a:r>
            <a:r>
              <a:rPr lang="en-US" sz="1400" dirty="0">
                <a:latin typeface="Calibri"/>
                <a:cs typeface="Calibri"/>
              </a:rPr>
              <a:t> </a:t>
            </a:r>
            <a:r>
              <a:rPr lang="en-US" sz="1400" spc="-5" dirty="0">
                <a:latin typeface="Calibri"/>
                <a:cs typeface="Calibri"/>
              </a:rPr>
              <a:t>and</a:t>
            </a:r>
            <a:r>
              <a:rPr lang="en-US" sz="1400" spc="5" dirty="0">
                <a:latin typeface="Calibri"/>
                <a:cs typeface="Calibri"/>
              </a:rPr>
              <a:t> </a:t>
            </a:r>
            <a:r>
              <a:rPr lang="en-US" sz="1400" spc="-5" dirty="0">
                <a:latin typeface="Calibri"/>
                <a:cs typeface="Calibri"/>
              </a:rPr>
              <a:t>also </a:t>
            </a:r>
            <a:r>
              <a:rPr lang="en-US" sz="1400" dirty="0">
                <a:latin typeface="Calibri"/>
                <a:cs typeface="Calibri"/>
              </a:rPr>
              <a:t> </a:t>
            </a:r>
            <a:r>
              <a:rPr lang="en-US" sz="1400" spc="-5" dirty="0">
                <a:latin typeface="Calibri"/>
                <a:cs typeface="Calibri"/>
              </a:rPr>
              <a:t>communicating with </a:t>
            </a:r>
            <a:r>
              <a:rPr lang="en-US" sz="1400" dirty="0">
                <a:latin typeface="Calibri"/>
                <a:cs typeface="Calibri"/>
              </a:rPr>
              <a:t>each other directly </a:t>
            </a:r>
            <a:r>
              <a:rPr lang="en-US" sz="1400" spc="-5" dirty="0">
                <a:latin typeface="Calibri"/>
                <a:cs typeface="Calibri"/>
              </a:rPr>
              <a:t>using light </a:t>
            </a:r>
            <a:r>
              <a:rPr lang="en-US" sz="1400" dirty="0">
                <a:latin typeface="Calibri"/>
                <a:cs typeface="Calibri"/>
              </a:rPr>
              <a:t>weight </a:t>
            </a:r>
            <a:r>
              <a:rPr lang="en-US" sz="1400" spc="-5" dirty="0">
                <a:latin typeface="Calibri"/>
                <a:cs typeface="Calibri"/>
              </a:rPr>
              <a:t>protocols </a:t>
            </a:r>
            <a:r>
              <a:rPr lang="en-US" sz="1400" dirty="0">
                <a:latin typeface="Calibri"/>
                <a:cs typeface="Calibri"/>
              </a:rPr>
              <a:t>like </a:t>
            </a:r>
            <a:r>
              <a:rPr lang="en-US" sz="1400" spc="-305" dirty="0">
                <a:latin typeface="Calibri"/>
                <a:cs typeface="Calibri"/>
              </a:rPr>
              <a:t> </a:t>
            </a:r>
            <a:r>
              <a:rPr lang="en-US" sz="1400" spc="-5" dirty="0">
                <a:latin typeface="Calibri"/>
                <a:cs typeface="Calibri"/>
              </a:rPr>
              <a:t>http.</a:t>
            </a:r>
            <a:endParaRPr lang="en-US" sz="1400" dirty="0">
              <a:latin typeface="Calibri"/>
              <a:cs typeface="Calibri"/>
            </a:endParaRPr>
          </a:p>
          <a:p>
            <a:pPr marL="469265" marR="318770" indent="-228600">
              <a:lnSpc>
                <a:spcPct val="109300"/>
              </a:lnSpc>
              <a:spcBef>
                <a:spcPts val="10"/>
              </a:spcBef>
              <a:buChar char="-"/>
              <a:tabLst>
                <a:tab pos="469265" algn="l"/>
                <a:tab pos="469900" algn="l"/>
              </a:tabLst>
            </a:pPr>
            <a:r>
              <a:rPr lang="en-US" sz="1400" spc="-5" dirty="0">
                <a:latin typeface="Calibri"/>
                <a:cs typeface="Calibri"/>
              </a:rPr>
              <a:t>Microservices</a:t>
            </a:r>
            <a:r>
              <a:rPr lang="en-US" sz="1400" spc="5" dirty="0">
                <a:latin typeface="Calibri"/>
                <a:cs typeface="Calibri"/>
              </a:rPr>
              <a:t> </a:t>
            </a:r>
            <a:r>
              <a:rPr lang="en-US" sz="1400" spc="-5" dirty="0">
                <a:latin typeface="Calibri"/>
                <a:cs typeface="Calibri"/>
              </a:rPr>
              <a:t>architecture</a:t>
            </a:r>
            <a:r>
              <a:rPr lang="en-US" sz="1400" dirty="0">
                <a:latin typeface="Calibri"/>
                <a:cs typeface="Calibri"/>
              </a:rPr>
              <a:t> </a:t>
            </a:r>
            <a:r>
              <a:rPr lang="en-US" sz="1400" spc="-5" dirty="0">
                <a:latin typeface="Calibri"/>
                <a:cs typeface="Calibri"/>
              </a:rPr>
              <a:t>breaks</a:t>
            </a:r>
            <a:r>
              <a:rPr lang="en-US" sz="1400" spc="15" dirty="0">
                <a:latin typeface="Calibri"/>
                <a:cs typeface="Calibri"/>
              </a:rPr>
              <a:t> </a:t>
            </a:r>
            <a:r>
              <a:rPr lang="en-US" sz="1400" spc="-5" dirty="0">
                <a:latin typeface="Calibri"/>
                <a:cs typeface="Calibri"/>
              </a:rPr>
              <a:t>down</a:t>
            </a:r>
            <a:r>
              <a:rPr lang="en-US" sz="1400" spc="10" dirty="0">
                <a:latin typeface="Calibri"/>
                <a:cs typeface="Calibri"/>
              </a:rPr>
              <a:t> </a:t>
            </a:r>
            <a:r>
              <a:rPr lang="en-US" sz="1400" spc="-5" dirty="0">
                <a:latin typeface="Calibri"/>
                <a:cs typeface="Calibri"/>
              </a:rPr>
              <a:t>application</a:t>
            </a:r>
            <a:r>
              <a:rPr lang="en-US" sz="1400" spc="10" dirty="0">
                <a:latin typeface="Calibri"/>
                <a:cs typeface="Calibri"/>
              </a:rPr>
              <a:t> </a:t>
            </a:r>
            <a:r>
              <a:rPr lang="en-US" sz="1400" dirty="0">
                <a:latin typeface="Calibri"/>
                <a:cs typeface="Calibri"/>
              </a:rPr>
              <a:t>to</a:t>
            </a:r>
            <a:r>
              <a:rPr lang="en-US" sz="1400" spc="15" dirty="0">
                <a:latin typeface="Calibri"/>
                <a:cs typeface="Calibri"/>
              </a:rPr>
              <a:t> </a:t>
            </a:r>
            <a:r>
              <a:rPr lang="en-US" sz="1400" dirty="0">
                <a:latin typeface="Calibri"/>
                <a:cs typeface="Calibri"/>
              </a:rPr>
              <a:t>independent </a:t>
            </a:r>
            <a:r>
              <a:rPr lang="en-US" sz="1400" spc="-305" dirty="0">
                <a:latin typeface="Calibri"/>
                <a:cs typeface="Calibri"/>
              </a:rPr>
              <a:t> </a:t>
            </a:r>
            <a:r>
              <a:rPr lang="en-US" sz="1400" spc="-5" dirty="0">
                <a:latin typeface="Calibri"/>
                <a:cs typeface="Calibri"/>
              </a:rPr>
              <a:t>standalone</a:t>
            </a:r>
            <a:r>
              <a:rPr lang="en-US" sz="1400" spc="-15" dirty="0">
                <a:latin typeface="Calibri"/>
                <a:cs typeface="Calibri"/>
              </a:rPr>
              <a:t> </a:t>
            </a:r>
            <a:r>
              <a:rPr lang="en-US" sz="1400" spc="-5" dirty="0">
                <a:latin typeface="Calibri"/>
                <a:cs typeface="Calibri"/>
              </a:rPr>
              <a:t>small applications.</a:t>
            </a:r>
            <a:endParaRPr lang="en-US" sz="1400" dirty="0">
              <a:latin typeface="Calibri"/>
              <a:cs typeface="Calibri"/>
            </a:endParaRPr>
          </a:p>
          <a:p>
            <a:pPr>
              <a:lnSpc>
                <a:spcPct val="100000"/>
              </a:lnSpc>
              <a:spcBef>
                <a:spcPts val="5"/>
              </a:spcBef>
            </a:pPr>
            <a:endParaRPr lang="en-US" sz="1400" dirty="0">
              <a:latin typeface="Calibri"/>
              <a:cs typeface="Calibri"/>
            </a:endParaRPr>
          </a:p>
          <a:p>
            <a:pPr marL="12700">
              <a:lnSpc>
                <a:spcPct val="100000"/>
              </a:lnSpc>
            </a:pPr>
            <a:r>
              <a:rPr lang="en-US" sz="1400" spc="-5" dirty="0">
                <a:latin typeface="Calibri"/>
                <a:cs typeface="Calibri"/>
              </a:rPr>
              <a:t>Advantages</a:t>
            </a:r>
            <a:endParaRPr lang="en-US" sz="1400" dirty="0">
              <a:latin typeface="Calibri"/>
              <a:cs typeface="Calibri"/>
            </a:endParaRPr>
          </a:p>
          <a:p>
            <a:pPr marL="469265" marR="82550" indent="-228600">
              <a:lnSpc>
                <a:spcPts val="1850"/>
              </a:lnSpc>
              <a:spcBef>
                <a:spcPts val="75"/>
              </a:spcBef>
              <a:buAutoNum type="arabicParenR"/>
              <a:tabLst>
                <a:tab pos="469900" algn="l"/>
              </a:tabLst>
            </a:pPr>
            <a:r>
              <a:rPr lang="en-US" sz="1400" dirty="0">
                <a:latin typeface="Calibri"/>
                <a:cs typeface="Calibri"/>
              </a:rPr>
              <a:t>It</a:t>
            </a:r>
            <a:r>
              <a:rPr lang="en-US" sz="1400" spc="-5" dirty="0">
                <a:latin typeface="Calibri"/>
                <a:cs typeface="Calibri"/>
              </a:rPr>
              <a:t> </a:t>
            </a:r>
            <a:r>
              <a:rPr lang="en-US" sz="1400" dirty="0">
                <a:latin typeface="Calibri"/>
                <a:cs typeface="Calibri"/>
              </a:rPr>
              <a:t>is</a:t>
            </a:r>
            <a:r>
              <a:rPr lang="en-US" sz="1400" spc="5" dirty="0">
                <a:latin typeface="Calibri"/>
                <a:cs typeface="Calibri"/>
              </a:rPr>
              <a:t> </a:t>
            </a:r>
            <a:r>
              <a:rPr lang="en-US" sz="1400" spc="-5" dirty="0">
                <a:latin typeface="Calibri"/>
                <a:cs typeface="Calibri"/>
              </a:rPr>
              <a:t>possible</a:t>
            </a:r>
            <a:r>
              <a:rPr lang="en-US" sz="1400" dirty="0">
                <a:latin typeface="Calibri"/>
                <a:cs typeface="Calibri"/>
              </a:rPr>
              <a:t> to</a:t>
            </a:r>
            <a:r>
              <a:rPr lang="en-US" sz="1400" spc="-10" dirty="0">
                <a:latin typeface="Calibri"/>
                <a:cs typeface="Calibri"/>
              </a:rPr>
              <a:t> </a:t>
            </a:r>
            <a:r>
              <a:rPr lang="en-US" sz="1400" spc="-5" dirty="0">
                <a:latin typeface="Calibri"/>
                <a:cs typeface="Calibri"/>
              </a:rPr>
              <a:t>change or</a:t>
            </a:r>
            <a:r>
              <a:rPr lang="en-US" sz="1400" dirty="0">
                <a:latin typeface="Calibri"/>
                <a:cs typeface="Calibri"/>
              </a:rPr>
              <a:t> upgrade </a:t>
            </a:r>
            <a:r>
              <a:rPr lang="en-US" sz="1400" spc="-5" dirty="0">
                <a:latin typeface="Calibri"/>
                <a:cs typeface="Calibri"/>
              </a:rPr>
              <a:t>each</a:t>
            </a:r>
            <a:r>
              <a:rPr lang="en-US" sz="1400" spc="5" dirty="0">
                <a:latin typeface="Calibri"/>
                <a:cs typeface="Calibri"/>
              </a:rPr>
              <a:t> </a:t>
            </a:r>
            <a:r>
              <a:rPr lang="en-US" sz="1400" spc="-5" dirty="0">
                <a:latin typeface="Calibri"/>
                <a:cs typeface="Calibri"/>
              </a:rPr>
              <a:t>service individually</a:t>
            </a:r>
            <a:r>
              <a:rPr lang="en-US" sz="1400" dirty="0">
                <a:latin typeface="Calibri"/>
                <a:cs typeface="Calibri"/>
              </a:rPr>
              <a:t> rather than </a:t>
            </a:r>
            <a:r>
              <a:rPr lang="en-US" sz="1400" spc="-300" dirty="0">
                <a:latin typeface="Calibri"/>
                <a:cs typeface="Calibri"/>
              </a:rPr>
              <a:t> </a:t>
            </a:r>
            <a:r>
              <a:rPr lang="en-US" sz="1400" spc="-5" dirty="0">
                <a:latin typeface="Calibri"/>
                <a:cs typeface="Calibri"/>
              </a:rPr>
              <a:t>upgrading</a:t>
            </a:r>
            <a:r>
              <a:rPr lang="en-US" sz="1400" spc="-10" dirty="0">
                <a:latin typeface="Calibri"/>
                <a:cs typeface="Calibri"/>
              </a:rPr>
              <a:t> </a:t>
            </a:r>
            <a:r>
              <a:rPr lang="en-US" sz="1400" dirty="0">
                <a:latin typeface="Calibri"/>
                <a:cs typeface="Calibri"/>
              </a:rPr>
              <a:t>in the</a:t>
            </a:r>
            <a:r>
              <a:rPr lang="en-US" sz="1400" spc="-10" dirty="0">
                <a:latin typeface="Calibri"/>
                <a:cs typeface="Calibri"/>
              </a:rPr>
              <a:t> </a:t>
            </a:r>
            <a:r>
              <a:rPr lang="en-US" sz="1400" spc="-5" dirty="0">
                <a:latin typeface="Calibri"/>
                <a:cs typeface="Calibri"/>
              </a:rPr>
              <a:t>entire</a:t>
            </a:r>
            <a:r>
              <a:rPr lang="en-US" sz="1400" spc="-10" dirty="0">
                <a:latin typeface="Calibri"/>
                <a:cs typeface="Calibri"/>
              </a:rPr>
              <a:t> </a:t>
            </a:r>
            <a:r>
              <a:rPr lang="en-US" sz="1400" spc="-5" dirty="0">
                <a:latin typeface="Calibri"/>
                <a:cs typeface="Calibri"/>
              </a:rPr>
              <a:t>application.</a:t>
            </a:r>
            <a:endParaRPr lang="en-US" sz="1400" dirty="0">
              <a:latin typeface="Calibri"/>
              <a:cs typeface="Calibri"/>
            </a:endParaRPr>
          </a:p>
          <a:p>
            <a:pPr marL="469265" indent="-228600">
              <a:lnSpc>
                <a:spcPct val="100000"/>
              </a:lnSpc>
              <a:spcBef>
                <a:spcPts val="75"/>
              </a:spcBef>
              <a:buAutoNum type="arabicParenR"/>
              <a:tabLst>
                <a:tab pos="469900" algn="l"/>
              </a:tabLst>
            </a:pPr>
            <a:r>
              <a:rPr lang="en-US" sz="1400" spc="5" dirty="0">
                <a:latin typeface="Calibri"/>
                <a:cs typeface="Calibri"/>
              </a:rPr>
              <a:t>One</a:t>
            </a:r>
            <a:r>
              <a:rPr lang="en-US" sz="1400" spc="-10" dirty="0">
                <a:latin typeface="Calibri"/>
                <a:cs typeface="Calibri"/>
              </a:rPr>
              <a:t> </a:t>
            </a:r>
            <a:r>
              <a:rPr lang="en-US" sz="1400" spc="-5" dirty="0">
                <a:latin typeface="Calibri"/>
                <a:cs typeface="Calibri"/>
              </a:rPr>
              <a:t>service may down</a:t>
            </a:r>
            <a:r>
              <a:rPr lang="en-US" sz="1400" spc="5" dirty="0">
                <a:latin typeface="Calibri"/>
                <a:cs typeface="Calibri"/>
              </a:rPr>
              <a:t> </a:t>
            </a:r>
            <a:r>
              <a:rPr lang="en-US" sz="1400" spc="-5" dirty="0">
                <a:latin typeface="Calibri"/>
                <a:cs typeface="Calibri"/>
              </a:rPr>
              <a:t>without</a:t>
            </a:r>
            <a:r>
              <a:rPr lang="en-US" sz="1400" spc="-10" dirty="0">
                <a:latin typeface="Calibri"/>
                <a:cs typeface="Calibri"/>
              </a:rPr>
              <a:t> </a:t>
            </a:r>
            <a:r>
              <a:rPr lang="en-US" sz="1400" spc="-5" dirty="0">
                <a:latin typeface="Calibri"/>
                <a:cs typeface="Calibri"/>
              </a:rPr>
              <a:t>impacting </a:t>
            </a:r>
            <a:r>
              <a:rPr lang="en-US" sz="1400" dirty="0">
                <a:latin typeface="Calibri"/>
                <a:cs typeface="Calibri"/>
              </a:rPr>
              <a:t>to </a:t>
            </a:r>
            <a:r>
              <a:rPr lang="en-US" sz="1400" spc="-5" dirty="0">
                <a:latin typeface="Calibri"/>
                <a:cs typeface="Calibri"/>
              </a:rPr>
              <a:t>others.</a:t>
            </a:r>
            <a:endParaRPr lang="en-US" sz="1400" dirty="0">
              <a:latin typeface="Calibri"/>
              <a:cs typeface="Calibri"/>
            </a:endParaRPr>
          </a:p>
          <a:p>
            <a:pPr marL="469265" marR="165735" indent="-228600">
              <a:lnSpc>
                <a:spcPts val="1850"/>
              </a:lnSpc>
              <a:spcBef>
                <a:spcPts val="80"/>
              </a:spcBef>
              <a:buAutoNum type="arabicParenR"/>
              <a:tabLst>
                <a:tab pos="469900" algn="l"/>
              </a:tabLst>
            </a:pPr>
            <a:r>
              <a:rPr lang="en-US" sz="1400" spc="-5" dirty="0">
                <a:latin typeface="Calibri"/>
                <a:cs typeface="Calibri"/>
              </a:rPr>
              <a:t>Easily</a:t>
            </a:r>
            <a:r>
              <a:rPr lang="en-US" sz="1400" spc="5" dirty="0">
                <a:latin typeface="Calibri"/>
                <a:cs typeface="Calibri"/>
              </a:rPr>
              <a:t> </a:t>
            </a:r>
            <a:r>
              <a:rPr lang="en-US" sz="1400" spc="-5" dirty="0">
                <a:latin typeface="Calibri"/>
                <a:cs typeface="Calibri"/>
              </a:rPr>
              <a:t>use</a:t>
            </a:r>
            <a:r>
              <a:rPr lang="en-US" sz="1400" dirty="0">
                <a:latin typeface="Calibri"/>
                <a:cs typeface="Calibri"/>
              </a:rPr>
              <a:t> </a:t>
            </a:r>
            <a:r>
              <a:rPr lang="en-US" sz="1400" spc="-5" dirty="0">
                <a:latin typeface="Calibri"/>
                <a:cs typeface="Calibri"/>
              </a:rPr>
              <a:t>different technologies</a:t>
            </a:r>
            <a:r>
              <a:rPr lang="en-US" sz="1400" spc="5" dirty="0">
                <a:latin typeface="Calibri"/>
                <a:cs typeface="Calibri"/>
              </a:rPr>
              <a:t> </a:t>
            </a:r>
            <a:r>
              <a:rPr lang="en-US" sz="1400" spc="-5" dirty="0">
                <a:latin typeface="Calibri"/>
                <a:cs typeface="Calibri"/>
              </a:rPr>
              <a:t>for building</a:t>
            </a:r>
            <a:r>
              <a:rPr lang="en-US" sz="1400" dirty="0">
                <a:latin typeface="Calibri"/>
                <a:cs typeface="Calibri"/>
              </a:rPr>
              <a:t> </a:t>
            </a:r>
            <a:r>
              <a:rPr lang="en-US" sz="1400" spc="-5" dirty="0">
                <a:latin typeface="Calibri"/>
                <a:cs typeface="Calibri"/>
              </a:rPr>
              <a:t>different</a:t>
            </a:r>
            <a:r>
              <a:rPr lang="en-US" sz="1400" spc="15" dirty="0">
                <a:latin typeface="Calibri"/>
                <a:cs typeface="Calibri"/>
              </a:rPr>
              <a:t> </a:t>
            </a:r>
            <a:r>
              <a:rPr lang="en-US" sz="1400" spc="-5" dirty="0">
                <a:latin typeface="Calibri"/>
                <a:cs typeface="Calibri"/>
              </a:rPr>
              <a:t>microservices.</a:t>
            </a:r>
            <a:r>
              <a:rPr lang="en-US" sz="1400" spc="20" dirty="0">
                <a:latin typeface="Calibri"/>
                <a:cs typeface="Calibri"/>
              </a:rPr>
              <a:t> </a:t>
            </a:r>
            <a:r>
              <a:rPr lang="en-US" sz="1400" dirty="0">
                <a:latin typeface="Calibri"/>
                <a:cs typeface="Calibri"/>
              </a:rPr>
              <a:t>( </a:t>
            </a:r>
            <a:r>
              <a:rPr lang="en-US" sz="1400" spc="-305" dirty="0">
                <a:latin typeface="Calibri"/>
                <a:cs typeface="Calibri"/>
              </a:rPr>
              <a:t> </a:t>
            </a:r>
            <a:r>
              <a:rPr lang="en-US" sz="1400" dirty="0">
                <a:latin typeface="Calibri"/>
                <a:cs typeface="Calibri"/>
              </a:rPr>
              <a:t>Gives </a:t>
            </a:r>
            <a:r>
              <a:rPr lang="en-US" sz="1400" spc="-5" dirty="0">
                <a:latin typeface="Calibri"/>
                <a:cs typeface="Calibri"/>
              </a:rPr>
              <a:t>flexibility </a:t>
            </a:r>
            <a:r>
              <a:rPr lang="en-US" sz="1400" dirty="0">
                <a:latin typeface="Calibri"/>
                <a:cs typeface="Calibri"/>
              </a:rPr>
              <a:t>to</a:t>
            </a:r>
            <a:r>
              <a:rPr lang="en-US" sz="1400" spc="5" dirty="0">
                <a:latin typeface="Calibri"/>
                <a:cs typeface="Calibri"/>
              </a:rPr>
              <a:t> </a:t>
            </a:r>
            <a:r>
              <a:rPr lang="en-US" sz="1400" spc="-5" dirty="0">
                <a:latin typeface="Calibri"/>
                <a:cs typeface="Calibri"/>
              </a:rPr>
              <a:t>choose</a:t>
            </a:r>
            <a:r>
              <a:rPr lang="en-US" sz="1400" spc="-10" dirty="0">
                <a:latin typeface="Calibri"/>
                <a:cs typeface="Calibri"/>
              </a:rPr>
              <a:t> </a:t>
            </a:r>
            <a:r>
              <a:rPr lang="en-US" sz="1400" spc="-5" dirty="0">
                <a:latin typeface="Calibri"/>
                <a:cs typeface="Calibri"/>
              </a:rPr>
              <a:t>technologies</a:t>
            </a:r>
            <a:r>
              <a:rPr lang="en-US" sz="1400" dirty="0">
                <a:latin typeface="Calibri"/>
                <a:cs typeface="Calibri"/>
              </a:rPr>
              <a:t> </a:t>
            </a:r>
            <a:r>
              <a:rPr lang="en-US" sz="1400" spc="-5" dirty="0">
                <a:latin typeface="Calibri"/>
                <a:cs typeface="Calibri"/>
              </a:rPr>
              <a:t>and</a:t>
            </a:r>
            <a:r>
              <a:rPr lang="en-US" sz="1400" spc="5" dirty="0">
                <a:latin typeface="Calibri"/>
                <a:cs typeface="Calibri"/>
              </a:rPr>
              <a:t> </a:t>
            </a:r>
            <a:r>
              <a:rPr lang="en-US" sz="1400" spc="-5" dirty="0">
                <a:latin typeface="Calibri"/>
                <a:cs typeface="Calibri"/>
              </a:rPr>
              <a:t>framework</a:t>
            </a:r>
            <a:r>
              <a:rPr lang="en-US" sz="1400" spc="-10" dirty="0">
                <a:latin typeface="Calibri"/>
                <a:cs typeface="Calibri"/>
              </a:rPr>
              <a:t> </a:t>
            </a:r>
            <a:r>
              <a:rPr lang="en-US" sz="1400" spc="-5" dirty="0">
                <a:latin typeface="Calibri"/>
                <a:cs typeface="Calibri"/>
              </a:rPr>
              <a:t>for each </a:t>
            </a:r>
            <a:r>
              <a:rPr lang="en-US" sz="1400" dirty="0">
                <a:latin typeface="Calibri"/>
                <a:cs typeface="Calibri"/>
              </a:rPr>
              <a:t> </a:t>
            </a:r>
            <a:r>
              <a:rPr lang="en-US" sz="1400" spc="-5" dirty="0">
                <a:latin typeface="Calibri"/>
                <a:cs typeface="Calibri"/>
              </a:rPr>
              <a:t>microservice</a:t>
            </a:r>
            <a:r>
              <a:rPr lang="en-US" sz="1400" spc="-15" dirty="0">
                <a:latin typeface="Calibri"/>
                <a:cs typeface="Calibri"/>
              </a:rPr>
              <a:t> </a:t>
            </a:r>
            <a:r>
              <a:rPr lang="en-US" sz="1400" spc="-5" dirty="0">
                <a:latin typeface="Calibri"/>
                <a:cs typeface="Calibri"/>
              </a:rPr>
              <a:t>independently </a:t>
            </a:r>
            <a:r>
              <a:rPr lang="en-US" sz="1400" dirty="0">
                <a:latin typeface="Calibri"/>
                <a:cs typeface="Calibri"/>
              </a:rPr>
              <a:t>)</a:t>
            </a:r>
          </a:p>
          <a:p>
            <a:pPr marL="469265" indent="-228600">
              <a:lnSpc>
                <a:spcPct val="100000"/>
              </a:lnSpc>
              <a:spcBef>
                <a:spcPts val="60"/>
              </a:spcBef>
              <a:buAutoNum type="arabicParenR"/>
              <a:tabLst>
                <a:tab pos="469900" algn="l"/>
              </a:tabLst>
            </a:pPr>
            <a:r>
              <a:rPr lang="en-US" sz="1400" spc="-5" dirty="0">
                <a:latin typeface="Calibri"/>
                <a:cs typeface="Calibri"/>
              </a:rPr>
              <a:t>Less</a:t>
            </a:r>
            <a:r>
              <a:rPr lang="en-US" sz="1400" spc="-10" dirty="0">
                <a:latin typeface="Calibri"/>
                <a:cs typeface="Calibri"/>
              </a:rPr>
              <a:t> </a:t>
            </a:r>
            <a:r>
              <a:rPr lang="en-US" sz="1400" spc="-5" dirty="0">
                <a:latin typeface="Calibri"/>
                <a:cs typeface="Calibri"/>
              </a:rPr>
              <a:t>dependency. Loosely coupled.</a:t>
            </a:r>
            <a:endParaRPr lang="en-US" sz="1400" dirty="0">
              <a:latin typeface="Calibri"/>
              <a:cs typeface="Calibri"/>
            </a:endParaRPr>
          </a:p>
        </p:txBody>
      </p:sp>
      <p:sp>
        <p:nvSpPr>
          <p:cNvPr id="5" name="object 3">
            <a:extLst>
              <a:ext uri="{FF2B5EF4-FFF2-40B4-BE49-F238E27FC236}">
                <a16:creationId xmlns:a16="http://schemas.microsoft.com/office/drawing/2014/main" id="{FB3585AA-806D-9F25-17AB-7B0F660FE0B7}"/>
              </a:ext>
            </a:extLst>
          </p:cNvPr>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dirty="0"/>
          </a:p>
        </p:txBody>
      </p:sp>
      <p:sp>
        <p:nvSpPr>
          <p:cNvPr id="7" name="TextBox 6">
            <a:extLst>
              <a:ext uri="{FF2B5EF4-FFF2-40B4-BE49-F238E27FC236}">
                <a16:creationId xmlns:a16="http://schemas.microsoft.com/office/drawing/2014/main" id="{DB762FAC-6D14-A43F-7347-146D132A4436}"/>
              </a:ext>
            </a:extLst>
          </p:cNvPr>
          <p:cNvSpPr txBox="1"/>
          <p:nvPr/>
        </p:nvSpPr>
        <p:spPr>
          <a:xfrm>
            <a:off x="211015" y="516933"/>
            <a:ext cx="6096000" cy="369332"/>
          </a:xfrm>
          <a:prstGeom prst="rect">
            <a:avLst/>
          </a:prstGeom>
          <a:noFill/>
        </p:spPr>
        <p:txBody>
          <a:bodyPr wrap="square">
            <a:spAutoFit/>
          </a:bodyPr>
          <a:lstStyle/>
          <a:p>
            <a:r>
              <a:rPr lang="en-US" sz="1800" b="1" spc="-15" dirty="0">
                <a:solidFill>
                  <a:srgbClr val="D82128"/>
                </a:solidFill>
                <a:latin typeface="Roboto"/>
                <a:cs typeface="Roboto"/>
              </a:rPr>
              <a:t>MICROSERVICES</a:t>
            </a:r>
            <a:endParaRPr lang="en-IN" dirty="0"/>
          </a:p>
        </p:txBody>
      </p:sp>
    </p:spTree>
    <p:extLst>
      <p:ext uri="{BB962C8B-B14F-4D97-AF65-F5344CB8AC3E}">
        <p14:creationId xmlns:p14="http://schemas.microsoft.com/office/powerpoint/2010/main" val="744422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17404DD8-A276-D7E9-C3F3-E7D3A826D2D2}"/>
              </a:ext>
            </a:extLst>
          </p:cNvPr>
          <p:cNvSpPr txBox="1"/>
          <p:nvPr/>
        </p:nvSpPr>
        <p:spPr>
          <a:xfrm>
            <a:off x="782572" y="433966"/>
            <a:ext cx="10799827" cy="2163284"/>
          </a:xfrm>
          <a:prstGeom prst="rect">
            <a:avLst/>
          </a:prstGeom>
        </p:spPr>
        <p:txBody>
          <a:bodyPr vert="horz" wrap="square" lIns="0" tIns="32384" rIns="0" bIns="0" rtlCol="0">
            <a:spAutoFit/>
          </a:bodyPr>
          <a:lstStyle/>
          <a:p>
            <a:pPr marL="12700">
              <a:lnSpc>
                <a:spcPct val="100000"/>
              </a:lnSpc>
              <a:spcBef>
                <a:spcPts val="254"/>
              </a:spcBef>
            </a:pPr>
            <a:r>
              <a:rPr sz="1600" spc="-5" dirty="0">
                <a:latin typeface="Times New Roman" panose="02020603050405020304" pitchFamily="18" charset="0"/>
                <a:cs typeface="Times New Roman" panose="02020603050405020304" pitchFamily="18" charset="0"/>
              </a:rPr>
              <a:t>Explanation</a:t>
            </a:r>
            <a:endParaRPr sz="1600" dirty="0">
              <a:latin typeface="Times New Roman" panose="02020603050405020304" pitchFamily="18" charset="0"/>
              <a:cs typeface="Times New Roman" panose="02020603050405020304" pitchFamily="18" charset="0"/>
            </a:endParaRPr>
          </a:p>
          <a:p>
            <a:pPr marL="469265" indent="-228600">
              <a:lnSpc>
                <a:spcPct val="100000"/>
              </a:lnSpc>
              <a:spcBef>
                <a:spcPts val="155"/>
              </a:spcBef>
              <a:buChar char="-"/>
              <a:tabLst>
                <a:tab pos="469265" algn="l"/>
                <a:tab pos="469900" algn="l"/>
              </a:tabLst>
            </a:pPr>
            <a:r>
              <a:rPr sz="1600" dirty="0">
                <a:latin typeface="Times New Roman" panose="02020603050405020304" pitchFamily="18" charset="0"/>
                <a:cs typeface="Times New Roman" panose="02020603050405020304" pitchFamily="18" charset="0"/>
              </a:rPr>
              <a:t>Api</a:t>
            </a:r>
            <a:r>
              <a:rPr sz="1600" spc="-2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Gateway</a:t>
            </a:r>
            <a:r>
              <a:rPr sz="1600" spc="-1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a:t>
            </a:r>
          </a:p>
          <a:p>
            <a:pPr marL="697865" marR="5080" lvl="1" indent="-228600">
              <a:lnSpc>
                <a:spcPct val="109800"/>
              </a:lnSpc>
              <a:spcBef>
                <a:spcPts val="5"/>
              </a:spcBef>
              <a:buAutoNum type="arabicParenR"/>
              <a:tabLst>
                <a:tab pos="698500" algn="l"/>
              </a:tabLst>
            </a:pPr>
            <a:r>
              <a:rPr sz="1600" dirty="0">
                <a:latin typeface="Times New Roman" panose="02020603050405020304" pitchFamily="18" charset="0"/>
                <a:cs typeface="Times New Roman" panose="02020603050405020304" pitchFamily="18" charset="0"/>
              </a:rPr>
              <a:t>It</a:t>
            </a:r>
            <a:r>
              <a:rPr sz="1600" spc="-5" dirty="0">
                <a:latin typeface="Times New Roman" panose="02020603050405020304" pitchFamily="18" charset="0"/>
                <a:cs typeface="Times New Roman" panose="02020603050405020304" pitchFamily="18" charset="0"/>
              </a:rPr>
              <a:t> provides</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single</a:t>
            </a:r>
            <a:r>
              <a:rPr sz="1600" spc="-1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point to</a:t>
            </a:r>
            <a:r>
              <a:rPr sz="1600" spc="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the </a:t>
            </a:r>
            <a:r>
              <a:rPr sz="1600" spc="-5" dirty="0">
                <a:latin typeface="Times New Roman" panose="02020603050405020304" pitchFamily="18" charset="0"/>
                <a:cs typeface="Times New Roman" panose="02020603050405020304" pitchFamily="18" charset="0"/>
              </a:rPr>
              <a:t>client </a:t>
            </a:r>
            <a:r>
              <a:rPr sz="1600" dirty="0">
                <a:latin typeface="Times New Roman" panose="02020603050405020304" pitchFamily="18" charset="0"/>
                <a:cs typeface="Times New Roman" panose="02020603050405020304" pitchFamily="18" charset="0"/>
              </a:rPr>
              <a:t>to</a:t>
            </a:r>
            <a:r>
              <a:rPr sz="1600" spc="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which</a:t>
            </a:r>
            <a:r>
              <a:rPr sz="1600" spc="1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client will</a:t>
            </a:r>
            <a:r>
              <a:rPr sz="1600" spc="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communicate </a:t>
            </a:r>
            <a:r>
              <a:rPr sz="1600" spc="-3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and</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based</a:t>
            </a:r>
            <a:r>
              <a:rPr sz="1600" spc="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on</a:t>
            </a:r>
            <a:r>
              <a:rPr sz="1600" spc="1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url send</a:t>
            </a:r>
            <a:r>
              <a:rPr sz="1600" spc="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by</a:t>
            </a:r>
            <a:r>
              <a:rPr sz="1600" spc="-5" dirty="0">
                <a:latin typeface="Times New Roman" panose="02020603050405020304" pitchFamily="18" charset="0"/>
                <a:cs typeface="Times New Roman" panose="02020603050405020304" pitchFamily="18" charset="0"/>
              </a:rPr>
              <a:t> frontend/client </a:t>
            </a:r>
            <a:r>
              <a:rPr sz="1600" dirty="0">
                <a:latin typeface="Times New Roman" panose="02020603050405020304" pitchFamily="18" charset="0"/>
                <a:cs typeface="Times New Roman" panose="02020603050405020304" pitchFamily="18" charset="0"/>
              </a:rPr>
              <a:t>gateway</a:t>
            </a:r>
            <a:r>
              <a:rPr sz="1600" spc="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decides which </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microservice </a:t>
            </a:r>
            <a:r>
              <a:rPr sz="1600" dirty="0">
                <a:latin typeface="Times New Roman" panose="02020603050405020304" pitchFamily="18" charset="0"/>
                <a:cs typeface="Times New Roman" panose="02020603050405020304" pitchFamily="18" charset="0"/>
              </a:rPr>
              <a:t>need to be </a:t>
            </a:r>
            <a:r>
              <a:rPr sz="1600" spc="-5" dirty="0">
                <a:latin typeface="Times New Roman" panose="02020603050405020304" pitchFamily="18" charset="0"/>
                <a:cs typeface="Times New Roman" panose="02020603050405020304" pitchFamily="18" charset="0"/>
              </a:rPr>
              <a:t>call. </a:t>
            </a:r>
            <a:r>
              <a:rPr sz="1600" dirty="0">
                <a:latin typeface="Times New Roman" panose="02020603050405020304" pitchFamily="18" charset="0"/>
                <a:cs typeface="Times New Roman" panose="02020603050405020304" pitchFamily="18" charset="0"/>
              </a:rPr>
              <a:t>( we </a:t>
            </a:r>
            <a:r>
              <a:rPr sz="1600" spc="-5" dirty="0">
                <a:latin typeface="Times New Roman" panose="02020603050405020304" pitchFamily="18" charset="0"/>
                <a:cs typeface="Times New Roman" panose="02020603050405020304" pitchFamily="18" charset="0"/>
              </a:rPr>
              <a:t>can say api </a:t>
            </a:r>
            <a:r>
              <a:rPr sz="1600" dirty="0">
                <a:latin typeface="Times New Roman" panose="02020603050405020304" pitchFamily="18" charset="0"/>
                <a:cs typeface="Times New Roman" panose="02020603050405020304" pitchFamily="18" charset="0"/>
              </a:rPr>
              <a:t>gateway doing work </a:t>
            </a:r>
            <a:r>
              <a:rPr sz="1600" spc="-5" dirty="0">
                <a:latin typeface="Times New Roman" panose="02020603050405020304" pitchFamily="18" charset="0"/>
                <a:cs typeface="Times New Roman" panose="02020603050405020304" pitchFamily="18" charset="0"/>
              </a:rPr>
              <a:t>of </a:t>
            </a:r>
            <a:r>
              <a:rPr sz="1600" dirty="0">
                <a:latin typeface="Times New Roman" panose="02020603050405020304" pitchFamily="18" charset="0"/>
                <a:cs typeface="Times New Roman" panose="02020603050405020304" pitchFamily="18" charset="0"/>
              </a:rPr>
              <a:t> port</a:t>
            </a:r>
            <a:r>
              <a:rPr sz="1600" spc="-1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forwarding</a:t>
            </a:r>
            <a:r>
              <a:rPr sz="1600" spc="-1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based</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on</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request</a:t>
            </a:r>
            <a:r>
              <a:rPr sz="1600" spc="-1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url</a:t>
            </a:r>
            <a:r>
              <a:rPr sz="1600" dirty="0">
                <a:latin typeface="Times New Roman" panose="02020603050405020304" pitchFamily="18" charset="0"/>
                <a:cs typeface="Times New Roman" panose="02020603050405020304" pitchFamily="18" charset="0"/>
              </a:rPr>
              <a:t> by </a:t>
            </a:r>
            <a:r>
              <a:rPr sz="1600" spc="-5" dirty="0">
                <a:latin typeface="Times New Roman" panose="02020603050405020304" pitchFamily="18" charset="0"/>
                <a:cs typeface="Times New Roman" panose="02020603050405020304" pitchFamily="18" charset="0"/>
              </a:rPr>
              <a:t>react</a:t>
            </a:r>
            <a:r>
              <a:rPr sz="1600" spc="1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as </a:t>
            </a:r>
            <a:r>
              <a:rPr sz="1600" spc="-5" dirty="0">
                <a:latin typeface="Times New Roman" panose="02020603050405020304" pitchFamily="18" charset="0"/>
                <a:cs typeface="Times New Roman" panose="02020603050405020304" pitchFamily="18" charset="0"/>
              </a:rPr>
              <a:t>frontend</a:t>
            </a:r>
            <a:r>
              <a:rPr sz="1600" spc="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a:t>
            </a:r>
          </a:p>
          <a:p>
            <a:pPr marL="697865" lvl="1" indent="-229235">
              <a:lnSpc>
                <a:spcPct val="100000"/>
              </a:lnSpc>
              <a:spcBef>
                <a:spcPts val="165"/>
              </a:spcBef>
              <a:buAutoNum type="arabicParenR"/>
              <a:tabLst>
                <a:tab pos="698500" algn="l"/>
              </a:tabLst>
            </a:pPr>
            <a:r>
              <a:rPr sz="1600" dirty="0">
                <a:latin typeface="Times New Roman" panose="02020603050405020304" pitchFamily="18" charset="0"/>
                <a:cs typeface="Times New Roman" panose="02020603050405020304" pitchFamily="18" charset="0"/>
              </a:rPr>
              <a:t>we</a:t>
            </a:r>
            <a:r>
              <a:rPr sz="1600" spc="-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have</a:t>
            </a:r>
            <a:r>
              <a:rPr sz="1600" spc="-1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implement</a:t>
            </a:r>
            <a:r>
              <a:rPr sz="1600" spc="-1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API gateway</a:t>
            </a:r>
            <a:r>
              <a:rPr sz="1600" spc="-1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by</a:t>
            </a:r>
            <a:r>
              <a:rPr sz="1600" spc="-5" dirty="0">
                <a:latin typeface="Times New Roman" panose="02020603050405020304" pitchFamily="18" charset="0"/>
                <a:cs typeface="Times New Roman" panose="02020603050405020304" pitchFamily="18" charset="0"/>
              </a:rPr>
              <a:t> using</a:t>
            </a:r>
            <a:r>
              <a:rPr sz="1600" spc="-1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spring</a:t>
            </a:r>
            <a:r>
              <a:rPr sz="1600" spc="-1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cloud</a:t>
            </a:r>
            <a:r>
              <a:rPr sz="1600" spc="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gateway.</a:t>
            </a:r>
            <a:endParaRPr sz="1600" dirty="0">
              <a:latin typeface="Times New Roman" panose="02020603050405020304" pitchFamily="18" charset="0"/>
              <a:cs typeface="Times New Roman" panose="02020603050405020304" pitchFamily="18" charset="0"/>
            </a:endParaRPr>
          </a:p>
          <a:p>
            <a:pPr marL="697865" marR="222885" lvl="1" indent="-228600">
              <a:lnSpc>
                <a:spcPct val="109700"/>
              </a:lnSpc>
              <a:spcBef>
                <a:spcPts val="5"/>
              </a:spcBef>
              <a:buAutoNum type="arabicParenR"/>
              <a:tabLst>
                <a:tab pos="698500" algn="l"/>
              </a:tabLst>
            </a:pPr>
            <a:r>
              <a:rPr sz="1600" dirty="0">
                <a:latin typeface="Times New Roman" panose="02020603050405020304" pitchFamily="18" charset="0"/>
                <a:cs typeface="Times New Roman" panose="02020603050405020304" pitchFamily="18" charset="0"/>
              </a:rPr>
              <a:t>It </a:t>
            </a:r>
            <a:r>
              <a:rPr sz="1600" spc="-5" dirty="0">
                <a:latin typeface="Times New Roman" panose="02020603050405020304" pitchFamily="18" charset="0"/>
                <a:cs typeface="Times New Roman" panose="02020603050405020304" pitchFamily="18" charset="0"/>
              </a:rPr>
              <a:t>includes </a:t>
            </a:r>
            <a:r>
              <a:rPr sz="1600" dirty="0">
                <a:latin typeface="Times New Roman" panose="02020603050405020304" pitchFamily="18" charset="0"/>
                <a:cs typeface="Times New Roman" panose="02020603050405020304" pitchFamily="18" charset="0"/>
              </a:rPr>
              <a:t>many </a:t>
            </a:r>
            <a:r>
              <a:rPr sz="1600" spc="-5" dirty="0">
                <a:latin typeface="Times New Roman" panose="02020603050405020304" pitchFamily="18" charset="0"/>
                <a:cs typeface="Times New Roman" panose="02020603050405020304" pitchFamily="18" charset="0"/>
              </a:rPr>
              <a:t>build-in Route </a:t>
            </a:r>
            <a:r>
              <a:rPr sz="1600" dirty="0">
                <a:latin typeface="Times New Roman" panose="02020603050405020304" pitchFamily="18" charset="0"/>
                <a:cs typeface="Times New Roman" panose="02020603050405020304" pitchFamily="18" charset="0"/>
              </a:rPr>
              <a:t>predicate </a:t>
            </a:r>
            <a:r>
              <a:rPr sz="1600" spc="-5" dirty="0">
                <a:latin typeface="Times New Roman" panose="02020603050405020304" pitchFamily="18" charset="0"/>
                <a:cs typeface="Times New Roman" panose="02020603050405020304" pitchFamily="18" charset="0"/>
              </a:rPr>
              <a:t>Factories. All </a:t>
            </a:r>
            <a:r>
              <a:rPr sz="1600" dirty="0">
                <a:latin typeface="Times New Roman" panose="02020603050405020304" pitchFamily="18" charset="0"/>
                <a:cs typeface="Times New Roman" panose="02020603050405020304" pitchFamily="18" charset="0"/>
              </a:rPr>
              <a:t>these </a:t>
            </a:r>
            <a:r>
              <a:rPr sz="1600" spc="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predicates</a:t>
            </a:r>
            <a:r>
              <a:rPr sz="1600" spc="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(in</a:t>
            </a:r>
            <a:r>
              <a:rPr sz="1600" spc="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predicate</a:t>
            </a:r>
            <a:r>
              <a:rPr sz="1600" spc="-1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there are</a:t>
            </a:r>
            <a:r>
              <a:rPr sz="1600" spc="-5" dirty="0">
                <a:latin typeface="Times New Roman" panose="02020603050405020304" pitchFamily="18" charset="0"/>
                <a:cs typeface="Times New Roman" panose="02020603050405020304" pitchFamily="18" charset="0"/>
              </a:rPr>
              <a:t> different </a:t>
            </a:r>
            <a:r>
              <a:rPr sz="1600" dirty="0">
                <a:latin typeface="Times New Roman" panose="02020603050405020304" pitchFamily="18" charset="0"/>
                <a:cs typeface="Times New Roman" panose="02020603050405020304" pitchFamily="18" charset="0"/>
              </a:rPr>
              <a:t>paths)</a:t>
            </a:r>
            <a:r>
              <a:rPr sz="1600" spc="2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match</a:t>
            </a:r>
            <a:r>
              <a:rPr sz="1600" spc="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different </a:t>
            </a:r>
            <a:r>
              <a:rPr sz="1600" spc="-3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attributes</a:t>
            </a:r>
            <a:r>
              <a:rPr sz="1600" dirty="0">
                <a:latin typeface="Times New Roman" panose="02020603050405020304" pitchFamily="18" charset="0"/>
                <a:cs typeface="Times New Roman" panose="02020603050405020304" pitchFamily="18" charset="0"/>
              </a:rPr>
              <a:t> </a:t>
            </a:r>
            <a:r>
              <a:rPr sz="1600" spc="-10" dirty="0">
                <a:latin typeface="Times New Roman" panose="02020603050405020304" pitchFamily="18" charset="0"/>
                <a:cs typeface="Times New Roman" panose="02020603050405020304" pitchFamily="18" charset="0"/>
              </a:rPr>
              <a:t>of</a:t>
            </a:r>
            <a:r>
              <a:rPr sz="1600" dirty="0">
                <a:latin typeface="Times New Roman" panose="02020603050405020304" pitchFamily="18" charset="0"/>
                <a:cs typeface="Times New Roman" panose="02020603050405020304" pitchFamily="18" charset="0"/>
              </a:rPr>
              <a:t> the</a:t>
            </a:r>
            <a:r>
              <a:rPr sz="1600" spc="-5" dirty="0">
                <a:latin typeface="Times New Roman" panose="02020603050405020304" pitchFamily="18" charset="0"/>
                <a:cs typeface="Times New Roman" panose="02020603050405020304" pitchFamily="18" charset="0"/>
              </a:rPr>
              <a:t> http</a:t>
            </a:r>
            <a:r>
              <a:rPr sz="1600" spc="-1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request.</a:t>
            </a:r>
            <a:endParaRPr sz="1600" dirty="0">
              <a:latin typeface="Times New Roman" panose="02020603050405020304" pitchFamily="18" charset="0"/>
              <a:cs typeface="Times New Roman" panose="02020603050405020304" pitchFamily="18" charset="0"/>
            </a:endParaRPr>
          </a:p>
        </p:txBody>
      </p:sp>
      <p:sp>
        <p:nvSpPr>
          <p:cNvPr id="5" name="object 3">
            <a:extLst>
              <a:ext uri="{FF2B5EF4-FFF2-40B4-BE49-F238E27FC236}">
                <a16:creationId xmlns:a16="http://schemas.microsoft.com/office/drawing/2014/main" id="{2B453C7A-133F-AF82-3AF8-AEAD8A97F326}"/>
              </a:ext>
            </a:extLst>
          </p:cNvPr>
          <p:cNvSpPr txBox="1"/>
          <p:nvPr/>
        </p:nvSpPr>
        <p:spPr>
          <a:xfrm>
            <a:off x="1217765" y="5914902"/>
            <a:ext cx="10139349" cy="787139"/>
          </a:xfrm>
          <a:prstGeom prst="rect">
            <a:avLst/>
          </a:prstGeom>
        </p:spPr>
        <p:txBody>
          <a:bodyPr vert="horz" wrap="square" lIns="0" tIns="12700" rIns="0" bIns="0" rtlCol="0">
            <a:spAutoFit/>
          </a:bodyPr>
          <a:lstStyle/>
          <a:p>
            <a:pPr marL="241300" marR="233679" indent="-228600">
              <a:lnSpc>
                <a:spcPct val="110000"/>
              </a:lnSpc>
              <a:spcBef>
                <a:spcPts val="100"/>
              </a:spcBef>
            </a:pPr>
            <a:r>
              <a:rPr sz="1600" spc="-5" dirty="0">
                <a:latin typeface="Times New Roman" panose="02020603050405020304" pitchFamily="18" charset="0"/>
                <a:cs typeface="Times New Roman" panose="02020603050405020304" pitchFamily="18" charset="0"/>
              </a:rPr>
              <a:t>4)</a:t>
            </a:r>
            <a:r>
              <a:rPr sz="1600" spc="35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In</a:t>
            </a:r>
            <a:r>
              <a:rPr sz="1600" spc="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our</a:t>
            </a:r>
            <a:r>
              <a:rPr sz="1600" spc="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Project</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Route</a:t>
            </a:r>
            <a:r>
              <a:rPr sz="1600" spc="-1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matching</a:t>
            </a:r>
            <a:r>
              <a:rPr sz="1600" spc="-5" dirty="0">
                <a:latin typeface="Times New Roman" panose="02020603050405020304" pitchFamily="18" charset="0"/>
                <a:cs typeface="Times New Roman" panose="02020603050405020304" pitchFamily="18" charset="0"/>
              </a:rPr>
              <a:t> applied</a:t>
            </a:r>
            <a:r>
              <a:rPr sz="1600" spc="-1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on configuration</a:t>
            </a:r>
            <a:r>
              <a:rPr sz="1600" spc="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yaml</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file </a:t>
            </a:r>
            <a:r>
              <a:rPr sz="1600" spc="-30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a:t>
            </a:r>
            <a:r>
              <a:rPr sz="1600" spc="-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named </a:t>
            </a:r>
            <a:r>
              <a:rPr sz="1600" spc="-10" dirty="0">
                <a:latin typeface="Times New Roman" panose="02020603050405020304" pitchFamily="18" charset="0"/>
                <a:cs typeface="Times New Roman" panose="02020603050405020304" pitchFamily="18" charset="0"/>
              </a:rPr>
              <a:t>as</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application.yaml </a:t>
            </a:r>
            <a:r>
              <a:rPr sz="1600" dirty="0">
                <a:latin typeface="Times New Roman" panose="02020603050405020304" pitchFamily="18" charset="0"/>
                <a:cs typeface="Times New Roman" panose="02020603050405020304" pitchFamily="18" charset="0"/>
              </a:rPr>
              <a:t>).</a:t>
            </a:r>
          </a:p>
          <a:p>
            <a:pPr>
              <a:lnSpc>
                <a:spcPct val="100000"/>
              </a:lnSpc>
              <a:spcBef>
                <a:spcPts val="5"/>
              </a:spcBef>
            </a:pPr>
            <a:endParaRPr sz="1600" dirty="0">
              <a:latin typeface="Times New Roman" panose="02020603050405020304" pitchFamily="18" charset="0"/>
              <a:cs typeface="Times New Roman" panose="02020603050405020304" pitchFamily="18" charset="0"/>
            </a:endParaRPr>
          </a:p>
          <a:p>
            <a:pPr marL="241300" marR="5080">
              <a:lnSpc>
                <a:spcPct val="110000"/>
              </a:lnSpc>
            </a:pPr>
            <a:r>
              <a:rPr sz="1600" dirty="0">
                <a:latin typeface="Times New Roman" panose="02020603050405020304" pitchFamily="18" charset="0"/>
                <a:cs typeface="Times New Roman" panose="02020603050405020304" pitchFamily="18" charset="0"/>
              </a:rPr>
              <a:t>Spring </a:t>
            </a:r>
            <a:r>
              <a:rPr sz="1600" spc="-5" dirty="0">
                <a:latin typeface="Times New Roman" panose="02020603050405020304" pitchFamily="18" charset="0"/>
                <a:cs typeface="Times New Roman" panose="02020603050405020304" pitchFamily="18" charset="0"/>
              </a:rPr>
              <a:t>cloud </a:t>
            </a:r>
            <a:r>
              <a:rPr sz="1600" dirty="0">
                <a:latin typeface="Times New Roman" panose="02020603050405020304" pitchFamily="18" charset="0"/>
                <a:cs typeface="Times New Roman" panose="02020603050405020304" pitchFamily="18" charset="0"/>
              </a:rPr>
              <a:t>gateway </a:t>
            </a:r>
            <a:r>
              <a:rPr sz="1600" spc="-5" dirty="0">
                <a:latin typeface="Times New Roman" panose="02020603050405020304" pitchFamily="18" charset="0"/>
                <a:cs typeface="Times New Roman" panose="02020603050405020304" pitchFamily="18" charset="0"/>
              </a:rPr>
              <a:t>provides </a:t>
            </a:r>
            <a:r>
              <a:rPr sz="1600" dirty="0">
                <a:latin typeface="Times New Roman" panose="02020603050405020304" pitchFamily="18" charset="0"/>
                <a:cs typeface="Times New Roman" panose="02020603050405020304" pitchFamily="18" charset="0"/>
              </a:rPr>
              <a:t>a library </a:t>
            </a:r>
            <a:r>
              <a:rPr sz="1600" spc="-10" dirty="0">
                <a:latin typeface="Times New Roman" panose="02020603050405020304" pitchFamily="18" charset="0"/>
                <a:cs typeface="Times New Roman" panose="02020603050405020304" pitchFamily="18" charset="0"/>
              </a:rPr>
              <a:t>for </a:t>
            </a:r>
            <a:r>
              <a:rPr sz="1600" dirty="0">
                <a:latin typeface="Times New Roman" panose="02020603050405020304" pitchFamily="18" charset="0"/>
                <a:cs typeface="Times New Roman" panose="02020603050405020304" pitchFamily="18" charset="0"/>
              </a:rPr>
              <a:t>building </a:t>
            </a:r>
            <a:r>
              <a:rPr sz="1600" spc="-5" dirty="0">
                <a:latin typeface="Times New Roman" panose="02020603050405020304" pitchFamily="18" charset="0"/>
                <a:cs typeface="Times New Roman" panose="02020603050405020304" pitchFamily="18" charset="0"/>
              </a:rPr>
              <a:t>API </a:t>
            </a:r>
            <a:r>
              <a:rPr sz="1600" dirty="0">
                <a:latin typeface="Times New Roman" panose="02020603050405020304" pitchFamily="18" charset="0"/>
                <a:cs typeface="Times New Roman" panose="02020603050405020304" pitchFamily="18" charset="0"/>
              </a:rPr>
              <a:t>gateway </a:t>
            </a:r>
            <a:r>
              <a:rPr sz="1600" spc="-5" dirty="0">
                <a:latin typeface="Times New Roman" panose="02020603050405020304" pitchFamily="18" charset="0"/>
                <a:cs typeface="Times New Roman" panose="02020603050405020304" pitchFamily="18" charset="0"/>
              </a:rPr>
              <a:t>on </a:t>
            </a:r>
            <a:r>
              <a:rPr sz="1600" spc="-30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top</a:t>
            </a:r>
            <a:r>
              <a:rPr sz="1600" spc="-5" dirty="0">
                <a:latin typeface="Times New Roman" panose="02020603050405020304" pitchFamily="18" charset="0"/>
                <a:cs typeface="Times New Roman" panose="02020603050405020304" pitchFamily="18" charset="0"/>
              </a:rPr>
              <a:t> of</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Spring</a:t>
            </a:r>
            <a:r>
              <a:rPr sz="1600" spc="-1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and</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java.</a:t>
            </a:r>
            <a:endParaRPr sz="1600" dirty="0">
              <a:latin typeface="Times New Roman" panose="02020603050405020304" pitchFamily="18" charset="0"/>
              <a:cs typeface="Times New Roman" panose="02020603050405020304" pitchFamily="18" charset="0"/>
            </a:endParaRPr>
          </a:p>
        </p:txBody>
      </p:sp>
      <p:pic>
        <p:nvPicPr>
          <p:cNvPr id="6" name="object 4">
            <a:extLst>
              <a:ext uri="{FF2B5EF4-FFF2-40B4-BE49-F238E27FC236}">
                <a16:creationId xmlns:a16="http://schemas.microsoft.com/office/drawing/2014/main" id="{A779B7CA-82D8-0EB1-398D-F7818A78B06C}"/>
              </a:ext>
            </a:extLst>
          </p:cNvPr>
          <p:cNvPicPr/>
          <p:nvPr/>
        </p:nvPicPr>
        <p:blipFill>
          <a:blip r:embed="rId2" cstate="print"/>
          <a:stretch>
            <a:fillRect/>
          </a:stretch>
        </p:blipFill>
        <p:spPr>
          <a:xfrm>
            <a:off x="3522801" y="2814859"/>
            <a:ext cx="4256226" cy="2882434"/>
          </a:xfrm>
          <a:prstGeom prst="rect">
            <a:avLst/>
          </a:prstGeom>
        </p:spPr>
      </p:pic>
    </p:spTree>
    <p:extLst>
      <p:ext uri="{BB962C8B-B14F-4D97-AF65-F5344CB8AC3E}">
        <p14:creationId xmlns:p14="http://schemas.microsoft.com/office/powerpoint/2010/main" val="2055279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930954E-504A-1FCF-1BC1-0B3B14C128D6}"/>
              </a:ext>
            </a:extLst>
          </p:cNvPr>
          <p:cNvSpPr txBox="1"/>
          <p:nvPr/>
        </p:nvSpPr>
        <p:spPr>
          <a:xfrm>
            <a:off x="627022" y="191714"/>
            <a:ext cx="2672769" cy="228268"/>
          </a:xfrm>
          <a:prstGeom prst="rect">
            <a:avLst/>
          </a:prstGeom>
        </p:spPr>
        <p:txBody>
          <a:bodyPr vert="horz" wrap="square" lIns="0" tIns="12700" rIns="0" bIns="0" rtlCol="0">
            <a:spAutoFit/>
          </a:bodyPr>
          <a:lstStyle/>
          <a:p>
            <a:pPr marL="12700">
              <a:lnSpc>
                <a:spcPct val="100000"/>
              </a:lnSpc>
              <a:spcBef>
                <a:spcPts val="100"/>
              </a:spcBef>
              <a:tabLst>
                <a:tab pos="240665" algn="l"/>
              </a:tabLst>
            </a:pPr>
            <a:r>
              <a:rPr sz="1400" dirty="0">
                <a:latin typeface="Calibri"/>
                <a:cs typeface="Calibri"/>
              </a:rPr>
              <a:t>-</a:t>
            </a:r>
            <a:r>
              <a:rPr sz="1400" b="1" dirty="0">
                <a:latin typeface="Calibri"/>
                <a:cs typeface="Calibri"/>
              </a:rPr>
              <a:t>	</a:t>
            </a:r>
            <a:r>
              <a:rPr sz="1400" b="1" dirty="0">
                <a:latin typeface="Times New Roman" panose="02020603050405020304" pitchFamily="18" charset="0"/>
                <a:cs typeface="Times New Roman" panose="02020603050405020304" pitchFamily="18" charset="0"/>
              </a:rPr>
              <a:t>Eureka</a:t>
            </a:r>
            <a:r>
              <a:rPr sz="1400" b="1" spc="-30" dirty="0">
                <a:latin typeface="Times New Roman" panose="02020603050405020304" pitchFamily="18" charset="0"/>
                <a:cs typeface="Times New Roman" panose="02020603050405020304" pitchFamily="18" charset="0"/>
              </a:rPr>
              <a:t> </a:t>
            </a:r>
            <a:r>
              <a:rPr sz="1400" b="1" spc="-5" dirty="0">
                <a:latin typeface="Times New Roman" panose="02020603050405020304" pitchFamily="18" charset="0"/>
                <a:cs typeface="Times New Roman" panose="02020603050405020304" pitchFamily="18" charset="0"/>
              </a:rPr>
              <a:t>Service</a:t>
            </a:r>
            <a:r>
              <a:rPr sz="1400" b="1" spc="-30" dirty="0">
                <a:latin typeface="Times New Roman" panose="02020603050405020304" pitchFamily="18" charset="0"/>
                <a:cs typeface="Times New Roman" panose="02020603050405020304" pitchFamily="18" charset="0"/>
              </a:rPr>
              <a:t> </a:t>
            </a:r>
            <a:r>
              <a:rPr sz="1400" b="1" spc="-5" dirty="0">
                <a:latin typeface="Times New Roman" panose="02020603050405020304" pitchFamily="18" charset="0"/>
                <a:cs typeface="Times New Roman" panose="02020603050405020304" pitchFamily="18" charset="0"/>
              </a:rPr>
              <a:t>registry</a:t>
            </a:r>
            <a:endParaRPr sz="1400" b="1" dirty="0">
              <a:latin typeface="Times New Roman" panose="02020603050405020304" pitchFamily="18" charset="0"/>
              <a:cs typeface="Times New Roman" panose="02020603050405020304" pitchFamily="18" charset="0"/>
            </a:endParaRPr>
          </a:p>
        </p:txBody>
      </p:sp>
      <p:sp>
        <p:nvSpPr>
          <p:cNvPr id="3" name="object 3">
            <a:extLst>
              <a:ext uri="{FF2B5EF4-FFF2-40B4-BE49-F238E27FC236}">
                <a16:creationId xmlns:a16="http://schemas.microsoft.com/office/drawing/2014/main" id="{A3A0BEED-A68C-9EAB-ECAF-6B7E6304A2EB}"/>
              </a:ext>
            </a:extLst>
          </p:cNvPr>
          <p:cNvSpPr txBox="1"/>
          <p:nvPr/>
        </p:nvSpPr>
        <p:spPr>
          <a:xfrm>
            <a:off x="1196864" y="3090545"/>
            <a:ext cx="9060318" cy="3092705"/>
          </a:xfrm>
          <a:prstGeom prst="rect">
            <a:avLst/>
          </a:prstGeom>
        </p:spPr>
        <p:txBody>
          <a:bodyPr vert="horz" wrap="square" lIns="0" tIns="32384" rIns="0" bIns="0" rtlCol="0">
            <a:spAutoFit/>
          </a:bodyPr>
          <a:lstStyle/>
          <a:p>
            <a:pPr marL="697865" indent="-229235">
              <a:lnSpc>
                <a:spcPct val="100000"/>
              </a:lnSpc>
              <a:spcBef>
                <a:spcPts val="254"/>
              </a:spcBef>
              <a:buAutoNum type="arabicParenR"/>
              <a:tabLst>
                <a:tab pos="698500" algn="l"/>
              </a:tabLst>
            </a:pPr>
            <a:r>
              <a:rPr sz="1400" spc="-5" dirty="0">
                <a:latin typeface="Times New Roman" panose="02020603050405020304" pitchFamily="18" charset="0"/>
                <a:cs typeface="Times New Roman" panose="02020603050405020304" pitchFamily="18" charset="0"/>
              </a:rPr>
              <a:t>Service</a:t>
            </a:r>
            <a:r>
              <a:rPr sz="1400" spc="-1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registry</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shows</a:t>
            </a:r>
            <a:r>
              <a:rPr sz="1400" spc="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that</a:t>
            </a:r>
            <a:r>
              <a:rPr sz="1400" spc="-1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service</a:t>
            </a:r>
            <a:r>
              <a:rPr sz="1400" spc="-1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is</a:t>
            </a:r>
            <a:r>
              <a:rPr sz="1400" spc="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Up</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or</a:t>
            </a:r>
            <a:r>
              <a:rPr sz="1400" spc="-1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down</a:t>
            </a:r>
            <a:endParaRPr sz="1400" dirty="0">
              <a:latin typeface="Times New Roman" panose="02020603050405020304" pitchFamily="18" charset="0"/>
              <a:cs typeface="Times New Roman" panose="02020603050405020304" pitchFamily="18" charset="0"/>
            </a:endParaRPr>
          </a:p>
          <a:p>
            <a:pPr marL="697865" marR="43180" indent="-228600">
              <a:lnSpc>
                <a:spcPts val="1850"/>
              </a:lnSpc>
              <a:spcBef>
                <a:spcPts val="75"/>
              </a:spcBef>
              <a:buAutoNum type="arabicParenR"/>
              <a:tabLst>
                <a:tab pos="698500" algn="l"/>
              </a:tabLst>
            </a:pPr>
            <a:r>
              <a:rPr sz="1400" spc="-5" dirty="0">
                <a:latin typeface="Times New Roman" panose="02020603050405020304" pitchFamily="18" charset="0"/>
                <a:cs typeface="Times New Roman" panose="02020603050405020304" pitchFamily="18" charset="0"/>
              </a:rPr>
              <a:t>Service registry</a:t>
            </a:r>
            <a:r>
              <a:rPr sz="1400" spc="1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is </a:t>
            </a:r>
            <a:r>
              <a:rPr sz="1400" spc="-10" dirty="0">
                <a:latin typeface="Times New Roman" panose="02020603050405020304" pitchFamily="18" charset="0"/>
                <a:cs typeface="Times New Roman" panose="02020603050405020304" pitchFamily="18" charset="0"/>
              </a:rPr>
              <a:t>used</a:t>
            </a:r>
            <a:r>
              <a:rPr sz="1400" spc="1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to</a:t>
            </a:r>
            <a:r>
              <a:rPr sz="1400" spc="1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identify</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services </a:t>
            </a:r>
            <a:r>
              <a:rPr sz="1400" dirty="0">
                <a:latin typeface="Times New Roman" panose="02020603050405020304" pitchFamily="18" charset="0"/>
                <a:cs typeface="Times New Roman" panose="02020603050405020304" pitchFamily="18" charset="0"/>
              </a:rPr>
              <a:t>by </a:t>
            </a:r>
            <a:r>
              <a:rPr sz="1400" spc="-5" dirty="0">
                <a:latin typeface="Times New Roman" panose="02020603050405020304" pitchFamily="18" charset="0"/>
                <a:cs typeface="Times New Roman" panose="02020603050405020304" pitchFamily="18" charset="0"/>
              </a:rPr>
              <a:t>name</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given</a:t>
            </a:r>
            <a:r>
              <a:rPr sz="1400" spc="1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to</a:t>
            </a:r>
            <a:r>
              <a:rPr sz="1400" spc="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them </a:t>
            </a:r>
            <a:r>
              <a:rPr sz="1400" spc="-30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in</a:t>
            </a:r>
            <a:r>
              <a:rPr sz="1400" spc="-5" dirty="0">
                <a:latin typeface="Times New Roman" panose="02020603050405020304" pitchFamily="18" charset="0"/>
                <a:cs typeface="Times New Roman" panose="02020603050405020304" pitchFamily="18" charset="0"/>
              </a:rPr>
              <a:t> application.yaml</a:t>
            </a:r>
            <a:endParaRPr sz="1400" dirty="0">
              <a:latin typeface="Times New Roman" panose="02020603050405020304" pitchFamily="18" charset="0"/>
              <a:cs typeface="Times New Roman" panose="02020603050405020304" pitchFamily="18" charset="0"/>
            </a:endParaRPr>
          </a:p>
          <a:p>
            <a:pPr marL="737870" indent="-269240">
              <a:lnSpc>
                <a:spcPct val="100000"/>
              </a:lnSpc>
              <a:spcBef>
                <a:spcPts val="75"/>
              </a:spcBef>
              <a:buAutoNum type="arabicParenR"/>
              <a:tabLst>
                <a:tab pos="738505" algn="l"/>
              </a:tabLst>
            </a:pPr>
            <a:r>
              <a:rPr sz="1400" spc="-5" dirty="0">
                <a:latin typeface="Times New Roman" panose="02020603050405020304" pitchFamily="18" charset="0"/>
                <a:cs typeface="Times New Roman" panose="02020603050405020304" pitchFamily="18" charset="0"/>
              </a:rPr>
              <a:t>Service</a:t>
            </a:r>
            <a:r>
              <a:rPr sz="1400" spc="-1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Discovery</a:t>
            </a:r>
            <a:r>
              <a:rPr sz="1400" spc="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is</a:t>
            </a:r>
            <a:r>
              <a:rPr sz="1400" spc="-1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nothing </a:t>
            </a:r>
            <a:r>
              <a:rPr sz="1400" dirty="0">
                <a:latin typeface="Times New Roman" panose="02020603050405020304" pitchFamily="18" charset="0"/>
                <a:cs typeface="Times New Roman" panose="02020603050405020304" pitchFamily="18" charset="0"/>
              </a:rPr>
              <a:t>but</a:t>
            </a:r>
            <a:r>
              <a:rPr sz="1400" spc="-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a:t>
            </a:r>
            <a:r>
              <a:rPr sz="1400" spc="-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way</a:t>
            </a:r>
            <a:r>
              <a:rPr sz="1400" spc="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of</a:t>
            </a:r>
            <a:r>
              <a:rPr sz="1400" spc="-1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locating </a:t>
            </a:r>
            <a:r>
              <a:rPr sz="1400" dirty="0">
                <a:latin typeface="Times New Roman" panose="02020603050405020304" pitchFamily="18" charset="0"/>
                <a:cs typeface="Times New Roman" panose="02020603050405020304" pitchFamily="18" charset="0"/>
              </a:rPr>
              <a:t>a</a:t>
            </a:r>
            <a:r>
              <a:rPr sz="1400" spc="2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service and</a:t>
            </a:r>
            <a:endParaRPr sz="1400" dirty="0">
              <a:latin typeface="Times New Roman" panose="02020603050405020304" pitchFamily="18" charset="0"/>
              <a:cs typeface="Times New Roman" panose="02020603050405020304" pitchFamily="18" charset="0"/>
            </a:endParaRPr>
          </a:p>
          <a:p>
            <a:pPr marL="697865" marR="363220">
              <a:lnSpc>
                <a:spcPct val="109300"/>
              </a:lnSpc>
              <a:spcBef>
                <a:spcPts val="10"/>
              </a:spcBef>
            </a:pPr>
            <a:r>
              <a:rPr sz="1400" spc="-5" dirty="0">
                <a:latin typeface="Times New Roman" panose="02020603050405020304" pitchFamily="18" charset="0"/>
                <a:cs typeface="Times New Roman" panose="02020603050405020304" pitchFamily="18" charset="0"/>
              </a:rPr>
              <a:t>Load</a:t>
            </a:r>
            <a:r>
              <a:rPr sz="1400" spc="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Balancing </a:t>
            </a:r>
            <a:r>
              <a:rPr sz="1400" dirty="0">
                <a:latin typeface="Times New Roman" panose="02020603050405020304" pitchFamily="18" charset="0"/>
                <a:cs typeface="Times New Roman" panose="02020603050405020304" pitchFamily="18" charset="0"/>
              </a:rPr>
              <a:t>is</a:t>
            </a:r>
            <a:r>
              <a:rPr sz="1400" spc="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about</a:t>
            </a:r>
            <a:r>
              <a:rPr sz="1400" dirty="0">
                <a:latin typeface="Times New Roman" panose="02020603050405020304" pitchFamily="18" charset="0"/>
                <a:cs typeface="Times New Roman" panose="02020603050405020304" pitchFamily="18" charset="0"/>
              </a:rPr>
              <a:t> deciding</a:t>
            </a:r>
            <a:r>
              <a:rPr sz="1400" spc="-1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which</a:t>
            </a:r>
            <a:r>
              <a:rPr sz="1400" spc="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service</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instance </a:t>
            </a:r>
            <a:r>
              <a:rPr sz="1400" dirty="0">
                <a:latin typeface="Times New Roman" panose="02020603050405020304" pitchFamily="18" charset="0"/>
                <a:cs typeface="Times New Roman" panose="02020603050405020304" pitchFamily="18" charset="0"/>
              </a:rPr>
              <a:t>to</a:t>
            </a:r>
            <a:r>
              <a:rPr sz="1400" spc="-1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be </a:t>
            </a:r>
            <a:r>
              <a:rPr sz="1400" spc="-3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invoked</a:t>
            </a:r>
            <a:r>
              <a:rPr sz="1400" spc="-10" dirty="0">
                <a:latin typeface="Times New Roman" panose="02020603050405020304" pitchFamily="18" charset="0"/>
                <a:cs typeface="Times New Roman" panose="02020603050405020304" pitchFamily="18" charset="0"/>
              </a:rPr>
              <a:t> in</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case</a:t>
            </a:r>
            <a:r>
              <a:rPr sz="1400" spc="-1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of</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multiple </a:t>
            </a:r>
            <a:r>
              <a:rPr sz="1400" dirty="0">
                <a:latin typeface="Times New Roman" panose="02020603050405020304" pitchFamily="18" charset="0"/>
                <a:cs typeface="Times New Roman" panose="02020603050405020304" pitchFamily="18" charset="0"/>
              </a:rPr>
              <a:t>instances.</a:t>
            </a:r>
          </a:p>
          <a:p>
            <a:pPr>
              <a:lnSpc>
                <a:spcPct val="100000"/>
              </a:lnSpc>
              <a:spcBef>
                <a:spcPts val="5"/>
              </a:spcBef>
            </a:pPr>
            <a:endParaRPr sz="1400" dirty="0">
              <a:latin typeface="Times New Roman" panose="02020603050405020304" pitchFamily="18" charset="0"/>
              <a:cs typeface="Times New Roman" panose="02020603050405020304" pitchFamily="18" charset="0"/>
            </a:endParaRPr>
          </a:p>
          <a:p>
            <a:pPr marL="240665" indent="-228600">
              <a:lnSpc>
                <a:spcPct val="100000"/>
              </a:lnSpc>
              <a:buChar char="-"/>
              <a:tabLst>
                <a:tab pos="240665" algn="l"/>
                <a:tab pos="241300" algn="l"/>
              </a:tabLst>
            </a:pPr>
            <a:r>
              <a:rPr sz="1400" dirty="0">
                <a:latin typeface="Times New Roman" panose="02020603050405020304" pitchFamily="18" charset="0"/>
                <a:cs typeface="Times New Roman" panose="02020603050405020304" pitchFamily="18" charset="0"/>
              </a:rPr>
              <a:t>Eureka</a:t>
            </a:r>
            <a:r>
              <a:rPr sz="1400" spc="-4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Server</a:t>
            </a:r>
            <a:endParaRPr sz="1400" dirty="0">
              <a:latin typeface="Times New Roman" panose="02020603050405020304" pitchFamily="18" charset="0"/>
              <a:cs typeface="Times New Roman" panose="02020603050405020304" pitchFamily="18" charset="0"/>
            </a:endParaRPr>
          </a:p>
          <a:p>
            <a:pPr marL="697865" marR="5080" lvl="1" indent="-228600">
              <a:lnSpc>
                <a:spcPts val="1850"/>
              </a:lnSpc>
              <a:spcBef>
                <a:spcPts val="75"/>
              </a:spcBef>
              <a:buAutoNum type="arabicParenR"/>
              <a:tabLst>
                <a:tab pos="698500" algn="l"/>
              </a:tabLst>
            </a:pPr>
            <a:r>
              <a:rPr sz="1400" dirty="0">
                <a:latin typeface="Times New Roman" panose="02020603050405020304" pitchFamily="18" charset="0"/>
                <a:cs typeface="Times New Roman" panose="02020603050405020304" pitchFamily="18" charset="0"/>
              </a:rPr>
              <a:t>Eureka</a:t>
            </a:r>
            <a:r>
              <a:rPr sz="1400" spc="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Server</a:t>
            </a:r>
            <a:r>
              <a:rPr sz="1400" spc="1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is</a:t>
            </a:r>
            <a:r>
              <a:rPr sz="1400" spc="20"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an</a:t>
            </a:r>
            <a:r>
              <a:rPr sz="1400" spc="2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application</a:t>
            </a:r>
            <a:r>
              <a:rPr sz="1400" spc="2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that holds</a:t>
            </a:r>
            <a:r>
              <a:rPr sz="1400" spc="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the</a:t>
            </a:r>
            <a:r>
              <a:rPr sz="1400" spc="1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information</a:t>
            </a:r>
            <a:r>
              <a:rPr sz="1400" spc="2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about </a:t>
            </a:r>
            <a:r>
              <a:rPr sz="1400" dirty="0">
                <a:latin typeface="Times New Roman" panose="02020603050405020304" pitchFamily="18" charset="0"/>
                <a:cs typeface="Times New Roman" panose="02020603050405020304" pitchFamily="18" charset="0"/>
              </a:rPr>
              <a:t> all</a:t>
            </a:r>
            <a:r>
              <a:rPr sz="1400" spc="1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client-service</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applications.</a:t>
            </a:r>
            <a:r>
              <a:rPr sz="1400" spc="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Every</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Micro</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service</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will</a:t>
            </a:r>
            <a:r>
              <a:rPr sz="1400" spc="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register </a:t>
            </a:r>
            <a:r>
              <a:rPr sz="1400" spc="-5" dirty="0">
                <a:latin typeface="Times New Roman" panose="02020603050405020304" pitchFamily="18" charset="0"/>
                <a:cs typeface="Times New Roman" panose="02020603050405020304" pitchFamily="18" charset="0"/>
              </a:rPr>
              <a:t>into</a:t>
            </a:r>
            <a:r>
              <a:rPr lang="en-GB" sz="1400" spc="-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the Eureka </a:t>
            </a:r>
            <a:r>
              <a:rPr sz="1400" spc="-5" dirty="0">
                <a:latin typeface="Times New Roman" panose="02020603050405020304" pitchFamily="18" charset="0"/>
                <a:cs typeface="Times New Roman" panose="02020603050405020304" pitchFamily="18" charset="0"/>
              </a:rPr>
              <a:t>server </a:t>
            </a:r>
            <a:r>
              <a:rPr sz="1400" spc="-10" dirty="0">
                <a:latin typeface="Times New Roman" panose="02020603050405020304" pitchFamily="18" charset="0"/>
                <a:cs typeface="Times New Roman" panose="02020603050405020304" pitchFamily="18" charset="0"/>
              </a:rPr>
              <a:t>and </a:t>
            </a:r>
            <a:r>
              <a:rPr sz="1400" dirty="0">
                <a:latin typeface="Times New Roman" panose="02020603050405020304" pitchFamily="18" charset="0"/>
                <a:cs typeface="Times New Roman" panose="02020603050405020304" pitchFamily="18" charset="0"/>
              </a:rPr>
              <a:t>Eureka </a:t>
            </a:r>
            <a:r>
              <a:rPr sz="1400" spc="-5" dirty="0">
                <a:latin typeface="Times New Roman" panose="02020603050405020304" pitchFamily="18" charset="0"/>
                <a:cs typeface="Times New Roman" panose="02020603050405020304" pitchFamily="18" charset="0"/>
              </a:rPr>
              <a:t>server knows </a:t>
            </a:r>
            <a:r>
              <a:rPr sz="1400" dirty="0">
                <a:latin typeface="Times New Roman" panose="02020603050405020304" pitchFamily="18" charset="0"/>
                <a:cs typeface="Times New Roman" panose="02020603050405020304" pitchFamily="18" charset="0"/>
              </a:rPr>
              <a:t>all the </a:t>
            </a:r>
            <a:r>
              <a:rPr sz="1400" spc="-5" dirty="0">
                <a:latin typeface="Times New Roman" panose="02020603050405020304" pitchFamily="18" charset="0"/>
                <a:cs typeface="Times New Roman" panose="02020603050405020304" pitchFamily="18" charset="0"/>
              </a:rPr>
              <a:t>client </a:t>
            </a:r>
            <a:r>
              <a:rPr sz="1400" dirty="0">
                <a:latin typeface="Times New Roman" panose="02020603050405020304" pitchFamily="18" charset="0"/>
                <a:cs typeface="Times New Roman" panose="02020603050405020304" pitchFamily="18" charset="0"/>
              </a:rPr>
              <a:t> applications </a:t>
            </a:r>
            <a:r>
              <a:rPr sz="1400" spc="-5" dirty="0">
                <a:latin typeface="Times New Roman" panose="02020603050405020304" pitchFamily="18" charset="0"/>
                <a:cs typeface="Times New Roman" panose="02020603050405020304" pitchFamily="18" charset="0"/>
              </a:rPr>
              <a:t>running</a:t>
            </a:r>
            <a:r>
              <a:rPr sz="1400" spc="-1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on</a:t>
            </a:r>
            <a:r>
              <a:rPr sz="1400" spc="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each</a:t>
            </a:r>
            <a:r>
              <a:rPr sz="1400" spc="-1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port</a:t>
            </a:r>
            <a:r>
              <a:rPr sz="1400" spc="-5" dirty="0">
                <a:latin typeface="Times New Roman" panose="02020603050405020304" pitchFamily="18" charset="0"/>
                <a:cs typeface="Times New Roman" panose="02020603050405020304" pitchFamily="18" charset="0"/>
              </a:rPr>
              <a:t> and</a:t>
            </a:r>
            <a:r>
              <a:rPr sz="1400" spc="-1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IP</a:t>
            </a:r>
            <a:r>
              <a:rPr sz="1400" spc="-5" dirty="0">
                <a:latin typeface="Times New Roman" panose="02020603050405020304" pitchFamily="18" charset="0"/>
                <a:cs typeface="Times New Roman" panose="02020603050405020304" pitchFamily="18" charset="0"/>
              </a:rPr>
              <a:t> address. Eureka Server</a:t>
            </a:r>
            <a:r>
              <a:rPr sz="1400" spc="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is</a:t>
            </a:r>
            <a:r>
              <a:rPr lang="en-GB" sz="140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also</a:t>
            </a:r>
            <a:r>
              <a:rPr sz="1400" spc="-1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known </a:t>
            </a:r>
            <a:r>
              <a:rPr sz="1400" dirty="0">
                <a:latin typeface="Times New Roman" panose="02020603050405020304" pitchFamily="18" charset="0"/>
                <a:cs typeface="Times New Roman" panose="02020603050405020304" pitchFamily="18" charset="0"/>
              </a:rPr>
              <a:t>as</a:t>
            </a:r>
            <a:r>
              <a:rPr sz="1400" spc="-1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Discovery</a:t>
            </a:r>
            <a:r>
              <a:rPr sz="1400" spc="-1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Server.</a:t>
            </a:r>
            <a:endParaRPr lang="en-GB" sz="1400" spc="-5" dirty="0">
              <a:latin typeface="Times New Roman" panose="02020603050405020304" pitchFamily="18" charset="0"/>
              <a:cs typeface="Times New Roman" panose="02020603050405020304" pitchFamily="18" charset="0"/>
            </a:endParaRPr>
          </a:p>
          <a:p>
            <a:pPr marL="697865" marR="5080" lvl="1" indent="-228600">
              <a:lnSpc>
                <a:spcPts val="1850"/>
              </a:lnSpc>
              <a:spcBef>
                <a:spcPts val="75"/>
              </a:spcBef>
              <a:buAutoNum type="arabicParenR"/>
              <a:tabLst>
                <a:tab pos="698500" algn="l"/>
              </a:tabLst>
            </a:pPr>
            <a:endParaRPr sz="1400" dirty="0">
              <a:latin typeface="Times New Roman" panose="02020603050405020304" pitchFamily="18" charset="0"/>
              <a:cs typeface="Times New Roman" panose="02020603050405020304" pitchFamily="18" charset="0"/>
            </a:endParaRPr>
          </a:p>
          <a:p>
            <a:pPr marL="697865" marR="133985" lvl="1" indent="-228600">
              <a:lnSpc>
                <a:spcPct val="109800"/>
              </a:lnSpc>
              <a:spcBef>
                <a:spcPts val="5"/>
              </a:spcBef>
              <a:buAutoNum type="arabicParenR" startAt="2"/>
              <a:tabLst>
                <a:tab pos="698500" algn="l"/>
              </a:tabLst>
            </a:pPr>
            <a:r>
              <a:rPr sz="1400" dirty="0">
                <a:latin typeface="Times New Roman" panose="02020603050405020304" pitchFamily="18" charset="0"/>
                <a:cs typeface="Times New Roman" panose="02020603050405020304" pitchFamily="18" charset="0"/>
              </a:rPr>
              <a:t>After </a:t>
            </a:r>
            <a:r>
              <a:rPr sz="1400" spc="-5" dirty="0">
                <a:latin typeface="Times New Roman" panose="02020603050405020304" pitchFamily="18" charset="0"/>
                <a:cs typeface="Times New Roman" panose="02020603050405020304" pitchFamily="18" charset="0"/>
              </a:rPr>
              <a:t>downloading the project</a:t>
            </a:r>
            <a:r>
              <a:rPr sz="1400" spc="-1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in</a:t>
            </a:r>
            <a:r>
              <a:rPr sz="1400" spc="-5" dirty="0">
                <a:latin typeface="Times New Roman" panose="02020603050405020304" pitchFamily="18" charset="0"/>
                <a:cs typeface="Times New Roman" panose="02020603050405020304" pitchFamily="18" charset="0"/>
              </a:rPr>
              <a:t> main</a:t>
            </a:r>
            <a:r>
              <a:rPr sz="1400" spc="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Spring</a:t>
            </a:r>
            <a:r>
              <a:rPr sz="1400" spc="-1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Boot</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Application </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class file, </a:t>
            </a:r>
            <a:r>
              <a:rPr sz="1400" dirty="0">
                <a:latin typeface="Times New Roman" panose="02020603050405020304" pitchFamily="18" charset="0"/>
                <a:cs typeface="Times New Roman" panose="02020603050405020304" pitchFamily="18" charset="0"/>
              </a:rPr>
              <a:t>we need to </a:t>
            </a:r>
            <a:r>
              <a:rPr sz="1400" spc="-5" dirty="0">
                <a:latin typeface="Times New Roman" panose="02020603050405020304" pitchFamily="18" charset="0"/>
                <a:cs typeface="Times New Roman" panose="02020603050405020304" pitchFamily="18" charset="0"/>
              </a:rPr>
              <a:t>add </a:t>
            </a:r>
            <a:r>
              <a:rPr sz="1400" dirty="0">
                <a:latin typeface="Times New Roman" panose="02020603050405020304" pitchFamily="18" charset="0"/>
                <a:cs typeface="Times New Roman" panose="02020603050405020304" pitchFamily="18" charset="0"/>
              </a:rPr>
              <a:t>@EnableEurekaServer </a:t>
            </a:r>
            <a:r>
              <a:rPr sz="1400" spc="-5" dirty="0">
                <a:latin typeface="Times New Roman" panose="02020603050405020304" pitchFamily="18" charset="0"/>
                <a:cs typeface="Times New Roman" panose="02020603050405020304" pitchFamily="18" charset="0"/>
              </a:rPr>
              <a:t>annotation. </a:t>
            </a:r>
            <a:r>
              <a:rPr sz="1400" spc="-10" dirty="0">
                <a:latin typeface="Times New Roman" panose="02020603050405020304" pitchFamily="18" charset="0"/>
                <a:cs typeface="Times New Roman" panose="02020603050405020304" pitchFamily="18" charset="0"/>
              </a:rPr>
              <a:t>The </a:t>
            </a:r>
            <a:r>
              <a:rPr sz="1400" spc="-30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@EnableEurekaServer</a:t>
            </a:r>
            <a:r>
              <a:rPr sz="1400" spc="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annotation</a:t>
            </a:r>
            <a:r>
              <a:rPr sz="1400" spc="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is</a:t>
            </a:r>
            <a:r>
              <a:rPr sz="1400" spc="-1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used</a:t>
            </a:r>
            <a:r>
              <a:rPr sz="1400" spc="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to</a:t>
            </a:r>
            <a:r>
              <a:rPr sz="1400" spc="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make</a:t>
            </a:r>
            <a:r>
              <a:rPr sz="1400" spc="-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your</a:t>
            </a:r>
            <a:r>
              <a:rPr sz="1400" spc="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Spring </a:t>
            </a:r>
            <a:r>
              <a:rPr sz="1400" dirty="0">
                <a:latin typeface="Times New Roman" panose="02020603050405020304" pitchFamily="18" charset="0"/>
                <a:cs typeface="Times New Roman" panose="02020603050405020304" pitchFamily="18" charset="0"/>
              </a:rPr>
              <a:t> Boot</a:t>
            </a:r>
            <a:r>
              <a:rPr sz="1400" spc="-1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application</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acts</a:t>
            </a:r>
            <a:r>
              <a:rPr sz="1400" dirty="0">
                <a:latin typeface="Times New Roman" panose="02020603050405020304" pitchFamily="18" charset="0"/>
                <a:cs typeface="Times New Roman" panose="02020603050405020304" pitchFamily="18" charset="0"/>
              </a:rPr>
              <a:t> as</a:t>
            </a:r>
            <a:r>
              <a:rPr sz="1400" spc="-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a:t>
            </a:r>
            <a:r>
              <a:rPr sz="1400" spc="-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Eureka</a:t>
            </a:r>
            <a:r>
              <a:rPr sz="1400" spc="-1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Server.</a:t>
            </a:r>
            <a:endParaRPr sz="1400" dirty="0">
              <a:latin typeface="Times New Roman" panose="02020603050405020304" pitchFamily="18" charset="0"/>
              <a:cs typeface="Times New Roman" panose="02020603050405020304" pitchFamily="18" charset="0"/>
            </a:endParaRPr>
          </a:p>
        </p:txBody>
      </p:sp>
      <p:pic>
        <p:nvPicPr>
          <p:cNvPr id="4" name="object 4">
            <a:extLst>
              <a:ext uri="{FF2B5EF4-FFF2-40B4-BE49-F238E27FC236}">
                <a16:creationId xmlns:a16="http://schemas.microsoft.com/office/drawing/2014/main" id="{761BE45A-C520-10DB-76FC-83BFC9B0F65B}"/>
              </a:ext>
            </a:extLst>
          </p:cNvPr>
          <p:cNvPicPr/>
          <p:nvPr/>
        </p:nvPicPr>
        <p:blipFill>
          <a:blip r:embed="rId2" cstate="print"/>
          <a:stretch>
            <a:fillRect/>
          </a:stretch>
        </p:blipFill>
        <p:spPr>
          <a:xfrm>
            <a:off x="3011032" y="592170"/>
            <a:ext cx="6291993" cy="2363066"/>
          </a:xfrm>
          <a:prstGeom prst="rect">
            <a:avLst/>
          </a:prstGeom>
        </p:spPr>
      </p:pic>
    </p:spTree>
    <p:extLst>
      <p:ext uri="{BB962C8B-B14F-4D97-AF65-F5344CB8AC3E}">
        <p14:creationId xmlns:p14="http://schemas.microsoft.com/office/powerpoint/2010/main" val="2535332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86352"/>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dirty="0"/>
          </a:p>
        </p:txBody>
      </p:sp>
      <p:sp>
        <p:nvSpPr>
          <p:cNvPr id="3" name="Rectangle 2"/>
          <p:cNvSpPr/>
          <p:nvPr/>
        </p:nvSpPr>
        <p:spPr>
          <a:xfrm>
            <a:off x="957696" y="86352"/>
            <a:ext cx="1717137" cy="369332"/>
          </a:xfrm>
          <a:prstGeom prst="rect">
            <a:avLst/>
          </a:prstGeom>
        </p:spPr>
        <p:txBody>
          <a:bodyPr wrap="none">
            <a:spAutoFit/>
          </a:bodyPr>
          <a:lstStyle/>
          <a:p>
            <a:r>
              <a:rPr lang="en-US" b="1" spc="-15" dirty="0">
                <a:solidFill>
                  <a:srgbClr val="D82128"/>
                </a:solidFill>
                <a:latin typeface="Roboto"/>
              </a:rPr>
              <a:t>CONCLUSION</a:t>
            </a:r>
            <a:endParaRPr lang="en-IN" dirty="0"/>
          </a:p>
        </p:txBody>
      </p:sp>
      <p:sp>
        <p:nvSpPr>
          <p:cNvPr id="8" name="Content Placeholder 7"/>
          <p:cNvSpPr>
            <a:spLocks noGrp="1"/>
          </p:cNvSpPr>
          <p:nvPr>
            <p:ph idx="1"/>
          </p:nvPr>
        </p:nvSpPr>
        <p:spPr>
          <a:xfrm>
            <a:off x="799336" y="537201"/>
            <a:ext cx="10593328" cy="5296393"/>
          </a:xfrm>
        </p:spPr>
        <p:txBody>
          <a:bodyPr>
            <a:normAutofit fontScale="85000" lnSpcReduction="10000"/>
          </a:bodyPr>
          <a:lstStyle/>
          <a:p>
            <a:pPr algn="just" fontAlgn="base">
              <a:lnSpc>
                <a:spcPct val="150000"/>
              </a:lnSpc>
              <a:buFont typeface="Wingdings" panose="05000000000000000000" pitchFamily="2" charset="2"/>
              <a:buChar char="Ø"/>
            </a:pPr>
            <a:r>
              <a:rPr lang="en-US" sz="1600" dirty="0">
                <a:latin typeface="RobotoRegular"/>
              </a:rPr>
              <a:t>This system aims to simplify the task of the patient and the doctor. It will make patients more relaxed as they do not have to stand in a long queue to fix their appointment and also book an appointment according to their choice in a more convenient way.</a:t>
            </a:r>
          </a:p>
          <a:p>
            <a:pPr algn="just" fontAlgn="base">
              <a:lnSpc>
                <a:spcPct val="150000"/>
              </a:lnSpc>
              <a:buFont typeface="Wingdings" panose="05000000000000000000" pitchFamily="2" charset="2"/>
              <a:buChar char="Ø"/>
            </a:pPr>
            <a:r>
              <a:rPr lang="en-US" sz="1600" dirty="0">
                <a:latin typeface="RobotoRegular"/>
              </a:rPr>
              <a:t> Doctors need not worry about managing their appointment. Though you are not going to clinic for taking an appointment, your appointment gets booked from anywhere and however you want. </a:t>
            </a:r>
          </a:p>
          <a:p>
            <a:pPr algn="just" fontAlgn="base">
              <a:lnSpc>
                <a:spcPct val="150000"/>
              </a:lnSpc>
              <a:buFont typeface="Wingdings" panose="05000000000000000000" pitchFamily="2" charset="2"/>
              <a:buChar char="Ø"/>
            </a:pPr>
            <a:r>
              <a:rPr lang="en-US" sz="1600" dirty="0">
                <a:latin typeface="RobotoRegular"/>
              </a:rPr>
              <a:t>This helps to save the time of patient. Also the patient can get the doctor of his choice through various filters used in the application. The doctor is also able to view his day to day appointment list which makes it easier for him. </a:t>
            </a:r>
          </a:p>
          <a:p>
            <a:pPr algn="just" fontAlgn="base">
              <a:lnSpc>
                <a:spcPct val="150000"/>
              </a:lnSpc>
              <a:buFont typeface="Wingdings" panose="05000000000000000000" pitchFamily="2" charset="2"/>
              <a:buChar char="Ø"/>
            </a:pPr>
            <a:r>
              <a:rPr lang="en-US" sz="1600" dirty="0">
                <a:latin typeface="RobotoRegular"/>
              </a:rPr>
              <a:t>This application will help to optimize the work of patient and doctor. The report above describes how this process has been successfully implemented in the proposed system. </a:t>
            </a:r>
          </a:p>
          <a:p>
            <a:pPr algn="just" fontAlgn="base">
              <a:lnSpc>
                <a:spcPct val="150000"/>
              </a:lnSpc>
              <a:buFont typeface="Wingdings" panose="05000000000000000000" pitchFamily="2" charset="2"/>
              <a:buChar char="Ø"/>
            </a:pPr>
            <a:r>
              <a:rPr lang="en-US" sz="1600" dirty="0">
                <a:latin typeface="RobotoRegular"/>
              </a:rPr>
              <a:t>The proposed system has advantages over existing techniques as they lack security mechanism between the hospital and doctor. </a:t>
            </a:r>
          </a:p>
          <a:p>
            <a:pPr algn="just" fontAlgn="base">
              <a:lnSpc>
                <a:spcPct val="150000"/>
              </a:lnSpc>
              <a:buFont typeface="Wingdings" panose="05000000000000000000" pitchFamily="2" charset="2"/>
              <a:buChar char="Ø"/>
            </a:pPr>
            <a:r>
              <a:rPr lang="en-US" sz="1600" dirty="0">
                <a:latin typeface="RobotoRegular"/>
              </a:rPr>
              <a:t>Applying such security mechanisms in the communication channel helps to avoid the middle man attack between the</a:t>
            </a:r>
          </a:p>
          <a:p>
            <a:pPr algn="just" fontAlgn="base">
              <a:lnSpc>
                <a:spcPct val="150000"/>
              </a:lnSpc>
              <a:buFont typeface="Wingdings" panose="05000000000000000000" pitchFamily="2" charset="2"/>
              <a:buChar char="Ø"/>
            </a:pPr>
            <a:r>
              <a:rPr lang="en-US" sz="1600" dirty="0">
                <a:latin typeface="RobotoRegular"/>
              </a:rPr>
              <a:t> 1.doctor and patient. </a:t>
            </a:r>
          </a:p>
          <a:p>
            <a:pPr algn="just" fontAlgn="base">
              <a:lnSpc>
                <a:spcPct val="150000"/>
              </a:lnSpc>
              <a:buFont typeface="Wingdings" panose="05000000000000000000" pitchFamily="2" charset="2"/>
              <a:buChar char="Ø"/>
            </a:pPr>
            <a:r>
              <a:rPr lang="en-US" sz="1600" dirty="0">
                <a:latin typeface="RobotoRegular"/>
              </a:rPr>
              <a:t>2.doctor and receptionist</a:t>
            </a:r>
          </a:p>
          <a:p>
            <a:pPr algn="just" fontAlgn="base">
              <a:lnSpc>
                <a:spcPct val="150000"/>
              </a:lnSpc>
              <a:buFont typeface="Wingdings" panose="05000000000000000000" pitchFamily="2" charset="2"/>
              <a:buChar char="Ø"/>
            </a:pPr>
            <a:r>
              <a:rPr lang="en-US" sz="1600" dirty="0">
                <a:latin typeface="RobotoRegular"/>
              </a:rPr>
              <a:t>3.patient and receptionist etc…</a:t>
            </a:r>
          </a:p>
          <a:p>
            <a:pPr marL="0" indent="0" algn="just">
              <a:lnSpc>
                <a:spcPct val="150000"/>
              </a:lnSpc>
              <a:buNone/>
            </a:pPr>
            <a:endParaRPr lang="en-IN" sz="1600" b="1" dirty="0">
              <a:solidFill>
                <a:srgbClr val="C00000"/>
              </a:solidFill>
              <a:latin typeface="RobotoRegular"/>
            </a:endParaRPr>
          </a:p>
          <a:p>
            <a:pPr marL="0" indent="0" algn="just">
              <a:lnSpc>
                <a:spcPct val="150000"/>
              </a:lnSpc>
              <a:buNone/>
            </a:pPr>
            <a:endParaRPr lang="en-IN" sz="1600" dirty="0">
              <a:solidFill>
                <a:schemeClr val="tx1">
                  <a:lumMod val="65000"/>
                  <a:lumOff val="35000"/>
                </a:schemeClr>
              </a:solidFill>
              <a:latin typeface="RobotoRegular"/>
            </a:endParaRPr>
          </a:p>
        </p:txBody>
      </p:sp>
    </p:spTree>
    <p:extLst>
      <p:ext uri="{BB962C8B-B14F-4D97-AF65-F5344CB8AC3E}">
        <p14:creationId xmlns:p14="http://schemas.microsoft.com/office/powerpoint/2010/main" val="3418558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dirty="0"/>
          </a:p>
        </p:txBody>
      </p:sp>
      <p:sp>
        <p:nvSpPr>
          <p:cNvPr id="3" name="Rectangle 2"/>
          <p:cNvSpPr/>
          <p:nvPr/>
        </p:nvSpPr>
        <p:spPr>
          <a:xfrm>
            <a:off x="1283617" y="476174"/>
            <a:ext cx="2945678" cy="369332"/>
          </a:xfrm>
          <a:prstGeom prst="rect">
            <a:avLst/>
          </a:prstGeom>
        </p:spPr>
        <p:txBody>
          <a:bodyPr wrap="none">
            <a:spAutoFit/>
          </a:bodyPr>
          <a:lstStyle/>
          <a:p>
            <a:r>
              <a:rPr lang="en-US" b="1" spc="-15" dirty="0">
                <a:solidFill>
                  <a:srgbClr val="D82128"/>
                </a:solidFill>
                <a:latin typeface="Roboto"/>
              </a:rPr>
              <a:t>FUTURE ENHANCEMENT</a:t>
            </a:r>
            <a:endParaRPr lang="en-IN" dirty="0"/>
          </a:p>
        </p:txBody>
      </p:sp>
      <p:sp>
        <p:nvSpPr>
          <p:cNvPr id="5" name="Content Placeholder 4"/>
          <p:cNvSpPr>
            <a:spLocks noGrp="1"/>
          </p:cNvSpPr>
          <p:nvPr>
            <p:ph idx="1"/>
          </p:nvPr>
        </p:nvSpPr>
        <p:spPr>
          <a:xfrm>
            <a:off x="1283617" y="886265"/>
            <a:ext cx="10515600" cy="5604687"/>
          </a:xfrm>
        </p:spPr>
        <p:txBody>
          <a:bodyPr vert="horz" lIns="91440" tIns="45720" rIns="91440" bIns="45720" rtlCol="0" anchor="t">
            <a:normAutofit/>
          </a:bodyPr>
          <a:lstStyle/>
          <a:p>
            <a:pPr algn="just">
              <a:lnSpc>
                <a:spcPct val="150000"/>
              </a:lnSpc>
              <a:buFont typeface="Wingdings" panose="05000000000000000000" pitchFamily="2" charset="2"/>
              <a:buChar char="Ø"/>
            </a:pPr>
            <a:r>
              <a:rPr lang="en-IN" sz="1600" dirty="0">
                <a:latin typeface="RobotoRegular"/>
              </a:rPr>
              <a:t>In Future work, This application to develop based on microservices architecture using different technology etc.</a:t>
            </a:r>
          </a:p>
          <a:p>
            <a:pPr algn="just">
              <a:lnSpc>
                <a:spcPct val="150000"/>
              </a:lnSpc>
              <a:buFont typeface="Wingdings" panose="05000000000000000000" pitchFamily="2" charset="2"/>
              <a:buChar char="Ø"/>
            </a:pPr>
            <a:r>
              <a:rPr lang="en-IN" sz="1600" dirty="0">
                <a:latin typeface="RobotoRegular"/>
              </a:rPr>
              <a:t>In adding the more features of hospital  management system to develop access with user’s flexibility.</a:t>
            </a:r>
          </a:p>
          <a:p>
            <a:pPr algn="just">
              <a:lnSpc>
                <a:spcPct val="150000"/>
              </a:lnSpc>
              <a:buFont typeface="Wingdings" panose="05000000000000000000" pitchFamily="2" charset="2"/>
              <a:buChar char="Ø"/>
            </a:pPr>
            <a:r>
              <a:rPr lang="en-IN" sz="1600" dirty="0">
                <a:latin typeface="RobotoRegular"/>
              </a:rPr>
              <a:t>Addition of more technologies like Jenkins, GraphQl etc.</a:t>
            </a:r>
          </a:p>
        </p:txBody>
      </p:sp>
    </p:spTree>
    <p:extLst>
      <p:ext uri="{BB962C8B-B14F-4D97-AF65-F5344CB8AC3E}">
        <p14:creationId xmlns:p14="http://schemas.microsoft.com/office/powerpoint/2010/main" val="3930554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dirty="0"/>
          </a:p>
        </p:txBody>
      </p:sp>
      <p:sp>
        <p:nvSpPr>
          <p:cNvPr id="5" name="Title 4"/>
          <p:cNvSpPr>
            <a:spLocks noGrp="1"/>
          </p:cNvSpPr>
          <p:nvPr>
            <p:ph type="title"/>
          </p:nvPr>
        </p:nvSpPr>
        <p:spPr>
          <a:xfrm>
            <a:off x="709411" y="309809"/>
            <a:ext cx="10515600" cy="702062"/>
          </a:xfrm>
        </p:spPr>
        <p:txBody>
          <a:bodyPr>
            <a:normAutofit/>
          </a:bodyPr>
          <a:lstStyle/>
          <a:p>
            <a:r>
              <a:rPr lang="en-US" sz="2000" b="1" spc="-15" dirty="0">
                <a:solidFill>
                  <a:srgbClr val="D82128"/>
                </a:solidFill>
                <a:latin typeface="Roboto"/>
                <a:cs typeface="Roboto"/>
              </a:rPr>
              <a:t>WHO IS YOUR END USER ?</a:t>
            </a:r>
            <a:endParaRPr lang="en-IN" sz="2000" dirty="0"/>
          </a:p>
        </p:txBody>
      </p:sp>
      <p:sp>
        <p:nvSpPr>
          <p:cNvPr id="2" name="Content Placeholder 1"/>
          <p:cNvSpPr>
            <a:spLocks noGrp="1"/>
          </p:cNvSpPr>
          <p:nvPr>
            <p:ph idx="1"/>
          </p:nvPr>
        </p:nvSpPr>
        <p:spPr>
          <a:xfrm>
            <a:off x="709410" y="1011870"/>
            <a:ext cx="11023243" cy="5402577"/>
          </a:xfrm>
        </p:spPr>
        <p:txBody>
          <a:bodyPr>
            <a:normAutofit/>
          </a:bodyPr>
          <a:lstStyle/>
          <a:p>
            <a:pPr algn="just">
              <a:lnSpc>
                <a:spcPct val="150000"/>
              </a:lnSpc>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Admin:- Admin is the highest privileged user, who can Manage all Resources and Activities of Online Hospital Management System. </a:t>
            </a:r>
          </a:p>
          <a:p>
            <a:pPr algn="just">
              <a:lnSpc>
                <a:spcPct val="150000"/>
              </a:lnSpc>
              <a:buFont typeface="Wingdings" panose="05000000000000000000" pitchFamily="2" charset="2"/>
              <a:buChar char="Ø"/>
            </a:pPr>
            <a:r>
              <a:rPr lang="en-US" sz="1600" dirty="0">
                <a:latin typeface="RobotoRegular"/>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Patient:- Patient can easily book appointment and  able to access medical History.  Also patient can register himself on website directly.</a:t>
            </a:r>
          </a:p>
          <a:p>
            <a:pPr algn="just">
              <a:lnSpc>
                <a:spcPct val="150000"/>
              </a:lnSpc>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Doctor:- Doctors can check scheduled Patients and also give prescription to their Patient. Also Doctor can select their weekely schedule.</a:t>
            </a:r>
          </a:p>
          <a:p>
            <a:pPr algn="just">
              <a:lnSpc>
                <a:spcPct val="150000"/>
              </a:lnSpc>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Receptionist:- Receptionist can admit and discharge the patient with concern of doctor. Also Schedule doctor to patients as per their primary symptoms mentioned by patient while booking appointment. Also Allocate Ward to Patient while admitting him.</a:t>
            </a:r>
          </a:p>
          <a:p>
            <a:pPr algn="just">
              <a:lnSpc>
                <a:spcPct val="150000"/>
              </a:lnSpc>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Accountant:-  Accountant can generate Invoice ( In pdf format ) and Manage all transactions. </a:t>
            </a:r>
          </a:p>
          <a:p>
            <a:pPr algn="just">
              <a:lnSpc>
                <a:spcPct val="150000"/>
              </a:lnSpc>
              <a:buFont typeface="Wingdings" panose="05000000000000000000" pitchFamily="2" charset="2"/>
              <a:buChar char="Ø"/>
            </a:pPr>
            <a:endParaRPr lang="en-IN" sz="1600" dirty="0">
              <a:latin typeface="RobotoRegular"/>
            </a:endParaRPr>
          </a:p>
        </p:txBody>
      </p:sp>
    </p:spTree>
    <p:extLst>
      <p:ext uri="{BB962C8B-B14F-4D97-AF65-F5344CB8AC3E}">
        <p14:creationId xmlns:p14="http://schemas.microsoft.com/office/powerpoint/2010/main" val="2698284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dirty="0"/>
          </a:p>
        </p:txBody>
      </p:sp>
      <p:sp>
        <p:nvSpPr>
          <p:cNvPr id="5" name="Rectangle 4"/>
          <p:cNvSpPr/>
          <p:nvPr/>
        </p:nvSpPr>
        <p:spPr>
          <a:xfrm>
            <a:off x="826394" y="476174"/>
            <a:ext cx="2308324" cy="369332"/>
          </a:xfrm>
          <a:prstGeom prst="rect">
            <a:avLst/>
          </a:prstGeom>
        </p:spPr>
        <p:txBody>
          <a:bodyPr wrap="none">
            <a:spAutoFit/>
          </a:bodyPr>
          <a:lstStyle/>
          <a:p>
            <a:r>
              <a:rPr lang="en-US" b="1" spc="-15" dirty="0">
                <a:solidFill>
                  <a:srgbClr val="D82128"/>
                </a:solidFill>
                <a:latin typeface="Roboto"/>
              </a:rPr>
              <a:t>EXISTING SYSTEM </a:t>
            </a:r>
            <a:endParaRPr lang="en-IN" dirty="0"/>
          </a:p>
        </p:txBody>
      </p:sp>
      <p:sp>
        <p:nvSpPr>
          <p:cNvPr id="7" name="Content Placeholder 6"/>
          <p:cNvSpPr>
            <a:spLocks noGrp="1"/>
          </p:cNvSpPr>
          <p:nvPr>
            <p:ph idx="1"/>
          </p:nvPr>
        </p:nvSpPr>
        <p:spPr>
          <a:xfrm>
            <a:off x="947383" y="1146697"/>
            <a:ext cx="10515600" cy="4351338"/>
          </a:xfrm>
        </p:spPr>
        <p:txBody>
          <a:bodyPr>
            <a:normAutofit/>
          </a:bodyPr>
          <a:lstStyle/>
          <a:p>
            <a:pPr algn="just">
              <a:lnSpc>
                <a:spcPct val="150000"/>
              </a:lnSpc>
              <a:buFont typeface="Wingdings" panose="05000000000000000000" pitchFamily="2" charset="2"/>
              <a:buChar char="Ø"/>
            </a:pPr>
            <a:r>
              <a:rPr lang="en-US" sz="1600" dirty="0">
                <a:latin typeface="RobotoRegular"/>
              </a:rPr>
              <a:t>In today’s world if someone wants to book a Doctor’s Appointment we need to call in clinic or personally go to that place and book the appointment. </a:t>
            </a:r>
          </a:p>
          <a:p>
            <a:pPr algn="just">
              <a:lnSpc>
                <a:spcPct val="150000"/>
              </a:lnSpc>
              <a:buFont typeface="Wingdings" panose="05000000000000000000" pitchFamily="2" charset="2"/>
              <a:buChar char="Ø"/>
            </a:pPr>
            <a:r>
              <a:rPr lang="en-US" sz="1600" dirty="0">
                <a:latin typeface="RobotoRegular"/>
              </a:rPr>
              <a:t>This consumes precious time of the patient. Also if the doctor cancels his / her schedule, the patient does not come to know about it unless he/she goes to the clinic.</a:t>
            </a:r>
          </a:p>
          <a:p>
            <a:pPr marL="0" indent="0" algn="just">
              <a:lnSpc>
                <a:spcPct val="150000"/>
              </a:lnSpc>
              <a:buNone/>
            </a:pPr>
            <a:endParaRPr lang="en-IN" sz="1600" dirty="0">
              <a:latin typeface="RobotoRegular"/>
            </a:endParaRPr>
          </a:p>
          <a:p>
            <a:pPr marL="0" indent="0" algn="just">
              <a:lnSpc>
                <a:spcPct val="150000"/>
              </a:lnSpc>
              <a:buNone/>
            </a:pPr>
            <a:endParaRPr lang="en-IN" sz="1600" dirty="0">
              <a:latin typeface="RobotoRegular"/>
            </a:endParaRPr>
          </a:p>
          <a:p>
            <a:pPr marL="0" indent="0">
              <a:buNone/>
            </a:pPr>
            <a:endParaRPr lang="en-IN" dirty="0"/>
          </a:p>
        </p:txBody>
      </p:sp>
    </p:spTree>
    <p:extLst>
      <p:ext uri="{BB962C8B-B14F-4D97-AF65-F5344CB8AC3E}">
        <p14:creationId xmlns:p14="http://schemas.microsoft.com/office/powerpoint/2010/main" val="942206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dirty="0"/>
          </a:p>
        </p:txBody>
      </p:sp>
      <p:sp>
        <p:nvSpPr>
          <p:cNvPr id="5" name="Rectangle 4"/>
          <p:cNvSpPr/>
          <p:nvPr/>
        </p:nvSpPr>
        <p:spPr>
          <a:xfrm>
            <a:off x="807719" y="476174"/>
            <a:ext cx="4690771" cy="369332"/>
          </a:xfrm>
          <a:prstGeom prst="rect">
            <a:avLst/>
          </a:prstGeom>
        </p:spPr>
        <p:txBody>
          <a:bodyPr wrap="none">
            <a:spAutoFit/>
          </a:bodyPr>
          <a:lstStyle/>
          <a:p>
            <a:r>
              <a:rPr lang="en-US" b="1" spc="-15" dirty="0">
                <a:solidFill>
                  <a:srgbClr val="D82128"/>
                </a:solidFill>
                <a:latin typeface="Roboto"/>
              </a:rPr>
              <a:t>DISADVANTAGES OF EXISTING SYSTEM </a:t>
            </a:r>
            <a:endParaRPr lang="en-IN" dirty="0"/>
          </a:p>
        </p:txBody>
      </p:sp>
      <p:sp>
        <p:nvSpPr>
          <p:cNvPr id="8" name="Content Placeholder 7"/>
          <p:cNvSpPr>
            <a:spLocks noGrp="1"/>
          </p:cNvSpPr>
          <p:nvPr>
            <p:ph idx="1"/>
          </p:nvPr>
        </p:nvSpPr>
        <p:spPr>
          <a:xfrm>
            <a:off x="807719" y="1091527"/>
            <a:ext cx="10487810" cy="4811731"/>
          </a:xfrm>
        </p:spPr>
        <p:txBody>
          <a:bodyPr>
            <a:normAutofit/>
          </a:bodyPr>
          <a:lstStyle/>
          <a:p>
            <a:pPr marL="342900" indent="-342900" fontAlgn="base">
              <a:lnSpc>
                <a:spcPct val="150000"/>
              </a:lnSpc>
              <a:buFont typeface="+mj-lt"/>
              <a:buAutoNum type="arabicPeriod"/>
            </a:pPr>
            <a:r>
              <a:rPr lang="en-US" sz="1600" dirty="0">
                <a:latin typeface="RobotoRegular"/>
              </a:rPr>
              <a:t>Lack of privacy</a:t>
            </a:r>
            <a:r>
              <a:rPr lang="en-IN" sz="1600" dirty="0">
                <a:latin typeface="RobotoRegular"/>
              </a:rPr>
              <a:t>​</a:t>
            </a:r>
          </a:p>
          <a:p>
            <a:pPr marL="342900" indent="-342900" fontAlgn="base">
              <a:lnSpc>
                <a:spcPct val="150000"/>
              </a:lnSpc>
              <a:buFont typeface="+mj-lt"/>
              <a:buAutoNum type="arabicPeriod"/>
            </a:pPr>
            <a:r>
              <a:rPr lang="en-US" sz="1600" dirty="0">
                <a:latin typeface="RobotoRegular"/>
              </a:rPr>
              <a:t>Risk in the management of the data.</a:t>
            </a:r>
            <a:r>
              <a:rPr lang="en-IN" sz="1600" dirty="0">
                <a:latin typeface="RobotoRegular"/>
              </a:rPr>
              <a:t>​</a:t>
            </a:r>
          </a:p>
          <a:p>
            <a:pPr marL="342900" indent="-342900" fontAlgn="base">
              <a:lnSpc>
                <a:spcPct val="150000"/>
              </a:lnSpc>
              <a:buFont typeface="+mj-lt"/>
              <a:buAutoNum type="arabicPeriod"/>
            </a:pPr>
            <a:r>
              <a:rPr lang="en-US" sz="1600" dirty="0">
                <a:latin typeface="RobotoRegular"/>
              </a:rPr>
              <a:t>Less Security</a:t>
            </a:r>
            <a:r>
              <a:rPr lang="en-IN" sz="1600" dirty="0">
                <a:latin typeface="RobotoRegular"/>
              </a:rPr>
              <a:t>​</a:t>
            </a:r>
          </a:p>
          <a:p>
            <a:pPr marL="342900" indent="-342900" fontAlgn="base">
              <a:lnSpc>
                <a:spcPct val="150000"/>
              </a:lnSpc>
              <a:buFont typeface="+mj-lt"/>
              <a:buAutoNum type="arabicPeriod"/>
            </a:pPr>
            <a:r>
              <a:rPr lang="en-US" sz="1600" dirty="0">
                <a:latin typeface="RobotoRegular"/>
              </a:rPr>
              <a:t>Low co-ordination between </a:t>
            </a:r>
            <a:r>
              <a:rPr lang="en-IN" sz="1600" dirty="0">
                <a:latin typeface="RobotoRegular"/>
              </a:rPr>
              <a:t>​</a:t>
            </a:r>
          </a:p>
          <a:p>
            <a:pPr marL="342900" indent="-342900" fontAlgn="base">
              <a:lnSpc>
                <a:spcPct val="150000"/>
              </a:lnSpc>
              <a:buFont typeface="+mj-lt"/>
              <a:buAutoNum type="arabicPeriod"/>
            </a:pPr>
            <a:r>
              <a:rPr lang="en-US" sz="1600" dirty="0">
                <a:latin typeface="RobotoRegular"/>
              </a:rPr>
              <a:t>Less User-friendly</a:t>
            </a:r>
            <a:r>
              <a:rPr lang="en-IN" sz="1600" dirty="0">
                <a:latin typeface="RobotoRegular"/>
              </a:rPr>
              <a:t>​</a:t>
            </a:r>
          </a:p>
          <a:p>
            <a:pPr marL="342900" indent="-342900" fontAlgn="base">
              <a:lnSpc>
                <a:spcPct val="150000"/>
              </a:lnSpc>
              <a:buFont typeface="+mj-lt"/>
              <a:buAutoNum type="arabicPeriod"/>
            </a:pPr>
            <a:r>
              <a:rPr lang="en-US" sz="1600" dirty="0">
                <a:latin typeface="RobotoRegular"/>
              </a:rPr>
              <a:t>Accuracy not guaranteed</a:t>
            </a:r>
            <a:r>
              <a:rPr lang="en-IN" sz="1600" dirty="0">
                <a:latin typeface="RobotoRegular"/>
              </a:rPr>
              <a:t>​</a:t>
            </a:r>
          </a:p>
          <a:p>
            <a:pPr marL="342900" indent="-342900" fontAlgn="base">
              <a:lnSpc>
                <a:spcPct val="150000"/>
              </a:lnSpc>
              <a:buFont typeface="+mj-lt"/>
              <a:buAutoNum type="arabicPeriod"/>
            </a:pPr>
            <a:r>
              <a:rPr lang="en-US" sz="1600" dirty="0">
                <a:latin typeface="RobotoRegular"/>
              </a:rPr>
              <a:t>Not in reach of distant users.</a:t>
            </a:r>
          </a:p>
          <a:p>
            <a:pPr marL="0" lvl="0" indent="0" fontAlgn="base">
              <a:lnSpc>
                <a:spcPct val="150000"/>
              </a:lnSpc>
              <a:buNone/>
            </a:pPr>
            <a:endParaRPr lang="en-US" sz="1600" dirty="0">
              <a:latin typeface="RobotoRegular"/>
            </a:endParaRPr>
          </a:p>
          <a:p>
            <a:pPr marL="0" lvl="0" indent="0" fontAlgn="base">
              <a:lnSpc>
                <a:spcPct val="150000"/>
              </a:lnSpc>
              <a:buNone/>
            </a:pPr>
            <a:endParaRPr lang="en-IN" sz="1600" dirty="0">
              <a:latin typeface="RobotoRegular"/>
            </a:endParaRPr>
          </a:p>
          <a:p>
            <a:pPr marL="342900" indent="-342900" fontAlgn="base">
              <a:lnSpc>
                <a:spcPct val="150000"/>
              </a:lnSpc>
              <a:buFont typeface="+mj-lt"/>
              <a:buAutoNum type="arabicPeriod"/>
            </a:pPr>
            <a:endParaRPr lang="en-US" sz="1600" dirty="0">
              <a:latin typeface="RobotoRegular"/>
            </a:endParaRPr>
          </a:p>
        </p:txBody>
      </p:sp>
    </p:spTree>
    <p:extLst>
      <p:ext uri="{BB962C8B-B14F-4D97-AF65-F5344CB8AC3E}">
        <p14:creationId xmlns:p14="http://schemas.microsoft.com/office/powerpoint/2010/main" val="4081933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dirty="0"/>
          </a:p>
        </p:txBody>
      </p:sp>
      <p:sp>
        <p:nvSpPr>
          <p:cNvPr id="3" name="Rectangle 2"/>
          <p:cNvSpPr/>
          <p:nvPr/>
        </p:nvSpPr>
        <p:spPr>
          <a:xfrm>
            <a:off x="682719" y="476174"/>
            <a:ext cx="2539157" cy="369332"/>
          </a:xfrm>
          <a:prstGeom prst="rect">
            <a:avLst/>
          </a:prstGeom>
        </p:spPr>
        <p:txBody>
          <a:bodyPr wrap="none">
            <a:spAutoFit/>
          </a:bodyPr>
          <a:lstStyle/>
          <a:p>
            <a:r>
              <a:rPr lang="en-US" b="1" spc="-15" dirty="0">
                <a:solidFill>
                  <a:srgbClr val="D82128"/>
                </a:solidFill>
                <a:latin typeface="Roboto"/>
              </a:rPr>
              <a:t>PROPOSED SYSTEM </a:t>
            </a:r>
            <a:endParaRPr lang="en-IN" dirty="0"/>
          </a:p>
        </p:txBody>
      </p:sp>
      <p:sp>
        <p:nvSpPr>
          <p:cNvPr id="5" name="Content Placeholder 4"/>
          <p:cNvSpPr>
            <a:spLocks noGrp="1"/>
          </p:cNvSpPr>
          <p:nvPr>
            <p:ph idx="1"/>
          </p:nvPr>
        </p:nvSpPr>
        <p:spPr>
          <a:xfrm>
            <a:off x="682719" y="1020317"/>
            <a:ext cx="10846524" cy="5708475"/>
          </a:xfrm>
        </p:spPr>
        <p:txBody>
          <a:bodyPr>
            <a:normAutofit/>
          </a:bodyPr>
          <a:lstStyle/>
          <a:p>
            <a:pPr algn="just">
              <a:lnSpc>
                <a:spcPct val="150000"/>
              </a:lnSpc>
              <a:buFont typeface="Wingdings" panose="05000000000000000000" pitchFamily="2" charset="2"/>
              <a:buChar char="Ø"/>
            </a:pPr>
            <a:r>
              <a:rPr lang="en-US" sz="1600" dirty="0">
                <a:latin typeface="RobotoRegular"/>
              </a:rPr>
              <a:t>The patient will have to register into the application for the first time. On registering, the patient will receive a username and password.  </a:t>
            </a:r>
          </a:p>
          <a:p>
            <a:pPr algn="just">
              <a:lnSpc>
                <a:spcPct val="150000"/>
              </a:lnSpc>
              <a:buFont typeface="Wingdings" panose="05000000000000000000" pitchFamily="2" charset="2"/>
              <a:buChar char="Ø"/>
            </a:pPr>
            <a:r>
              <a:rPr lang="en-US" sz="1600" dirty="0">
                <a:latin typeface="RobotoRegular"/>
              </a:rPr>
              <a:t>The patient will then </a:t>
            </a:r>
            <a:r>
              <a:rPr lang="en-US" sz="1600" b="1" dirty="0">
                <a:solidFill>
                  <a:srgbClr val="C00000"/>
                </a:solidFill>
                <a:latin typeface="RobotoRegular"/>
              </a:rPr>
              <a:t>send a request for appointment. The Receptionist can either accept the appointment or reject</a:t>
            </a:r>
            <a:r>
              <a:rPr lang="en-US" sz="1600" dirty="0">
                <a:latin typeface="RobotoRegular"/>
              </a:rPr>
              <a:t> it on the basis of doctor availability. The database will get updated accordingly and the patient will get a confirmation message.</a:t>
            </a:r>
          </a:p>
          <a:p>
            <a:pPr algn="just">
              <a:lnSpc>
                <a:spcPct val="150000"/>
              </a:lnSpc>
              <a:buFont typeface="Wingdings" panose="05000000000000000000" pitchFamily="2" charset="2"/>
              <a:buChar char="Ø"/>
            </a:pPr>
            <a:r>
              <a:rPr lang="en-US" sz="1600" dirty="0">
                <a:latin typeface="RobotoRegular"/>
              </a:rPr>
              <a:t> The add-on to this system is that the patient will view the previous health history like assign doctor, prescription , if admitted then admit date and discharge date, medicines </a:t>
            </a:r>
          </a:p>
          <a:p>
            <a:pPr algn="just">
              <a:lnSpc>
                <a:spcPct val="150000"/>
              </a:lnSpc>
              <a:buFont typeface="Wingdings" panose="05000000000000000000" pitchFamily="2" charset="2"/>
              <a:buChar char="Ø"/>
            </a:pPr>
            <a:r>
              <a:rPr lang="en-US" sz="1600" dirty="0">
                <a:latin typeface="RobotoRegular"/>
              </a:rPr>
              <a:t>This will be very useful in case the patient tends to forget the appointment.  Also doctor , receptionist, accountant can view patient history by using a unique ID.</a:t>
            </a:r>
          </a:p>
          <a:p>
            <a:pPr algn="just">
              <a:lnSpc>
                <a:spcPct val="150000"/>
              </a:lnSpc>
              <a:buFont typeface="Wingdings" panose="05000000000000000000" pitchFamily="2" charset="2"/>
              <a:buChar char="Ø"/>
            </a:pPr>
            <a:r>
              <a:rPr lang="en-US" sz="1600" b="1" dirty="0">
                <a:solidFill>
                  <a:srgbClr val="C00000"/>
                </a:solidFill>
                <a:latin typeface="RobotoRegular"/>
              </a:rPr>
              <a:t>Adding JWT Token based  authentication to the proposed methods</a:t>
            </a:r>
            <a:r>
              <a:rPr lang="en-US" sz="1600" dirty="0">
                <a:latin typeface="RobotoRegular"/>
              </a:rPr>
              <a:t> is one possibility to eradicate security leaks.</a:t>
            </a:r>
            <a:endParaRPr lang="en-IN" sz="1600" dirty="0">
              <a:latin typeface="RobotoRegular"/>
            </a:endParaRPr>
          </a:p>
          <a:p>
            <a:pPr marL="0" indent="0">
              <a:buNone/>
            </a:pPr>
            <a:endParaRPr lang="en-IN" sz="1600" dirty="0"/>
          </a:p>
          <a:p>
            <a:pPr lvl="0"/>
            <a:endParaRPr lang="en-IN" sz="1600" dirty="0"/>
          </a:p>
          <a:p>
            <a:pPr marL="0" indent="0">
              <a:buNone/>
            </a:pPr>
            <a:endParaRPr lang="en-IN" dirty="0"/>
          </a:p>
        </p:txBody>
      </p:sp>
    </p:spTree>
    <p:extLst>
      <p:ext uri="{BB962C8B-B14F-4D97-AF65-F5344CB8AC3E}">
        <p14:creationId xmlns:p14="http://schemas.microsoft.com/office/powerpoint/2010/main" val="2378726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dirty="0"/>
          </a:p>
        </p:txBody>
      </p:sp>
      <p:sp>
        <p:nvSpPr>
          <p:cNvPr id="5" name="Rectangle 4"/>
          <p:cNvSpPr/>
          <p:nvPr/>
        </p:nvSpPr>
        <p:spPr>
          <a:xfrm>
            <a:off x="924122" y="476174"/>
            <a:ext cx="4542654" cy="369332"/>
          </a:xfrm>
          <a:prstGeom prst="rect">
            <a:avLst/>
          </a:prstGeom>
        </p:spPr>
        <p:txBody>
          <a:bodyPr wrap="none">
            <a:spAutoFit/>
          </a:bodyPr>
          <a:lstStyle/>
          <a:p>
            <a:r>
              <a:rPr lang="en-US" b="1" spc="-15" dirty="0">
                <a:solidFill>
                  <a:srgbClr val="D82128"/>
                </a:solidFill>
                <a:latin typeface="Roboto"/>
              </a:rPr>
              <a:t>ADVANTAGES OF PROPOSED SYSTEM </a:t>
            </a:r>
            <a:endParaRPr lang="en-IN" dirty="0"/>
          </a:p>
        </p:txBody>
      </p:sp>
      <p:sp>
        <p:nvSpPr>
          <p:cNvPr id="3" name="Content Placeholder 2"/>
          <p:cNvSpPr>
            <a:spLocks noGrp="1"/>
          </p:cNvSpPr>
          <p:nvPr>
            <p:ph idx="1"/>
          </p:nvPr>
        </p:nvSpPr>
        <p:spPr>
          <a:xfrm>
            <a:off x="924122" y="1207439"/>
            <a:ext cx="10515600" cy="4351338"/>
          </a:xfrm>
        </p:spPr>
        <p:txBody>
          <a:bodyPr/>
          <a:lstStyle/>
          <a:p>
            <a:pPr marL="363538" indent="-188913">
              <a:lnSpc>
                <a:spcPct val="150000"/>
              </a:lnSpc>
              <a:buFont typeface="Wingdings" panose="05000000000000000000" pitchFamily="2" charset="2"/>
              <a:buChar char="Ø"/>
            </a:pPr>
            <a:r>
              <a:rPr lang="en-US" sz="1600" dirty="0">
                <a:latin typeface="RobotoRegular"/>
              </a:rPr>
              <a:t>Easy to use because all Details of patients , hospital administration etc. are quickly available 24 x 7 on application</a:t>
            </a:r>
            <a:endParaRPr lang="en-IN" sz="1600" dirty="0">
              <a:latin typeface="RobotoRegular"/>
            </a:endParaRPr>
          </a:p>
          <a:p>
            <a:pPr marL="363538" indent="-188913">
              <a:lnSpc>
                <a:spcPct val="150000"/>
              </a:lnSpc>
              <a:buFont typeface="Wingdings" panose="05000000000000000000" pitchFamily="2" charset="2"/>
              <a:buChar char="Ø"/>
            </a:pPr>
            <a:r>
              <a:rPr lang="en-US" sz="1600" dirty="0">
                <a:latin typeface="RobotoRegular"/>
              </a:rPr>
              <a:t> It can be easily accessed globally with help of Internet.</a:t>
            </a:r>
            <a:endParaRPr lang="en-IN" sz="1600" dirty="0">
              <a:latin typeface="RobotoRegular"/>
            </a:endParaRPr>
          </a:p>
          <a:p>
            <a:pPr marL="363538" indent="-188913">
              <a:lnSpc>
                <a:spcPct val="150000"/>
              </a:lnSpc>
              <a:buFont typeface="Wingdings" panose="05000000000000000000" pitchFamily="2" charset="2"/>
              <a:buChar char="Ø"/>
            </a:pPr>
            <a:r>
              <a:rPr lang="en-US" sz="1600" dirty="0">
                <a:latin typeface="RobotoRegular"/>
              </a:rPr>
              <a:t>Maintaining records will be easier because all details are stored in database and retrieved easily from it.</a:t>
            </a:r>
            <a:endParaRPr lang="en-IN" sz="1600" dirty="0">
              <a:latin typeface="RobotoRegular"/>
            </a:endParaRPr>
          </a:p>
          <a:p>
            <a:pPr marL="363538" indent="-188913">
              <a:lnSpc>
                <a:spcPct val="150000"/>
              </a:lnSpc>
              <a:buFont typeface="Wingdings" panose="05000000000000000000" pitchFamily="2" charset="2"/>
              <a:buChar char="Ø"/>
            </a:pPr>
            <a:r>
              <a:rPr lang="en-US" sz="1600" dirty="0">
                <a:latin typeface="RobotoRegular"/>
              </a:rPr>
              <a:t> Interactive and attractive design. </a:t>
            </a:r>
            <a:endParaRPr lang="en-IN" sz="1600" dirty="0">
              <a:latin typeface="RobotoRegular"/>
            </a:endParaRPr>
          </a:p>
          <a:p>
            <a:pPr marL="363538" indent="-188913">
              <a:lnSpc>
                <a:spcPct val="150000"/>
              </a:lnSpc>
              <a:buFont typeface="Wingdings" panose="05000000000000000000" pitchFamily="2" charset="2"/>
              <a:buChar char="Ø"/>
            </a:pPr>
            <a:r>
              <a:rPr lang="en-US" sz="1600" dirty="0">
                <a:latin typeface="RobotoRegular"/>
              </a:rPr>
              <a:t> Provides online appointment  booking in hospital easily. </a:t>
            </a:r>
            <a:endParaRPr lang="en-IN" sz="1600" dirty="0">
              <a:latin typeface="RobotoRegular"/>
            </a:endParaRPr>
          </a:p>
          <a:p>
            <a:pPr marL="0" indent="0">
              <a:buNone/>
            </a:pPr>
            <a:endParaRPr lang="en-IN" dirty="0"/>
          </a:p>
        </p:txBody>
      </p:sp>
    </p:spTree>
    <p:extLst>
      <p:ext uri="{BB962C8B-B14F-4D97-AF65-F5344CB8AC3E}">
        <p14:creationId xmlns:p14="http://schemas.microsoft.com/office/powerpoint/2010/main" val="977401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250750"/>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dirty="0"/>
          </a:p>
        </p:txBody>
      </p:sp>
      <p:sp>
        <p:nvSpPr>
          <p:cNvPr id="3" name="Rectangle 2"/>
          <p:cNvSpPr/>
          <p:nvPr/>
        </p:nvSpPr>
        <p:spPr>
          <a:xfrm>
            <a:off x="968932" y="250750"/>
            <a:ext cx="1728037" cy="369332"/>
          </a:xfrm>
          <a:prstGeom prst="rect">
            <a:avLst/>
          </a:prstGeom>
        </p:spPr>
        <p:txBody>
          <a:bodyPr wrap="none">
            <a:spAutoFit/>
          </a:bodyPr>
          <a:lstStyle/>
          <a:p>
            <a:r>
              <a:rPr lang="en-US" b="1" spc="-15" dirty="0">
                <a:solidFill>
                  <a:srgbClr val="D82128"/>
                </a:solidFill>
                <a:latin typeface="Roboto"/>
              </a:rPr>
              <a:t>MODULE LIST</a:t>
            </a:r>
            <a:endParaRPr lang="en-IN" dirty="0"/>
          </a:p>
        </p:txBody>
      </p:sp>
      <p:sp>
        <p:nvSpPr>
          <p:cNvPr id="9" name="Content Placeholder 8"/>
          <p:cNvSpPr>
            <a:spLocks noGrp="1"/>
          </p:cNvSpPr>
          <p:nvPr>
            <p:ph idx="1"/>
          </p:nvPr>
        </p:nvSpPr>
        <p:spPr>
          <a:xfrm>
            <a:off x="968932" y="842329"/>
            <a:ext cx="10689269" cy="5173341"/>
          </a:xfrm>
        </p:spPr>
        <p:txBody>
          <a:bodyPr>
            <a:normAutofit fontScale="92500" lnSpcReduction="10000"/>
          </a:bodyPr>
          <a:lstStyle/>
          <a:p>
            <a:pPr marL="0" indent="0">
              <a:lnSpc>
                <a:spcPct val="100000"/>
              </a:lnSpc>
              <a:buNone/>
            </a:pPr>
            <a:r>
              <a:rPr lang="en-US" sz="1600" b="1" dirty="0">
                <a:latin typeface="RobotoRegular"/>
              </a:rPr>
              <a:t>ADMIN</a:t>
            </a:r>
          </a:p>
          <a:p>
            <a:pPr marL="444500" lvl="0" indent="-269875">
              <a:buFont typeface="Wingdings" panose="05000000000000000000" pitchFamily="2" charset="2"/>
              <a:buChar char="Ø"/>
            </a:pPr>
            <a:r>
              <a:rPr lang="en-US" sz="1600" dirty="0">
                <a:latin typeface="RobotoRegular"/>
              </a:rPr>
              <a:t>Create Id &amp; Password</a:t>
            </a:r>
          </a:p>
          <a:p>
            <a:pPr marL="444500" lvl="0" indent="-269875">
              <a:buFont typeface="Wingdings" panose="05000000000000000000" pitchFamily="2" charset="2"/>
              <a:buChar char="Ø"/>
            </a:pPr>
            <a:r>
              <a:rPr lang="en-IN" sz="1600" dirty="0">
                <a:latin typeface="RobotoRegular"/>
              </a:rPr>
              <a:t>View All Employee List</a:t>
            </a:r>
          </a:p>
          <a:p>
            <a:pPr marL="444500" lvl="0" indent="-269875">
              <a:buFont typeface="Wingdings" panose="05000000000000000000" pitchFamily="2" charset="2"/>
              <a:buChar char="Ø"/>
            </a:pPr>
            <a:r>
              <a:rPr lang="en-IN" sz="1600" dirty="0">
                <a:latin typeface="RobotoRegular"/>
              </a:rPr>
              <a:t>View All Patients List</a:t>
            </a:r>
          </a:p>
          <a:p>
            <a:pPr marL="444500" lvl="0" indent="-269875">
              <a:buFont typeface="Wingdings" panose="05000000000000000000" pitchFamily="2" charset="2"/>
              <a:buChar char="Ø"/>
            </a:pPr>
            <a:r>
              <a:rPr lang="en-IN" sz="1600" dirty="0">
                <a:latin typeface="RobotoRegular"/>
              </a:rPr>
              <a:t> Add Employee</a:t>
            </a:r>
          </a:p>
          <a:p>
            <a:pPr marL="444500" lvl="0" indent="-269875">
              <a:buFont typeface="Wingdings" panose="05000000000000000000" pitchFamily="2" charset="2"/>
              <a:buChar char="Ø"/>
            </a:pPr>
            <a:r>
              <a:rPr lang="en-IN" sz="1600" dirty="0">
                <a:latin typeface="RobotoRegular"/>
              </a:rPr>
              <a:t>Remove Employee</a:t>
            </a:r>
          </a:p>
          <a:p>
            <a:pPr marL="444500" lvl="0" indent="-269875">
              <a:buFont typeface="Wingdings" panose="05000000000000000000" pitchFamily="2" charset="2"/>
              <a:buChar char="Ø"/>
            </a:pPr>
            <a:r>
              <a:rPr lang="en-IN" sz="1600" dirty="0">
                <a:latin typeface="RobotoRegular"/>
              </a:rPr>
              <a:t>Check and Updated Resources</a:t>
            </a:r>
          </a:p>
          <a:p>
            <a:pPr marL="444500" lvl="0" indent="-269875">
              <a:buFont typeface="Wingdings" panose="05000000000000000000" pitchFamily="2" charset="2"/>
              <a:buChar char="Ø"/>
            </a:pPr>
            <a:r>
              <a:rPr lang="en-IN" sz="1600" dirty="0">
                <a:latin typeface="RobotoRegular"/>
              </a:rPr>
              <a:t>Add Resources</a:t>
            </a:r>
          </a:p>
          <a:p>
            <a:pPr marL="444500" lvl="0" indent="-269875">
              <a:buFont typeface="Wingdings" panose="05000000000000000000" pitchFamily="2" charset="2"/>
              <a:buChar char="Ø"/>
            </a:pPr>
            <a:endParaRPr lang="en-IN" sz="1600" b="1" dirty="0">
              <a:latin typeface="RobotoRegular"/>
            </a:endParaRPr>
          </a:p>
          <a:p>
            <a:pPr marL="0" lvl="0" indent="0">
              <a:buNone/>
            </a:pPr>
            <a:r>
              <a:rPr lang="en-US" sz="1600" b="1" dirty="0">
                <a:latin typeface="RobotoRegular"/>
              </a:rPr>
              <a:t>DOCTOR</a:t>
            </a:r>
          </a:p>
          <a:p>
            <a:pPr marL="444500" indent="-269875">
              <a:buFont typeface="Wingdings" panose="05000000000000000000" pitchFamily="2" charset="2"/>
              <a:buChar char="Ø"/>
            </a:pPr>
            <a:r>
              <a:rPr lang="en-US" sz="1500" dirty="0">
                <a:latin typeface="RobotoRegular"/>
              </a:rPr>
              <a:t>Login</a:t>
            </a:r>
            <a:endParaRPr lang="en-IN" sz="1500" dirty="0">
              <a:latin typeface="RobotoRegular"/>
            </a:endParaRPr>
          </a:p>
          <a:p>
            <a:pPr marL="444500" indent="-269875">
              <a:buFont typeface="Wingdings" panose="05000000000000000000" pitchFamily="2" charset="2"/>
              <a:buChar char="Ø"/>
            </a:pPr>
            <a:r>
              <a:rPr lang="en-US" sz="1500" dirty="0">
                <a:latin typeface="RobotoRegular"/>
              </a:rPr>
              <a:t>View Appointment List of Patients</a:t>
            </a:r>
            <a:endParaRPr lang="en-IN" sz="1500" dirty="0">
              <a:latin typeface="RobotoRegular"/>
            </a:endParaRPr>
          </a:p>
          <a:p>
            <a:pPr marL="444500" indent="-269875">
              <a:buFont typeface="Wingdings" panose="05000000000000000000" pitchFamily="2" charset="2"/>
              <a:buChar char="Ø"/>
            </a:pPr>
            <a:r>
              <a:rPr lang="en-IN" sz="1500" dirty="0">
                <a:latin typeface="RobotoRegular"/>
              </a:rPr>
              <a:t>Add Medicine on the basis of diseases</a:t>
            </a:r>
          </a:p>
          <a:p>
            <a:pPr marL="444500" indent="-269875">
              <a:buFont typeface="Wingdings" panose="05000000000000000000" pitchFamily="2" charset="2"/>
              <a:buChar char="Ø"/>
            </a:pPr>
            <a:r>
              <a:rPr lang="en-IN" sz="1500" dirty="0">
                <a:latin typeface="RobotoRegular"/>
              </a:rPr>
              <a:t>Add Prescription</a:t>
            </a:r>
          </a:p>
          <a:p>
            <a:pPr marL="444500" indent="-269875">
              <a:buFont typeface="Wingdings" panose="05000000000000000000" pitchFamily="2" charset="2"/>
              <a:buChar char="Ø"/>
            </a:pPr>
            <a:r>
              <a:rPr lang="en-IN" sz="1500" dirty="0">
                <a:latin typeface="RobotoRegular"/>
              </a:rPr>
              <a:t>Select weekly schedule</a:t>
            </a:r>
          </a:p>
          <a:p>
            <a:pPr marL="444500" indent="-269875">
              <a:buFont typeface="Wingdings" panose="05000000000000000000" pitchFamily="2" charset="2"/>
              <a:buChar char="Ø"/>
            </a:pPr>
            <a:r>
              <a:rPr lang="en-IN" sz="1500" dirty="0">
                <a:latin typeface="RobotoRegular"/>
              </a:rPr>
              <a:t>View Resources.</a:t>
            </a:r>
          </a:p>
          <a:p>
            <a:pPr marL="363538" lvl="0" indent="-95250">
              <a:lnSpc>
                <a:spcPct val="150000"/>
              </a:lnSpc>
              <a:buFont typeface="Wingdings" panose="05000000000000000000" pitchFamily="2" charset="2"/>
              <a:buChar char="Ø"/>
            </a:pPr>
            <a:endParaRPr lang="en-IN" sz="1600" dirty="0">
              <a:latin typeface="RobotoRegular"/>
            </a:endParaRPr>
          </a:p>
          <a:p>
            <a:pPr marL="0" lvl="0" indent="0">
              <a:buNone/>
            </a:pPr>
            <a:endParaRPr lang="en-US" sz="1600" b="1" dirty="0">
              <a:latin typeface="RobotoRegular"/>
            </a:endParaRPr>
          </a:p>
          <a:p>
            <a:pPr marL="174625" lvl="0" indent="0">
              <a:buNone/>
            </a:pPr>
            <a:endParaRPr lang="en-US" sz="1600" dirty="0">
              <a:latin typeface="RobotoRegular"/>
            </a:endParaRPr>
          </a:p>
        </p:txBody>
      </p:sp>
    </p:spTree>
    <p:extLst>
      <p:ext uri="{BB962C8B-B14F-4D97-AF65-F5344CB8AC3E}">
        <p14:creationId xmlns:p14="http://schemas.microsoft.com/office/powerpoint/2010/main" val="3755796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161365"/>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dirty="0"/>
          </a:p>
        </p:txBody>
      </p:sp>
      <p:sp>
        <p:nvSpPr>
          <p:cNvPr id="3" name="Rectangle 2"/>
          <p:cNvSpPr/>
          <p:nvPr/>
        </p:nvSpPr>
        <p:spPr>
          <a:xfrm>
            <a:off x="955680" y="161365"/>
            <a:ext cx="1728037" cy="369332"/>
          </a:xfrm>
          <a:prstGeom prst="rect">
            <a:avLst/>
          </a:prstGeom>
        </p:spPr>
        <p:txBody>
          <a:bodyPr wrap="none">
            <a:spAutoFit/>
          </a:bodyPr>
          <a:lstStyle/>
          <a:p>
            <a:r>
              <a:rPr lang="en-US" b="1" spc="-15" dirty="0">
                <a:solidFill>
                  <a:srgbClr val="D82128"/>
                </a:solidFill>
                <a:latin typeface="Roboto"/>
              </a:rPr>
              <a:t>MODULE LIST</a:t>
            </a:r>
            <a:endParaRPr lang="en-IN" dirty="0"/>
          </a:p>
        </p:txBody>
      </p:sp>
      <p:sp>
        <p:nvSpPr>
          <p:cNvPr id="9" name="Content Placeholder 8"/>
          <p:cNvSpPr>
            <a:spLocks noGrp="1"/>
          </p:cNvSpPr>
          <p:nvPr>
            <p:ph idx="1"/>
          </p:nvPr>
        </p:nvSpPr>
        <p:spPr>
          <a:xfrm>
            <a:off x="955680" y="626076"/>
            <a:ext cx="10689269" cy="5810370"/>
          </a:xfrm>
        </p:spPr>
        <p:txBody>
          <a:bodyPr>
            <a:normAutofit fontScale="92500" lnSpcReduction="20000"/>
          </a:bodyPr>
          <a:lstStyle/>
          <a:p>
            <a:pPr marL="0" indent="0">
              <a:lnSpc>
                <a:spcPct val="100000"/>
              </a:lnSpc>
              <a:buNone/>
            </a:pPr>
            <a:r>
              <a:rPr lang="en-US" sz="1600" b="1" dirty="0">
                <a:latin typeface="RobotoRegular"/>
              </a:rPr>
              <a:t>PATIENT</a:t>
            </a:r>
          </a:p>
          <a:p>
            <a:pPr marL="363538" lvl="0" indent="-269875">
              <a:buFont typeface="Wingdings" panose="05000000000000000000" pitchFamily="2" charset="2"/>
              <a:buChar char="Ø"/>
            </a:pPr>
            <a:r>
              <a:rPr lang="en-US" sz="1600" dirty="0">
                <a:latin typeface="RobotoRegular"/>
              </a:rPr>
              <a:t>Register</a:t>
            </a:r>
            <a:endParaRPr lang="en-IN" sz="1600" dirty="0">
              <a:latin typeface="RobotoRegular"/>
            </a:endParaRPr>
          </a:p>
          <a:p>
            <a:pPr marL="363538" lvl="0" indent="-269875">
              <a:buFont typeface="Wingdings" panose="05000000000000000000" pitchFamily="2" charset="2"/>
              <a:buChar char="Ø"/>
            </a:pPr>
            <a:r>
              <a:rPr lang="en-US" sz="1600" dirty="0">
                <a:latin typeface="RobotoRegular"/>
              </a:rPr>
              <a:t>Login</a:t>
            </a:r>
          </a:p>
          <a:p>
            <a:pPr marL="363538" lvl="0" indent="-269875">
              <a:buFont typeface="Wingdings" panose="05000000000000000000" pitchFamily="2" charset="2"/>
              <a:buChar char="Ø"/>
            </a:pPr>
            <a:r>
              <a:rPr lang="en-US" sz="1600" dirty="0">
                <a:latin typeface="RobotoRegular"/>
              </a:rPr>
              <a:t>Book Appointment</a:t>
            </a:r>
            <a:endParaRPr lang="en-IN" sz="1600" dirty="0">
              <a:latin typeface="RobotoRegular"/>
            </a:endParaRPr>
          </a:p>
          <a:p>
            <a:pPr marL="363538" lvl="0" indent="-269875">
              <a:buFont typeface="Wingdings" panose="05000000000000000000" pitchFamily="2" charset="2"/>
              <a:buChar char="Ø"/>
            </a:pPr>
            <a:r>
              <a:rPr lang="en-US" sz="1600" dirty="0">
                <a:latin typeface="RobotoRegular"/>
              </a:rPr>
              <a:t>View Appointment History</a:t>
            </a:r>
            <a:endParaRPr lang="en-IN" sz="1600" dirty="0">
              <a:latin typeface="RobotoRegular"/>
            </a:endParaRPr>
          </a:p>
          <a:p>
            <a:pPr marL="363538" lvl="0" indent="-269875">
              <a:buFont typeface="Wingdings" panose="05000000000000000000" pitchFamily="2" charset="2"/>
              <a:buChar char="Ø"/>
            </a:pPr>
            <a:r>
              <a:rPr lang="en-US" sz="1600" dirty="0">
                <a:latin typeface="RobotoRegular"/>
              </a:rPr>
              <a:t>View Previous Health History</a:t>
            </a:r>
          </a:p>
          <a:p>
            <a:pPr marL="363538" lvl="0" indent="-269875">
              <a:buFont typeface="Wingdings" panose="05000000000000000000" pitchFamily="2" charset="2"/>
              <a:buChar char="Ø"/>
            </a:pPr>
            <a:endParaRPr lang="en-IN" sz="1600" dirty="0">
              <a:latin typeface="RobotoRegular"/>
            </a:endParaRPr>
          </a:p>
          <a:p>
            <a:pPr marL="0" indent="0">
              <a:lnSpc>
                <a:spcPct val="100000"/>
              </a:lnSpc>
              <a:buNone/>
            </a:pPr>
            <a:r>
              <a:rPr lang="en-US" sz="1600" b="1" dirty="0">
                <a:latin typeface="RobotoRegular"/>
              </a:rPr>
              <a:t>RECEPTIONIST</a:t>
            </a:r>
          </a:p>
          <a:p>
            <a:pPr marL="363538" lvl="0">
              <a:buFont typeface="Wingdings" panose="05000000000000000000" pitchFamily="2" charset="2"/>
              <a:buChar char="Ø"/>
            </a:pPr>
            <a:r>
              <a:rPr lang="en-US" sz="1600" dirty="0">
                <a:latin typeface="RobotoRegular"/>
              </a:rPr>
              <a:t>Login</a:t>
            </a:r>
          </a:p>
          <a:p>
            <a:pPr marL="363538" lvl="0">
              <a:buFont typeface="Wingdings" panose="05000000000000000000" pitchFamily="2" charset="2"/>
              <a:buChar char="Ø"/>
            </a:pPr>
            <a:r>
              <a:rPr lang="en-US" sz="1600" dirty="0">
                <a:latin typeface="RobotoRegular"/>
              </a:rPr>
              <a:t>View Patient Appointment Details</a:t>
            </a:r>
          </a:p>
          <a:p>
            <a:pPr marL="363538" lvl="0">
              <a:buFont typeface="Wingdings" panose="05000000000000000000" pitchFamily="2" charset="2"/>
              <a:buChar char="Ø"/>
            </a:pPr>
            <a:r>
              <a:rPr lang="en-US" sz="1600" dirty="0">
                <a:latin typeface="RobotoRegular"/>
              </a:rPr>
              <a:t>Assign Doctor to patient on the basis of weekly schedule of doctor</a:t>
            </a:r>
          </a:p>
          <a:p>
            <a:pPr marL="363538" lvl="0">
              <a:buFont typeface="Wingdings" panose="05000000000000000000" pitchFamily="2" charset="2"/>
              <a:buChar char="Ø"/>
            </a:pPr>
            <a:r>
              <a:rPr lang="en-US" sz="1600" dirty="0">
                <a:latin typeface="RobotoRegular"/>
              </a:rPr>
              <a:t>Admit Patient</a:t>
            </a:r>
          </a:p>
          <a:p>
            <a:pPr marL="363538" lvl="0">
              <a:buFont typeface="Wingdings" panose="05000000000000000000" pitchFamily="2" charset="2"/>
              <a:buChar char="Ø"/>
            </a:pPr>
            <a:r>
              <a:rPr lang="en-US" sz="1600" dirty="0">
                <a:latin typeface="RobotoRegular"/>
              </a:rPr>
              <a:t>Discharge Patient</a:t>
            </a:r>
            <a:endParaRPr lang="en-IN" sz="1600" dirty="0">
              <a:latin typeface="RobotoRegular"/>
            </a:endParaRPr>
          </a:p>
          <a:p>
            <a:pPr marL="363538" lvl="0">
              <a:buFont typeface="Wingdings" panose="05000000000000000000" pitchFamily="2" charset="2"/>
              <a:buChar char="Ø"/>
            </a:pPr>
            <a:r>
              <a:rPr lang="en-US" sz="1600" dirty="0">
                <a:latin typeface="RobotoRegular"/>
              </a:rPr>
              <a:t>Update Patient Details</a:t>
            </a:r>
          </a:p>
          <a:p>
            <a:pPr marL="363538" lvl="0">
              <a:buFont typeface="Wingdings" panose="05000000000000000000" pitchFamily="2" charset="2"/>
              <a:buChar char="Ø"/>
            </a:pPr>
            <a:r>
              <a:rPr lang="en-IN" sz="1600" dirty="0">
                <a:latin typeface="RobotoRegular"/>
              </a:rPr>
              <a:t>Check Resources</a:t>
            </a:r>
          </a:p>
          <a:p>
            <a:pPr marL="363538" lvl="0">
              <a:buFont typeface="Wingdings" panose="05000000000000000000" pitchFamily="2" charset="2"/>
              <a:buChar char="Ø"/>
            </a:pPr>
            <a:endParaRPr lang="en-IN" sz="1600" dirty="0">
              <a:latin typeface="RobotoRegular"/>
            </a:endParaRPr>
          </a:p>
          <a:p>
            <a:pPr marL="0" indent="0">
              <a:lnSpc>
                <a:spcPct val="100000"/>
              </a:lnSpc>
              <a:buNone/>
            </a:pPr>
            <a:r>
              <a:rPr lang="en-US" sz="1600" b="1" dirty="0">
                <a:latin typeface="RobotoRegular"/>
              </a:rPr>
              <a:t>CASHIER</a:t>
            </a:r>
          </a:p>
          <a:p>
            <a:pPr marL="363538">
              <a:lnSpc>
                <a:spcPct val="100000"/>
              </a:lnSpc>
              <a:buFont typeface="Wingdings" panose="05000000000000000000" pitchFamily="2" charset="2"/>
              <a:buChar char="Ø"/>
            </a:pPr>
            <a:r>
              <a:rPr lang="en-US" sz="1600" dirty="0">
                <a:latin typeface="RobotoRegular"/>
              </a:rPr>
              <a:t>Login</a:t>
            </a:r>
            <a:endParaRPr lang="en-IN" sz="1600" dirty="0">
              <a:latin typeface="RobotoRegular"/>
            </a:endParaRPr>
          </a:p>
          <a:p>
            <a:pPr marL="363538">
              <a:lnSpc>
                <a:spcPct val="100000"/>
              </a:lnSpc>
              <a:buFont typeface="Wingdings" panose="05000000000000000000" pitchFamily="2" charset="2"/>
              <a:buChar char="Ø"/>
            </a:pPr>
            <a:r>
              <a:rPr lang="en-US" sz="1600" dirty="0">
                <a:latin typeface="RobotoRegular"/>
              </a:rPr>
              <a:t>Payment Entry ,Update Payment Details and Generate Invoice ( PDF )</a:t>
            </a:r>
            <a:endParaRPr lang="en-IN" sz="1600" dirty="0">
              <a:latin typeface="RobotoRegular"/>
            </a:endParaRPr>
          </a:p>
          <a:p>
            <a:pPr marL="0" indent="0">
              <a:lnSpc>
                <a:spcPct val="100000"/>
              </a:lnSpc>
              <a:buNone/>
            </a:pPr>
            <a:endParaRPr lang="en-US" sz="1600" b="1" dirty="0">
              <a:latin typeface="RobotoRegular"/>
            </a:endParaRPr>
          </a:p>
          <a:p>
            <a:pPr marL="0" indent="0">
              <a:lnSpc>
                <a:spcPct val="100000"/>
              </a:lnSpc>
              <a:buNone/>
            </a:pPr>
            <a:endParaRPr lang="en-US" sz="1600" b="1" dirty="0">
              <a:latin typeface="RobotoRegular"/>
            </a:endParaRPr>
          </a:p>
          <a:p>
            <a:pPr marL="0" indent="0">
              <a:lnSpc>
                <a:spcPct val="100000"/>
              </a:lnSpc>
              <a:buNone/>
            </a:pPr>
            <a:endParaRPr lang="en-US" sz="1600" b="1" dirty="0">
              <a:latin typeface="RobotoRegular"/>
            </a:endParaRPr>
          </a:p>
          <a:p>
            <a:pPr marL="0" lvl="0" indent="0">
              <a:lnSpc>
                <a:spcPct val="150000"/>
              </a:lnSpc>
              <a:buNone/>
            </a:pPr>
            <a:endParaRPr lang="en-IN" sz="1600" dirty="0">
              <a:latin typeface="RobotoRegular"/>
            </a:endParaRPr>
          </a:p>
        </p:txBody>
      </p:sp>
    </p:spTree>
    <p:extLst>
      <p:ext uri="{BB962C8B-B14F-4D97-AF65-F5344CB8AC3E}">
        <p14:creationId xmlns:p14="http://schemas.microsoft.com/office/powerpoint/2010/main" val="17972522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1006</TotalTime>
  <Words>1479</Words>
  <Application>Microsoft Office PowerPoint</Application>
  <PresentationFormat>Widescreen</PresentationFormat>
  <Paragraphs>165</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Roboto</vt:lpstr>
      <vt:lpstr>RobotoRegular</vt:lpstr>
      <vt:lpstr>Times New Roman</vt:lpstr>
      <vt:lpstr>Wingdings</vt:lpstr>
      <vt:lpstr>Office Theme</vt:lpstr>
      <vt:lpstr>HOSPITAL MANAGEMENT SYSTEM </vt:lpstr>
      <vt:lpstr>AIM OF THE PROJECT</vt:lpstr>
      <vt:lpstr>WHO IS YOUR END USER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KAVITHA</dc:creator>
  <cp:lastModifiedBy>Anukesh Bhosale</cp:lastModifiedBy>
  <cp:revision>95</cp:revision>
  <dcterms:created xsi:type="dcterms:W3CDTF">2021-09-08T10:38:53Z</dcterms:created>
  <dcterms:modified xsi:type="dcterms:W3CDTF">2023-03-24T03:43:03Z</dcterms:modified>
</cp:coreProperties>
</file>