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9">
  <p:sldMasterIdLst>
    <p:sldMasterId id="2147483726" r:id="rId1"/>
  </p:sldMasterIdLst>
  <p:sldIdLst>
    <p:sldId id="256" r:id="rId2"/>
    <p:sldId id="257" r:id="rId3"/>
    <p:sldId id="258" r:id="rId4"/>
    <p:sldId id="261" r:id="rId5"/>
    <p:sldId id="262" r:id="rId6"/>
    <p:sldId id="263" r:id="rId7"/>
    <p:sldId id="264" r:id="rId8"/>
    <p:sldId id="265" r:id="rId9"/>
    <p:sldId id="270" r:id="rId10"/>
    <p:sldId id="266" r:id="rId11"/>
    <p:sldId id="267" r:id="rId12"/>
    <p:sldId id="268" r:id="rId13"/>
    <p:sldId id="269" r:id="rId14"/>
    <p:sldId id="271" r:id="rId15"/>
    <p:sldId id="272" r:id="rId16"/>
    <p:sldId id="273" r:id="rId17"/>
    <p:sldId id="278" r:id="rId18"/>
    <p:sldId id="274" r:id="rId19"/>
    <p:sldId id="275" r:id="rId20"/>
    <p:sldId id="276" r:id="rId21"/>
    <p:sldId id="277" r:id="rId22"/>
    <p:sldId id="279" r:id="rId23"/>
    <p:sldId id="280" r:id="rId24"/>
    <p:sldId id="281" r:id="rId25"/>
    <p:sldId id="284"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4" autoAdjust="0"/>
    <p:restoredTop sz="94660"/>
  </p:normalViewPr>
  <p:slideViewPr>
    <p:cSldViewPr snapToGrid="0">
      <p:cViewPr varScale="1">
        <p:scale>
          <a:sx n="99" d="100"/>
          <a:sy n="99" d="100"/>
        </p:scale>
        <p:origin x="18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4B2281-D67B-4A68-9BF0-3548E1FBA4B7}"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178056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4B2281-D67B-4A68-9BF0-3548E1FBA4B7}"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631616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D4B2281-D67B-4A68-9BF0-3548E1FBA4B7}"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428758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D4B2281-D67B-4A68-9BF0-3548E1FBA4B7}"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B416C-255C-4E2E-A68B-BA8370808FC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1444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4B2281-D67B-4A68-9BF0-3548E1FBA4B7}"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1744559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4B2281-D67B-4A68-9BF0-3548E1FBA4B7}" type="datetimeFigureOut">
              <a:rPr lang="en-US" smtClean="0"/>
              <a:t>4/16/2022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2404536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4B2281-D67B-4A68-9BF0-3548E1FBA4B7}" type="datetimeFigureOut">
              <a:rPr lang="en-US" smtClean="0"/>
              <a:t>4/16/2022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342258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4B2281-D67B-4A68-9BF0-3548E1FBA4B7}"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2682054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4B2281-D67B-4A68-9BF0-3548E1FBA4B7}"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44727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D4B2281-D67B-4A68-9BF0-3548E1FBA4B7}"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58648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4B2281-D67B-4A68-9BF0-3548E1FBA4B7}"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165417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4B2281-D67B-4A68-9BF0-3548E1FBA4B7}"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80672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4B2281-D67B-4A68-9BF0-3548E1FBA4B7}"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32064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D4B2281-D67B-4A68-9BF0-3548E1FBA4B7}" type="datetimeFigureOut">
              <a:rPr lang="en-US" smtClean="0"/>
              <a:t>4/16/2022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92769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4B2281-D67B-4A68-9BF0-3548E1FBA4B7}" type="datetimeFigureOut">
              <a:rPr lang="en-US" smtClean="0"/>
              <a:t>4/16/2022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67189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D4B2281-D67B-4A68-9BF0-3548E1FBA4B7}" type="datetimeFigureOut">
              <a:rPr lang="en-US" smtClean="0"/>
              <a:t>4/16/2022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29579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4B2281-D67B-4A68-9BF0-3548E1FBA4B7}"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B416C-255C-4E2E-A68B-BA8370808FC6}" type="slidenum">
              <a:rPr lang="en-US" smtClean="0"/>
              <a:t>‹#›</a:t>
            </a:fld>
            <a:endParaRPr lang="en-US"/>
          </a:p>
        </p:txBody>
      </p:sp>
    </p:spTree>
    <p:extLst>
      <p:ext uri="{BB962C8B-B14F-4D97-AF65-F5344CB8AC3E}">
        <p14:creationId xmlns:p14="http://schemas.microsoft.com/office/powerpoint/2010/main" val="208831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4B2281-D67B-4A68-9BF0-3548E1FBA4B7}" type="datetimeFigureOut">
              <a:rPr lang="en-US" smtClean="0"/>
              <a:t>4/16/2022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FB416C-255C-4E2E-A68B-BA8370808FC6}" type="slidenum">
              <a:rPr lang="en-US" smtClean="0"/>
              <a:t>‹#›</a:t>
            </a:fld>
            <a:endParaRPr lang="en-US"/>
          </a:p>
        </p:txBody>
      </p:sp>
    </p:spTree>
    <p:extLst>
      <p:ext uri="{BB962C8B-B14F-4D97-AF65-F5344CB8AC3E}">
        <p14:creationId xmlns:p14="http://schemas.microsoft.com/office/powerpoint/2010/main" val="233244702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nukriti077587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Individual sales dataset</a:t>
            </a:r>
            <a:endParaRPr lang="en-US" dirty="0"/>
          </a:p>
        </p:txBody>
      </p:sp>
      <p:sp>
        <p:nvSpPr>
          <p:cNvPr id="3" name="Subtitle 2"/>
          <p:cNvSpPr>
            <a:spLocks noGrp="1"/>
          </p:cNvSpPr>
          <p:nvPr>
            <p:ph type="subTitle" idx="1"/>
          </p:nvPr>
        </p:nvSpPr>
        <p:spPr/>
        <p:txBody>
          <a:bodyPr/>
          <a:lstStyle/>
          <a:p>
            <a:r>
              <a:rPr lang="en-US" dirty="0" smtClean="0"/>
              <a:t>Name = </a:t>
            </a:r>
            <a:r>
              <a:rPr lang="en-US" dirty="0" err="1" smtClean="0"/>
              <a:t>Anukriti</a:t>
            </a:r>
            <a:r>
              <a:rPr lang="en-US" dirty="0" smtClean="0"/>
              <a:t> </a:t>
            </a:r>
          </a:p>
          <a:p>
            <a:r>
              <a:rPr lang="en-US" dirty="0" smtClean="0"/>
              <a:t>          Student Id = 0775876</a:t>
            </a:r>
            <a:endParaRPr lang="en-US" dirty="0"/>
          </a:p>
        </p:txBody>
      </p:sp>
    </p:spTree>
    <p:extLst>
      <p:ext uri="{BB962C8B-B14F-4D97-AF65-F5344CB8AC3E}">
        <p14:creationId xmlns:p14="http://schemas.microsoft.com/office/powerpoint/2010/main" val="3316059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09175"/>
            <a:ext cx="9404723" cy="1400530"/>
          </a:xfrm>
        </p:spPr>
        <p:txBody>
          <a:bodyPr/>
          <a:lstStyle/>
          <a:p>
            <a:r>
              <a:rPr lang="en-US" dirty="0" err="1" smtClean="0"/>
              <a:t>Github</a:t>
            </a:r>
            <a:r>
              <a:rPr lang="en-US" dirty="0" smtClean="0"/>
              <a:t> account’s link</a:t>
            </a:r>
            <a:endParaRPr lang="en-US" dirty="0"/>
          </a:p>
        </p:txBody>
      </p:sp>
      <p:sp>
        <p:nvSpPr>
          <p:cNvPr id="3" name="Content Placeholder 2"/>
          <p:cNvSpPr>
            <a:spLocks noGrp="1"/>
          </p:cNvSpPr>
          <p:nvPr>
            <p:ph idx="1"/>
          </p:nvPr>
        </p:nvSpPr>
        <p:spPr/>
        <p:txBody>
          <a:bodyPr/>
          <a:lstStyle/>
          <a:p>
            <a:pPr marL="0" indent="0">
              <a:buNone/>
            </a:pPr>
            <a:r>
              <a:rPr lang="en-IN" sz="3600" u="sng" dirty="0">
                <a:hlinkClick r:id="rId2"/>
              </a:rPr>
              <a:t>https://github.com/Anukriti0775876</a:t>
            </a:r>
            <a:endParaRPr lang="en-US" sz="3600" dirty="0"/>
          </a:p>
          <a:p>
            <a:pPr marL="0" indent="0">
              <a:buNone/>
            </a:pPr>
            <a:endParaRPr lang="en-US" dirty="0"/>
          </a:p>
        </p:txBody>
      </p:sp>
    </p:spTree>
    <p:extLst>
      <p:ext uri="{BB962C8B-B14F-4D97-AF65-F5344CB8AC3E}">
        <p14:creationId xmlns:p14="http://schemas.microsoft.com/office/powerpoint/2010/main" val="2526602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CA" dirty="0"/>
              <a:t>In the initial stage, The dataset is unclean and contain some count of missing values and duplicate values. On the first phase of analysing, cleaning will take place to perform further operations. In this we will use regression model to find out relationship between dependent and independent variables. Descriptive and predictive analysis will also take place to find out how many customers are satisfied related to the sales of individual company’s sales. We will also use classification and clustering In this. we will collect different results related to  sales of this data set by using these model. </a:t>
            </a:r>
            <a:endParaRPr lang="en-US" dirty="0"/>
          </a:p>
          <a:p>
            <a:pPr marL="0" indent="0">
              <a:buNone/>
            </a:pPr>
            <a:r>
              <a:rPr lang="en-CA" dirty="0"/>
              <a:t> </a:t>
            </a:r>
            <a:endParaRPr lang="en-US" dirty="0"/>
          </a:p>
          <a:p>
            <a:pPr marL="0" indent="0">
              <a:buNone/>
            </a:pPr>
            <a:r>
              <a:rPr lang="en-CA" dirty="0"/>
              <a:t>                                                          </a:t>
            </a:r>
            <a:endParaRPr lang="en-US" dirty="0"/>
          </a:p>
          <a:p>
            <a:pPr marL="0" indent="0">
              <a:buNone/>
            </a:pPr>
            <a:r>
              <a:rPr lang="en-CA" dirty="0"/>
              <a:t> </a:t>
            </a:r>
            <a:endParaRPr lang="en-US" dirty="0"/>
          </a:p>
          <a:p>
            <a:pPr marL="0" indent="0">
              <a:buNone/>
            </a:pPr>
            <a:endParaRPr lang="en-US" dirty="0"/>
          </a:p>
        </p:txBody>
      </p:sp>
    </p:spTree>
    <p:extLst>
      <p:ext uri="{BB962C8B-B14F-4D97-AF65-F5344CB8AC3E}">
        <p14:creationId xmlns:p14="http://schemas.microsoft.com/office/powerpoint/2010/main" val="751900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a:t>
            </a:r>
            <a:r>
              <a:rPr lang="en-US" dirty="0"/>
              <a:t/>
            </a:r>
            <a:br>
              <a:rPr lang="en-US" dirty="0"/>
            </a:br>
            <a:r>
              <a:rPr lang="en-CA" b="1" dirty="0"/>
              <a:t>Detailed Data Dictionary:</a:t>
            </a:r>
            <a:endParaRPr lang="en-US" b="1" dirty="0"/>
          </a:p>
        </p:txBody>
      </p:sp>
      <p:sp>
        <p:nvSpPr>
          <p:cNvPr id="3" name="Content Placeholder 2"/>
          <p:cNvSpPr>
            <a:spLocks noGrp="1"/>
          </p:cNvSpPr>
          <p:nvPr>
            <p:ph idx="1"/>
          </p:nvPr>
        </p:nvSpPr>
        <p:spPr/>
        <p:txBody>
          <a:bodyPr/>
          <a:lstStyle/>
          <a:p>
            <a:pPr marL="0" indent="0">
              <a:buNone/>
            </a:pPr>
            <a:r>
              <a:rPr lang="en-CA" dirty="0"/>
              <a:t>To assigned the correct datatype and to check the categorical attribute I take one variable . After that  I check the number of levels in every attribute and also count Its values corresponding to each level.</a:t>
            </a:r>
            <a:endParaRPr lang="en-US" dirty="0"/>
          </a:p>
          <a:p>
            <a:pPr marL="0" indent="0">
              <a:buNone/>
            </a:pPr>
            <a:r>
              <a:rPr lang="en-CA" dirty="0"/>
              <a:t>There I used five number summary and it is mean, minimum, maximum, count, standard deviation. It use For numerical attributes</a:t>
            </a:r>
            <a:endParaRPr lang="en-US" dirty="0"/>
          </a:p>
        </p:txBody>
      </p:sp>
    </p:spTree>
    <p:extLst>
      <p:ext uri="{BB962C8B-B14F-4D97-AF65-F5344CB8AC3E}">
        <p14:creationId xmlns:p14="http://schemas.microsoft.com/office/powerpoint/2010/main" val="3526649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normAutofit/>
          </a:bodyPr>
          <a:lstStyle/>
          <a:p>
            <a:pPr marL="0" indent="0">
              <a:buNone/>
            </a:pPr>
            <a:r>
              <a:rPr lang="en-CA" dirty="0"/>
              <a:t> </a:t>
            </a:r>
            <a:endParaRPr lang="en-US" dirty="0"/>
          </a:p>
          <a:p>
            <a:r>
              <a:rPr lang="en-CA" dirty="0" smtClean="0"/>
              <a:t>(</a:t>
            </a:r>
            <a:r>
              <a:rPr lang="en-CA" dirty="0"/>
              <a:t>Duplication of values in the dataset):there are 55 duplicate values in this dataset. the drop duplicated command used for drop these values from data set.</a:t>
            </a:r>
            <a:endParaRPr lang="en-US" dirty="0"/>
          </a:p>
          <a:p>
            <a:pPr marL="0" indent="0">
              <a:buNone/>
            </a:pPr>
            <a:r>
              <a:rPr lang="en-CA" dirty="0"/>
              <a:t> </a:t>
            </a:r>
            <a:endParaRPr lang="en-US" dirty="0"/>
          </a:p>
          <a:p>
            <a:r>
              <a:rPr lang="en-CA" dirty="0"/>
              <a:t>(Missing values in the dataset): The total missing values in this dataset are 18106.  House owner have 3369 missing values, There are 735 null values in education attribute, and  marriage attribute 14002 missing values.  For data cleaning these values are filled by 0.</a:t>
            </a:r>
            <a:endParaRPr lang="en-US" dirty="0"/>
          </a:p>
          <a:p>
            <a:pPr marL="0" indent="0">
              <a:buNone/>
            </a:pPr>
            <a:endParaRPr lang="en-US" dirty="0"/>
          </a:p>
        </p:txBody>
      </p:sp>
    </p:spTree>
    <p:extLst>
      <p:ext uri="{BB962C8B-B14F-4D97-AF65-F5344CB8AC3E}">
        <p14:creationId xmlns:p14="http://schemas.microsoft.com/office/powerpoint/2010/main" val="3062241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test split method</a:t>
            </a:r>
            <a:endParaRPr lang="en-US" dirty="0"/>
          </a:p>
        </p:txBody>
      </p:sp>
      <p:sp>
        <p:nvSpPr>
          <p:cNvPr id="3" name="Content Placeholder 2"/>
          <p:cNvSpPr>
            <a:spLocks noGrp="1"/>
          </p:cNvSpPr>
          <p:nvPr>
            <p:ph idx="1"/>
          </p:nvPr>
        </p:nvSpPr>
        <p:spPr/>
        <p:txBody>
          <a:bodyPr/>
          <a:lstStyle/>
          <a:p>
            <a:r>
              <a:rPr lang="en-CA" dirty="0"/>
              <a:t>the whole dataset is separated into two parts which are training and testing sets by using train-test-split method. In which training set have 70% records and testing set have  30% records. Further  I apply the under-sampling technique which is use to make the target variable. </a:t>
            </a:r>
            <a:endParaRPr lang="en-US" dirty="0"/>
          </a:p>
        </p:txBody>
      </p:sp>
    </p:spTree>
    <p:extLst>
      <p:ext uri="{BB962C8B-B14F-4D97-AF65-F5344CB8AC3E}">
        <p14:creationId xmlns:p14="http://schemas.microsoft.com/office/powerpoint/2010/main" val="883104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p:txBody>
          <a:bodyPr/>
          <a:lstStyle/>
          <a:p>
            <a:r>
              <a:rPr lang="en-CA" dirty="0"/>
              <a:t>In the modelling part there are four methods which are as follow:-</a:t>
            </a:r>
            <a:endParaRPr lang="en-US" dirty="0"/>
          </a:p>
          <a:p>
            <a:r>
              <a:rPr lang="en-CA" dirty="0"/>
              <a:t>1.Logistic Regression</a:t>
            </a:r>
            <a:endParaRPr lang="en-US" dirty="0"/>
          </a:p>
          <a:p>
            <a:r>
              <a:rPr lang="en-CA" dirty="0"/>
              <a:t>2. KNN</a:t>
            </a:r>
            <a:endParaRPr lang="en-US" dirty="0"/>
          </a:p>
          <a:p>
            <a:r>
              <a:rPr lang="en-CA" dirty="0"/>
              <a:t>3. Naive Bayes</a:t>
            </a:r>
            <a:endParaRPr lang="en-US" dirty="0"/>
          </a:p>
          <a:p>
            <a:r>
              <a:rPr lang="en-CA" dirty="0"/>
              <a:t>4. random forest </a:t>
            </a:r>
            <a:endParaRPr lang="en-US" dirty="0"/>
          </a:p>
        </p:txBody>
      </p:sp>
    </p:spTree>
    <p:extLst>
      <p:ext uri="{BB962C8B-B14F-4D97-AF65-F5344CB8AC3E}">
        <p14:creationId xmlns:p14="http://schemas.microsoft.com/office/powerpoint/2010/main" val="1074765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8809" y="772758"/>
            <a:ext cx="8946541" cy="4195481"/>
          </a:xfrm>
        </p:spPr>
        <p:txBody>
          <a:bodyPr>
            <a:normAutofit fontScale="85000" lnSpcReduction="10000"/>
          </a:bodyPr>
          <a:lstStyle/>
          <a:p>
            <a:r>
              <a:rPr lang="en-CA" dirty="0"/>
              <a:t>Logistic Regression:  This model is used to predict the value of target variable. It is use to check the probability of target variable.</a:t>
            </a:r>
            <a:endParaRPr lang="en-US" dirty="0"/>
          </a:p>
          <a:p>
            <a:r>
              <a:rPr lang="en-CA" dirty="0"/>
              <a:t>KNN: The KNN means “K-Nearest Neighbour” :- In this The number of nearest neighbours to a new unknown variable that has to be predicted or classified is denoted by the symbol 'K'.</a:t>
            </a:r>
            <a:endParaRPr lang="en-US" dirty="0"/>
          </a:p>
          <a:p>
            <a:r>
              <a:rPr lang="en-CA" dirty="0"/>
              <a:t>It is use to check the similarity. It is a machine learning algorithm which can be used to solve classification as well as regression problem statements..</a:t>
            </a:r>
            <a:endParaRPr lang="en-US" dirty="0"/>
          </a:p>
          <a:p>
            <a:r>
              <a:rPr lang="en-CA" dirty="0"/>
              <a:t>Naive Bayes:  It is based on Bayes' Theorem , It can create quick predictors because of it is fast machine learning model. It is use to check the strong independent assumptions between the features.</a:t>
            </a:r>
            <a:endParaRPr lang="en-US" dirty="0"/>
          </a:p>
          <a:p>
            <a:r>
              <a:rPr lang="en-CA" dirty="0"/>
              <a:t>Random Forest: This is used in Classification and Regression problems. Due to it we can  builds multiple decision trees on different samples by the result it can be find that which model is fit by seen accuracy. Which have highest result of accuracy then the model is best fit. In my dataset random forest is the best fit model. </a:t>
            </a:r>
            <a:endParaRPr lang="en-US" dirty="0"/>
          </a:p>
          <a:p>
            <a:pPr marL="0" indent="0">
              <a:buNone/>
            </a:pPr>
            <a:endParaRPr lang="en-US" b="1" dirty="0"/>
          </a:p>
        </p:txBody>
      </p:sp>
    </p:spTree>
    <p:extLst>
      <p:ext uri="{BB962C8B-B14F-4D97-AF65-F5344CB8AC3E}">
        <p14:creationId xmlns:p14="http://schemas.microsoft.com/office/powerpoint/2010/main" val="953735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6867301"/>
              </p:ext>
            </p:extLst>
          </p:nvPr>
        </p:nvGraphicFramePr>
        <p:xfrm>
          <a:off x="1689463" y="2316481"/>
          <a:ext cx="6389960" cy="2731928"/>
        </p:xfrm>
        <a:graphic>
          <a:graphicData uri="http://schemas.openxmlformats.org/drawingml/2006/table">
            <a:tbl>
              <a:tblPr firstRow="1" firstCol="1" bandRow="1">
                <a:tableStyleId>{5C22544A-7EE6-4342-B048-85BDC9FD1C3A}</a:tableStyleId>
              </a:tblPr>
              <a:tblGrid>
                <a:gridCol w="1419541">
                  <a:extLst>
                    <a:ext uri="{9D8B030D-6E8A-4147-A177-3AD203B41FA5}">
                      <a16:colId xmlns:a16="http://schemas.microsoft.com/office/drawing/2014/main" val="789504711"/>
                    </a:ext>
                  </a:extLst>
                </a:gridCol>
                <a:gridCol w="2713422">
                  <a:extLst>
                    <a:ext uri="{9D8B030D-6E8A-4147-A177-3AD203B41FA5}">
                      <a16:colId xmlns:a16="http://schemas.microsoft.com/office/drawing/2014/main" val="3131990318"/>
                    </a:ext>
                  </a:extLst>
                </a:gridCol>
                <a:gridCol w="2256997">
                  <a:extLst>
                    <a:ext uri="{9D8B030D-6E8A-4147-A177-3AD203B41FA5}">
                      <a16:colId xmlns:a16="http://schemas.microsoft.com/office/drawing/2014/main" val="3502475944"/>
                    </a:ext>
                  </a:extLst>
                </a:gridCol>
              </a:tblGrid>
              <a:tr h="550406">
                <a:tc>
                  <a:txBody>
                    <a:bodyPr/>
                    <a:lstStyle/>
                    <a:p>
                      <a:pPr marL="0" marR="0" algn="just">
                        <a:lnSpc>
                          <a:spcPct val="200000"/>
                        </a:lnSpc>
                        <a:spcBef>
                          <a:spcPts val="0"/>
                        </a:spcBef>
                        <a:spcAft>
                          <a:spcPts val="0"/>
                        </a:spcAft>
                      </a:pPr>
                      <a:r>
                        <a:rPr lang="en-CA" sz="1200">
                          <a:effectLst/>
                        </a:rPr>
                        <a:t>Column1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Model</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Train test split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6631870"/>
                  </a:ext>
                </a:extLst>
              </a:tr>
              <a:tr h="550406">
                <a:tc>
                  <a:txBody>
                    <a:bodyPr/>
                    <a:lstStyle/>
                    <a:p>
                      <a:pPr marL="0" marR="0" algn="just">
                        <a:lnSpc>
                          <a:spcPct val="200000"/>
                        </a:lnSpc>
                        <a:spcBef>
                          <a:spcPts val="0"/>
                        </a:spcBef>
                        <a:spcAft>
                          <a:spcPts val="0"/>
                        </a:spcAft>
                      </a:pPr>
                      <a:r>
                        <a:rPr lang="en-CA" sz="1200">
                          <a:effectLst/>
                        </a:rPr>
                        <a:t>0</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Logistic Regression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66.59166667</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7527582"/>
                  </a:ext>
                </a:extLst>
              </a:tr>
              <a:tr h="550406">
                <a:tc>
                  <a:txBody>
                    <a:bodyPr/>
                    <a:lstStyle/>
                    <a:p>
                      <a:pPr marL="0" marR="0" algn="just">
                        <a:lnSpc>
                          <a:spcPct val="200000"/>
                        </a:lnSpc>
                        <a:spcBef>
                          <a:spcPts val="0"/>
                        </a:spcBef>
                        <a:spcAft>
                          <a:spcPts val="0"/>
                        </a:spcAft>
                      </a:pPr>
                      <a:r>
                        <a:rPr lang="en-CA" sz="1200">
                          <a:effectLst/>
                        </a:rPr>
                        <a:t>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KNN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56.98333333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3139578"/>
                  </a:ext>
                </a:extLst>
              </a:tr>
              <a:tr h="550406">
                <a:tc>
                  <a:txBody>
                    <a:bodyPr/>
                    <a:lstStyle/>
                    <a:p>
                      <a:pPr marL="0" marR="0" algn="just">
                        <a:lnSpc>
                          <a:spcPct val="200000"/>
                        </a:lnSpc>
                        <a:spcBef>
                          <a:spcPts val="0"/>
                        </a:spcBef>
                        <a:spcAft>
                          <a:spcPts val="0"/>
                        </a:spcAft>
                      </a:pPr>
                      <a:r>
                        <a:rPr lang="en-CA" sz="1200">
                          <a:effectLst/>
                        </a:rPr>
                        <a:t>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Naive Bayes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43.06666667</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0144240"/>
                  </a:ext>
                </a:extLst>
              </a:tr>
              <a:tr h="530304">
                <a:tc>
                  <a:txBody>
                    <a:bodyPr/>
                    <a:lstStyle/>
                    <a:p>
                      <a:pPr marL="0" marR="0" algn="just">
                        <a:lnSpc>
                          <a:spcPct val="200000"/>
                        </a:lnSpc>
                        <a:spcBef>
                          <a:spcPts val="0"/>
                        </a:spcBef>
                        <a:spcAft>
                          <a:spcPts val="0"/>
                        </a:spcAft>
                      </a:pPr>
                      <a:r>
                        <a:rPr lang="en-CA" sz="1200">
                          <a:effectLst/>
                        </a:rPr>
                        <a:t>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random forest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dirty="0">
                          <a:effectLst/>
                        </a:rPr>
                        <a:t>66.20833333</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2556362"/>
                  </a:ext>
                </a:extLst>
              </a:tr>
            </a:tbl>
          </a:graphicData>
        </a:graphic>
      </p:graphicFrame>
    </p:spTree>
    <p:extLst>
      <p:ext uri="{BB962C8B-B14F-4D97-AF65-F5344CB8AC3E}">
        <p14:creationId xmlns:p14="http://schemas.microsoft.com/office/powerpoint/2010/main" val="3981224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Fold validation </a:t>
            </a:r>
            <a:r>
              <a:rPr lang="en-US" dirty="0" err="1" smtClean="0"/>
              <a:t>tecnique</a:t>
            </a:r>
            <a:endParaRPr lang="en-US" dirty="0"/>
          </a:p>
        </p:txBody>
      </p:sp>
      <p:sp>
        <p:nvSpPr>
          <p:cNvPr id="3" name="Content Placeholder 2"/>
          <p:cNvSpPr>
            <a:spLocks noGrp="1"/>
          </p:cNvSpPr>
          <p:nvPr>
            <p:ph idx="1"/>
          </p:nvPr>
        </p:nvSpPr>
        <p:spPr>
          <a:xfrm>
            <a:off x="1103312" y="1654630"/>
            <a:ext cx="5306197" cy="4593770"/>
          </a:xfrm>
        </p:spPr>
        <p:txBody>
          <a:bodyPr/>
          <a:lstStyle/>
          <a:p>
            <a:pPr marL="0" indent="0">
              <a:buNone/>
            </a:pPr>
            <a:r>
              <a:rPr lang="en-CA" dirty="0"/>
              <a:t> </a:t>
            </a:r>
            <a:endParaRPr lang="en-US" dirty="0"/>
          </a:p>
          <a:p>
            <a:r>
              <a:rPr lang="en-CA" dirty="0"/>
              <a:t>The K-Folds operation which  is used to minimize the unfairness of the version. It partitioned the dataset into k-folds. On the random state, record is split into 5 folds. The first four folds are use for training and the fifth fold is used for testing. For the looking at a set Repeat it till each fold. At all five outputs are upload to get accuracy and it can be the version's metric of success.</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78768264"/>
              </p:ext>
            </p:extLst>
          </p:nvPr>
        </p:nvGraphicFramePr>
        <p:xfrm>
          <a:off x="6777717" y="2561749"/>
          <a:ext cx="5122545" cy="1859049"/>
        </p:xfrm>
        <a:graphic>
          <a:graphicData uri="http://schemas.openxmlformats.org/drawingml/2006/table">
            <a:tbl>
              <a:tblPr firstRow="1" firstCol="1" bandRow="1">
                <a:tableStyleId>{5C22544A-7EE6-4342-B048-85BDC9FD1C3A}</a:tableStyleId>
              </a:tblPr>
              <a:tblGrid>
                <a:gridCol w="949960">
                  <a:extLst>
                    <a:ext uri="{9D8B030D-6E8A-4147-A177-3AD203B41FA5}">
                      <a16:colId xmlns:a16="http://schemas.microsoft.com/office/drawing/2014/main" val="1247997756"/>
                    </a:ext>
                  </a:extLst>
                </a:gridCol>
                <a:gridCol w="1679575">
                  <a:extLst>
                    <a:ext uri="{9D8B030D-6E8A-4147-A177-3AD203B41FA5}">
                      <a16:colId xmlns:a16="http://schemas.microsoft.com/office/drawing/2014/main" val="558033727"/>
                    </a:ext>
                  </a:extLst>
                </a:gridCol>
                <a:gridCol w="1509395">
                  <a:extLst>
                    <a:ext uri="{9D8B030D-6E8A-4147-A177-3AD203B41FA5}">
                      <a16:colId xmlns:a16="http://schemas.microsoft.com/office/drawing/2014/main" val="861993786"/>
                    </a:ext>
                  </a:extLst>
                </a:gridCol>
                <a:gridCol w="983615">
                  <a:extLst>
                    <a:ext uri="{9D8B030D-6E8A-4147-A177-3AD203B41FA5}">
                      <a16:colId xmlns:a16="http://schemas.microsoft.com/office/drawing/2014/main" val="2005581216"/>
                    </a:ext>
                  </a:extLst>
                </a:gridCol>
              </a:tblGrid>
              <a:tr h="375843">
                <a:tc>
                  <a:txBody>
                    <a:bodyPr/>
                    <a:lstStyle/>
                    <a:p>
                      <a:pPr marL="0" marR="0" algn="just">
                        <a:lnSpc>
                          <a:spcPct val="200000"/>
                        </a:lnSpc>
                        <a:spcBef>
                          <a:spcPts val="0"/>
                        </a:spcBef>
                        <a:spcAft>
                          <a:spcPts val="0"/>
                        </a:spcAft>
                      </a:pPr>
                      <a:r>
                        <a:rPr lang="en-CA" sz="1200">
                          <a:effectLst/>
                        </a:rPr>
                        <a:t>Column1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Model</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Train test split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kfolds_5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0097367"/>
                  </a:ext>
                </a:extLst>
              </a:tr>
              <a:tr h="320214">
                <a:tc>
                  <a:txBody>
                    <a:bodyPr/>
                    <a:lstStyle/>
                    <a:p>
                      <a:pPr marL="0" marR="0" algn="just">
                        <a:lnSpc>
                          <a:spcPct val="200000"/>
                        </a:lnSpc>
                        <a:spcBef>
                          <a:spcPts val="0"/>
                        </a:spcBef>
                        <a:spcAft>
                          <a:spcPts val="0"/>
                        </a:spcAft>
                      </a:pPr>
                      <a:r>
                        <a:rPr lang="en-CA" sz="1200">
                          <a:effectLst/>
                        </a:rPr>
                        <a:t>0</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Logistic Regression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dirty="0">
                          <a:effectLst/>
                        </a:rPr>
                        <a:t>66.59166667</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dirty="0">
                          <a:effectLst/>
                        </a:rPr>
                        <a:t>39.49689</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6463622"/>
                  </a:ext>
                </a:extLst>
              </a:tr>
              <a:tr h="375843">
                <a:tc>
                  <a:txBody>
                    <a:bodyPr/>
                    <a:lstStyle/>
                    <a:p>
                      <a:pPr marL="0" marR="0" algn="just">
                        <a:lnSpc>
                          <a:spcPct val="200000"/>
                        </a:lnSpc>
                        <a:spcBef>
                          <a:spcPts val="0"/>
                        </a:spcBef>
                        <a:spcAft>
                          <a:spcPts val="0"/>
                        </a:spcAft>
                      </a:pPr>
                      <a:r>
                        <a:rPr lang="en-CA" sz="1200">
                          <a:effectLst/>
                        </a:rPr>
                        <a:t>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KNN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dirty="0">
                          <a:effectLst/>
                        </a:rPr>
                        <a:t>56.98333333</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11.13009</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3627478"/>
                  </a:ext>
                </a:extLst>
              </a:tr>
              <a:tr h="375843">
                <a:tc>
                  <a:txBody>
                    <a:bodyPr/>
                    <a:lstStyle/>
                    <a:p>
                      <a:pPr marL="0" marR="0" algn="just">
                        <a:lnSpc>
                          <a:spcPct val="200000"/>
                        </a:lnSpc>
                        <a:spcBef>
                          <a:spcPts val="0"/>
                        </a:spcBef>
                        <a:spcAft>
                          <a:spcPts val="0"/>
                        </a:spcAft>
                      </a:pPr>
                      <a:r>
                        <a:rPr lang="en-CA" sz="1200">
                          <a:effectLst/>
                        </a:rPr>
                        <a:t>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Naive Bayes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43.06666667</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14.01036</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57393012"/>
                  </a:ext>
                </a:extLst>
              </a:tr>
              <a:tr h="362211">
                <a:tc>
                  <a:txBody>
                    <a:bodyPr/>
                    <a:lstStyle/>
                    <a:p>
                      <a:pPr marL="0" marR="0" algn="just">
                        <a:lnSpc>
                          <a:spcPct val="200000"/>
                        </a:lnSpc>
                        <a:spcBef>
                          <a:spcPts val="0"/>
                        </a:spcBef>
                        <a:spcAft>
                          <a:spcPts val="0"/>
                        </a:spcAft>
                      </a:pPr>
                      <a:r>
                        <a:rPr lang="en-CA" sz="1200">
                          <a:effectLst/>
                        </a:rPr>
                        <a:t>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random forest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66.20833333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dirty="0">
                          <a:effectLst/>
                        </a:rPr>
                        <a:t>50.48972</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8576496"/>
                  </a:ext>
                </a:extLst>
              </a:tr>
            </a:tbl>
          </a:graphicData>
        </a:graphic>
      </p:graphicFrame>
    </p:spTree>
    <p:extLst>
      <p:ext uri="{BB962C8B-B14F-4D97-AF65-F5344CB8AC3E}">
        <p14:creationId xmlns:p14="http://schemas.microsoft.com/office/powerpoint/2010/main" val="1580977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K fold</a:t>
            </a:r>
            <a:endParaRPr lang="en-US" dirty="0"/>
          </a:p>
        </p:txBody>
      </p:sp>
      <p:sp>
        <p:nvSpPr>
          <p:cNvPr id="3" name="Content Placeholder 2"/>
          <p:cNvSpPr>
            <a:spLocks noGrp="1"/>
          </p:cNvSpPr>
          <p:nvPr>
            <p:ph idx="1"/>
          </p:nvPr>
        </p:nvSpPr>
        <p:spPr>
          <a:xfrm>
            <a:off x="424044" y="1593669"/>
            <a:ext cx="5959339" cy="4088673"/>
          </a:xfrm>
        </p:spPr>
        <p:txBody>
          <a:bodyPr>
            <a:normAutofit lnSpcReduction="10000"/>
          </a:bodyPr>
          <a:lstStyle/>
          <a:p>
            <a:pPr marL="0" indent="0">
              <a:buNone/>
            </a:pPr>
            <a:r>
              <a:rPr lang="en-CA" dirty="0"/>
              <a:t>The stratified K fold is do the extension of cross validation technique for classify the problems . The preserving of share of samples in every class use to make the folds in it. In this data is  divided in 5 stratified folds. In which, for healthy the version first 4 folds are use, and For further checking 5 fold is consider. Repeat it again and again until each fold have used as a take a look at set. Thereafter add all effects and calculate the common and it can be the version metric. </a:t>
            </a:r>
            <a:endParaRPr lang="en-US" dirty="0"/>
          </a:p>
          <a:p>
            <a:pPr marL="0" indent="0">
              <a:buNone/>
            </a:pPr>
            <a:r>
              <a:rPr lang="en-CA" dirty="0"/>
              <a:t> </a:t>
            </a:r>
            <a:endParaRPr lang="en-US" dirty="0"/>
          </a:p>
          <a:p>
            <a:pPr marL="0" indent="0">
              <a:buNone/>
            </a:pPr>
            <a:r>
              <a:rPr lang="en-CA"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2582623"/>
              </p:ext>
            </p:extLst>
          </p:nvPr>
        </p:nvGraphicFramePr>
        <p:xfrm>
          <a:off x="6383383" y="1731056"/>
          <a:ext cx="5751830" cy="2631440"/>
        </p:xfrm>
        <a:graphic>
          <a:graphicData uri="http://schemas.openxmlformats.org/drawingml/2006/table">
            <a:tbl>
              <a:tblPr firstRow="1" firstCol="1" bandRow="1">
                <a:tableStyleId>{5C22544A-7EE6-4342-B048-85BDC9FD1C3A}</a:tableStyleId>
              </a:tblPr>
              <a:tblGrid>
                <a:gridCol w="791845">
                  <a:extLst>
                    <a:ext uri="{9D8B030D-6E8A-4147-A177-3AD203B41FA5}">
                      <a16:colId xmlns:a16="http://schemas.microsoft.com/office/drawing/2014/main" val="2122492198"/>
                    </a:ext>
                  </a:extLst>
                </a:gridCol>
                <a:gridCol w="1399540">
                  <a:extLst>
                    <a:ext uri="{9D8B030D-6E8A-4147-A177-3AD203B41FA5}">
                      <a16:colId xmlns:a16="http://schemas.microsoft.com/office/drawing/2014/main" val="3609720038"/>
                    </a:ext>
                  </a:extLst>
                </a:gridCol>
                <a:gridCol w="1258570">
                  <a:extLst>
                    <a:ext uri="{9D8B030D-6E8A-4147-A177-3AD203B41FA5}">
                      <a16:colId xmlns:a16="http://schemas.microsoft.com/office/drawing/2014/main" val="3456223592"/>
                    </a:ext>
                  </a:extLst>
                </a:gridCol>
                <a:gridCol w="873760">
                  <a:extLst>
                    <a:ext uri="{9D8B030D-6E8A-4147-A177-3AD203B41FA5}">
                      <a16:colId xmlns:a16="http://schemas.microsoft.com/office/drawing/2014/main" val="303913613"/>
                    </a:ext>
                  </a:extLst>
                </a:gridCol>
                <a:gridCol w="1428115">
                  <a:extLst>
                    <a:ext uri="{9D8B030D-6E8A-4147-A177-3AD203B41FA5}">
                      <a16:colId xmlns:a16="http://schemas.microsoft.com/office/drawing/2014/main" val="144694501"/>
                    </a:ext>
                  </a:extLst>
                </a:gridCol>
              </a:tblGrid>
              <a:tr h="394335">
                <a:tc>
                  <a:txBody>
                    <a:bodyPr/>
                    <a:lstStyle/>
                    <a:p>
                      <a:pPr marL="0" marR="0" algn="just">
                        <a:lnSpc>
                          <a:spcPct val="200000"/>
                        </a:lnSpc>
                        <a:spcBef>
                          <a:spcPts val="0"/>
                        </a:spcBef>
                        <a:spcAft>
                          <a:spcPts val="0"/>
                        </a:spcAft>
                      </a:pPr>
                      <a:r>
                        <a:rPr lang="en-CA" sz="1200">
                          <a:effectLst/>
                        </a:rPr>
                        <a:t>Column1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Model</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Train test split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kfolds_5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Stratifiedkfold_5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9577263"/>
                  </a:ext>
                </a:extLst>
              </a:tr>
              <a:tr h="394335">
                <a:tc>
                  <a:txBody>
                    <a:bodyPr/>
                    <a:lstStyle/>
                    <a:p>
                      <a:pPr marL="0" marR="0" algn="just">
                        <a:lnSpc>
                          <a:spcPct val="200000"/>
                        </a:lnSpc>
                        <a:spcBef>
                          <a:spcPts val="0"/>
                        </a:spcBef>
                        <a:spcAft>
                          <a:spcPts val="0"/>
                        </a:spcAft>
                      </a:pPr>
                      <a:r>
                        <a:rPr lang="en-CA" sz="1200">
                          <a:effectLst/>
                        </a:rPr>
                        <a:t>0</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Logistic Regression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66.59166667</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39.496886</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55.20891182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6817195"/>
                  </a:ext>
                </a:extLst>
              </a:tr>
              <a:tr h="394335">
                <a:tc>
                  <a:txBody>
                    <a:bodyPr/>
                    <a:lstStyle/>
                    <a:p>
                      <a:pPr marL="0" marR="0" algn="just">
                        <a:lnSpc>
                          <a:spcPct val="200000"/>
                        </a:lnSpc>
                        <a:spcBef>
                          <a:spcPts val="0"/>
                        </a:spcBef>
                        <a:spcAft>
                          <a:spcPts val="0"/>
                        </a:spcAft>
                      </a:pPr>
                      <a:r>
                        <a:rPr lang="en-CA" sz="1200">
                          <a:effectLst/>
                        </a:rPr>
                        <a:t>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KNN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56.98333333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11.130088</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56.22795792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15368392"/>
                  </a:ext>
                </a:extLst>
              </a:tr>
              <a:tr h="394335">
                <a:tc>
                  <a:txBody>
                    <a:bodyPr/>
                    <a:lstStyle/>
                    <a:p>
                      <a:pPr marL="0" marR="0" algn="just">
                        <a:lnSpc>
                          <a:spcPct val="200000"/>
                        </a:lnSpc>
                        <a:spcBef>
                          <a:spcPts val="0"/>
                        </a:spcBef>
                        <a:spcAft>
                          <a:spcPts val="0"/>
                        </a:spcAft>
                      </a:pPr>
                      <a:r>
                        <a:rPr lang="en-CA" sz="1200">
                          <a:effectLst/>
                        </a:rPr>
                        <a:t>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Naive Bayes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43.06666667</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14.01036</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54.53710675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25880274"/>
                  </a:ext>
                </a:extLst>
              </a:tr>
              <a:tr h="379730">
                <a:tc>
                  <a:txBody>
                    <a:bodyPr/>
                    <a:lstStyle/>
                    <a:p>
                      <a:pPr marL="0" marR="0" algn="just">
                        <a:lnSpc>
                          <a:spcPct val="200000"/>
                        </a:lnSpc>
                        <a:spcBef>
                          <a:spcPts val="0"/>
                        </a:spcBef>
                        <a:spcAft>
                          <a:spcPts val="0"/>
                        </a:spcAft>
                      </a:pPr>
                      <a:r>
                        <a:rPr lang="en-CA" sz="1200">
                          <a:effectLst/>
                        </a:rPr>
                        <a:t>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random forest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66.20833333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50.489719</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dirty="0">
                          <a:effectLst/>
                        </a:rPr>
                        <a:t>65.12576833</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516933"/>
                  </a:ext>
                </a:extLst>
              </a:tr>
            </a:tbl>
          </a:graphicData>
        </a:graphic>
      </p:graphicFrame>
    </p:spTree>
    <p:extLst>
      <p:ext uri="{BB962C8B-B14F-4D97-AF65-F5344CB8AC3E}">
        <p14:creationId xmlns:p14="http://schemas.microsoft.com/office/powerpoint/2010/main" val="1985040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 </a:t>
            </a:r>
            <a:endParaRPr lang="en-US" dirty="0"/>
          </a:p>
          <a:p>
            <a:r>
              <a:rPr lang="en-IN" dirty="0"/>
              <a:t>We have selected Sales Data</a:t>
            </a:r>
            <a:r>
              <a:rPr lang="en-IN" b="1" dirty="0"/>
              <a:t> </a:t>
            </a:r>
            <a:r>
              <a:rPr lang="en-IN" dirty="0"/>
              <a:t>from sales datasets</a:t>
            </a:r>
            <a:r>
              <a:rPr lang="en-IN" b="1" dirty="0"/>
              <a:t>. </a:t>
            </a:r>
            <a:r>
              <a:rPr lang="en-CA" dirty="0"/>
              <a:t>This dataset includes about 40,000 records and 15 attributes. Each record corresponds to a customer information like (gender, education, house Value, age, region, fam income, region, marriage, children, occupation, car probability, house own, flag (whether the customer purchased the target </a:t>
            </a:r>
            <a:r>
              <a:rPr lang="en-CA" dirty="0" err="1"/>
              <a:t>productor</a:t>
            </a:r>
            <a:r>
              <a:rPr lang="en-CA" dirty="0"/>
              <a:t> not) and online (whether the consumer had online shopping experience or not). This dataset provide helps to organizations to better understand their customers needs and makes it easier for organizations to modify products according to the specific needs, behaviors, and interests of customers. When organizations satisfy customers specific needs according to their demands it helps companies to increase there productive of different products in the entire market and helps to gain more and more profit. Because companies’ whole profit and loss is depending upon customers demand if company fulfill the demand of customers, it definitely gains profit if it do not fulfill need of their customers than it will gain loss. This dataset is uncleaned there are some missing values in the dataset. It contains character and numerical data type. We will use some method to clean our dataset to make it stronger and more valuable to perform different types of models to collect different results. We will also use predictive and descriptive analysis to discuss about how many customers received their products according to their demands and we will also find in which direction company sales trend moved upward or downward.</a:t>
            </a:r>
            <a:endParaRPr lang="en-US" dirty="0"/>
          </a:p>
        </p:txBody>
      </p:sp>
    </p:spTree>
    <p:extLst>
      <p:ext uri="{BB962C8B-B14F-4D97-AF65-F5344CB8AC3E}">
        <p14:creationId xmlns:p14="http://schemas.microsoft.com/office/powerpoint/2010/main" val="2870241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train test split method</a:t>
            </a:r>
            <a:endParaRPr lang="en-US" dirty="0"/>
          </a:p>
        </p:txBody>
      </p:sp>
      <p:sp>
        <p:nvSpPr>
          <p:cNvPr id="3" name="Content Placeholder 2"/>
          <p:cNvSpPr>
            <a:spLocks noGrp="1"/>
          </p:cNvSpPr>
          <p:nvPr>
            <p:ph idx="1"/>
          </p:nvPr>
        </p:nvSpPr>
        <p:spPr>
          <a:xfrm>
            <a:off x="1103313" y="2052918"/>
            <a:ext cx="4626928" cy="4195481"/>
          </a:xfrm>
        </p:spPr>
        <p:txBody>
          <a:bodyPr>
            <a:normAutofit lnSpcReduction="10000"/>
          </a:bodyPr>
          <a:lstStyle/>
          <a:p>
            <a:pPr marL="0" indent="0">
              <a:buNone/>
            </a:pPr>
            <a:r>
              <a:rPr lang="en-CA" dirty="0"/>
              <a:t> </a:t>
            </a:r>
            <a:endParaRPr lang="en-US" dirty="0"/>
          </a:p>
          <a:p>
            <a:r>
              <a:rPr lang="en-CA" dirty="0"/>
              <a:t>This operation is use to merge  the k-fold-cross-validation approach with typical train-test-splits. There the random divides of the information in the training-check set is done by me which is same as the move-validation technique, Thereafter repeating of process take place in splitting and for get the output. Here  I divided the statistics into five Repeated Random Test-Train Splits.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75164689"/>
              </p:ext>
            </p:extLst>
          </p:nvPr>
        </p:nvGraphicFramePr>
        <p:xfrm>
          <a:off x="5799909" y="2472258"/>
          <a:ext cx="6155055" cy="3366770"/>
        </p:xfrm>
        <a:graphic>
          <a:graphicData uri="http://schemas.openxmlformats.org/drawingml/2006/table">
            <a:tbl>
              <a:tblPr firstRow="1" firstCol="1" bandRow="1">
                <a:tableStyleId>{5C22544A-7EE6-4342-B048-85BDC9FD1C3A}</a:tableStyleId>
              </a:tblPr>
              <a:tblGrid>
                <a:gridCol w="647700">
                  <a:extLst>
                    <a:ext uri="{9D8B030D-6E8A-4147-A177-3AD203B41FA5}">
                      <a16:colId xmlns:a16="http://schemas.microsoft.com/office/drawing/2014/main" val="2300871220"/>
                    </a:ext>
                  </a:extLst>
                </a:gridCol>
                <a:gridCol w="1123950">
                  <a:extLst>
                    <a:ext uri="{9D8B030D-6E8A-4147-A177-3AD203B41FA5}">
                      <a16:colId xmlns:a16="http://schemas.microsoft.com/office/drawing/2014/main" val="574788713"/>
                    </a:ext>
                  </a:extLst>
                </a:gridCol>
                <a:gridCol w="1029335">
                  <a:extLst>
                    <a:ext uri="{9D8B030D-6E8A-4147-A177-3AD203B41FA5}">
                      <a16:colId xmlns:a16="http://schemas.microsoft.com/office/drawing/2014/main" val="3115555311"/>
                    </a:ext>
                  </a:extLst>
                </a:gridCol>
                <a:gridCol w="774700">
                  <a:extLst>
                    <a:ext uri="{9D8B030D-6E8A-4147-A177-3AD203B41FA5}">
                      <a16:colId xmlns:a16="http://schemas.microsoft.com/office/drawing/2014/main" val="722161717"/>
                    </a:ext>
                  </a:extLst>
                </a:gridCol>
                <a:gridCol w="1168400">
                  <a:extLst>
                    <a:ext uri="{9D8B030D-6E8A-4147-A177-3AD203B41FA5}">
                      <a16:colId xmlns:a16="http://schemas.microsoft.com/office/drawing/2014/main" val="2661953854"/>
                    </a:ext>
                  </a:extLst>
                </a:gridCol>
                <a:gridCol w="1410970">
                  <a:extLst>
                    <a:ext uri="{9D8B030D-6E8A-4147-A177-3AD203B41FA5}">
                      <a16:colId xmlns:a16="http://schemas.microsoft.com/office/drawing/2014/main" val="4011242464"/>
                    </a:ext>
                  </a:extLst>
                </a:gridCol>
              </a:tblGrid>
              <a:tr h="586105">
                <a:tc>
                  <a:txBody>
                    <a:bodyPr/>
                    <a:lstStyle/>
                    <a:p>
                      <a:pPr marL="0" marR="0" algn="just">
                        <a:lnSpc>
                          <a:spcPct val="200000"/>
                        </a:lnSpc>
                        <a:spcBef>
                          <a:spcPts val="0"/>
                        </a:spcBef>
                        <a:spcAft>
                          <a:spcPts val="0"/>
                        </a:spcAft>
                      </a:pPr>
                      <a:r>
                        <a:rPr lang="en-CA" sz="1200">
                          <a:effectLst/>
                        </a:rPr>
                        <a:t>Column1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Model</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Train test split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kfolds_5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Stratifiedkfold_5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RRTestTrainSplits_5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3572179"/>
                  </a:ext>
                </a:extLst>
              </a:tr>
              <a:tr h="586105">
                <a:tc>
                  <a:txBody>
                    <a:bodyPr/>
                    <a:lstStyle/>
                    <a:p>
                      <a:pPr marL="0" marR="0" algn="just">
                        <a:lnSpc>
                          <a:spcPct val="200000"/>
                        </a:lnSpc>
                        <a:spcBef>
                          <a:spcPts val="0"/>
                        </a:spcBef>
                        <a:spcAft>
                          <a:spcPts val="0"/>
                        </a:spcAft>
                      </a:pPr>
                      <a:r>
                        <a:rPr lang="en-CA" sz="1200">
                          <a:effectLst/>
                        </a:rPr>
                        <a:t>0</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Logistic Regression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66.59166667</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39.49689</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55.20891182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56.0113852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9835310"/>
                  </a:ext>
                </a:extLst>
              </a:tr>
              <a:tr h="586105">
                <a:tc>
                  <a:txBody>
                    <a:bodyPr/>
                    <a:lstStyle/>
                    <a:p>
                      <a:pPr marL="0" marR="0" algn="just">
                        <a:lnSpc>
                          <a:spcPct val="200000"/>
                        </a:lnSpc>
                        <a:spcBef>
                          <a:spcPts val="0"/>
                        </a:spcBef>
                        <a:spcAft>
                          <a:spcPts val="0"/>
                        </a:spcAft>
                      </a:pPr>
                      <a:r>
                        <a:rPr lang="en-CA" sz="1200">
                          <a:effectLst/>
                        </a:rPr>
                        <a:t>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KNN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56.98333333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11.13009</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56.22795792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56.28842505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40749897"/>
                  </a:ext>
                </a:extLst>
              </a:tr>
              <a:tr h="586105">
                <a:tc>
                  <a:txBody>
                    <a:bodyPr/>
                    <a:lstStyle/>
                    <a:p>
                      <a:pPr marL="0" marR="0" algn="just">
                        <a:lnSpc>
                          <a:spcPct val="200000"/>
                        </a:lnSpc>
                        <a:spcBef>
                          <a:spcPts val="0"/>
                        </a:spcBef>
                        <a:spcAft>
                          <a:spcPts val="0"/>
                        </a:spcAft>
                      </a:pPr>
                      <a:r>
                        <a:rPr lang="en-CA" sz="1200">
                          <a:effectLst/>
                        </a:rPr>
                        <a:t>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Naive Bayes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43.06666667</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14.01036</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54.53710675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54.08349146</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0055867"/>
                  </a:ext>
                </a:extLst>
              </a:tr>
              <a:tr h="564515">
                <a:tc>
                  <a:txBody>
                    <a:bodyPr/>
                    <a:lstStyle/>
                    <a:p>
                      <a:pPr marL="0" marR="0" algn="just">
                        <a:lnSpc>
                          <a:spcPct val="200000"/>
                        </a:lnSpc>
                        <a:spcBef>
                          <a:spcPts val="0"/>
                        </a:spcBef>
                        <a:spcAft>
                          <a:spcPts val="0"/>
                        </a:spcAft>
                      </a:pPr>
                      <a:r>
                        <a:rPr lang="en-CA" sz="1200">
                          <a:effectLst/>
                        </a:rPr>
                        <a:t>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random forest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66.20833333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50.48972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a:effectLst/>
                        </a:rPr>
                        <a:t>65.12576833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just">
                        <a:lnSpc>
                          <a:spcPct val="200000"/>
                        </a:lnSpc>
                        <a:spcBef>
                          <a:spcPts val="0"/>
                        </a:spcBef>
                        <a:spcAft>
                          <a:spcPts val="0"/>
                        </a:spcAft>
                      </a:pPr>
                      <a:r>
                        <a:rPr lang="en-CA" sz="1200" dirty="0">
                          <a:effectLst/>
                        </a:rPr>
                        <a:t>65.17267552</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1842039"/>
                  </a:ext>
                </a:extLst>
              </a:tr>
            </a:tbl>
          </a:graphicData>
        </a:graphic>
      </p:graphicFrame>
    </p:spTree>
    <p:extLst>
      <p:ext uri="{BB962C8B-B14F-4D97-AF65-F5344CB8AC3E}">
        <p14:creationId xmlns:p14="http://schemas.microsoft.com/office/powerpoint/2010/main" val="1124011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a:xfrm>
            <a:off x="1103313" y="1532710"/>
            <a:ext cx="5515202" cy="4715690"/>
          </a:xfrm>
        </p:spPr>
        <p:txBody>
          <a:bodyPr>
            <a:normAutofit/>
          </a:bodyPr>
          <a:lstStyle/>
          <a:p>
            <a:pPr marL="0" indent="0">
              <a:buNone/>
            </a:pPr>
            <a:r>
              <a:rPr lang="en-CA" dirty="0"/>
              <a:t> </a:t>
            </a:r>
            <a:endParaRPr lang="en-US" dirty="0"/>
          </a:p>
          <a:p>
            <a:r>
              <a:rPr lang="en-CA" dirty="0"/>
              <a:t>It can be clearly seen that there are two sections actual values and predicted values. If our actual value is 1 and predicted is also 1  then our accuracy is 45.42% and its true. On the other hand if actual value is 1 but predicted is 2 then its false. </a:t>
            </a:r>
            <a:r>
              <a:rPr lang="en-CA" dirty="0" err="1"/>
              <a:t>Afterthat</a:t>
            </a:r>
            <a:r>
              <a:rPr lang="en-CA" dirty="0"/>
              <a:t> if actual is 2 (11.64%) and predicted is also 2 (19.99%) then its true on the other hand if actual is 2 (11.64%) but predicted is 1 then its false.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618515" y="1463040"/>
            <a:ext cx="5381896" cy="4975680"/>
          </a:xfrm>
          <a:prstGeom prst="rect">
            <a:avLst/>
          </a:prstGeom>
        </p:spPr>
      </p:pic>
    </p:spTree>
    <p:extLst>
      <p:ext uri="{BB962C8B-B14F-4D97-AF65-F5344CB8AC3E}">
        <p14:creationId xmlns:p14="http://schemas.microsoft.com/office/powerpoint/2010/main" val="8541297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sp>
        <p:nvSpPr>
          <p:cNvPr id="3" name="Content Placeholder 2"/>
          <p:cNvSpPr>
            <a:spLocks noGrp="1"/>
          </p:cNvSpPr>
          <p:nvPr>
            <p:ph idx="1"/>
          </p:nvPr>
        </p:nvSpPr>
        <p:spPr>
          <a:xfrm>
            <a:off x="1103313" y="1853248"/>
            <a:ext cx="4322128" cy="4395151"/>
          </a:xfrm>
        </p:spPr>
        <p:txBody>
          <a:bodyPr/>
          <a:lstStyle/>
          <a:p>
            <a:pPr marL="0" indent="0">
              <a:buNone/>
            </a:pPr>
            <a:r>
              <a:rPr lang="en-CA" dirty="0"/>
              <a:t>The Receiver operating characteristics is a  metric to evaluate classifier output quality. The accuracy is 0.71.In figure 13, area under the curve is accurate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512208" y="1242831"/>
            <a:ext cx="5487035" cy="3658235"/>
          </a:xfrm>
          <a:prstGeom prst="rect">
            <a:avLst/>
          </a:prstGeom>
        </p:spPr>
      </p:pic>
    </p:spTree>
    <p:extLst>
      <p:ext uri="{BB962C8B-B14F-4D97-AF65-F5344CB8AC3E}">
        <p14:creationId xmlns:p14="http://schemas.microsoft.com/office/powerpoint/2010/main" val="3273289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report </a:t>
            </a:r>
            <a:endParaRPr lang="en-US" dirty="0"/>
          </a:p>
        </p:txBody>
      </p:sp>
      <p:sp>
        <p:nvSpPr>
          <p:cNvPr id="3" name="Content Placeholder 2"/>
          <p:cNvSpPr>
            <a:spLocks noGrp="1"/>
          </p:cNvSpPr>
          <p:nvPr>
            <p:ph idx="1"/>
          </p:nvPr>
        </p:nvSpPr>
        <p:spPr>
          <a:xfrm>
            <a:off x="1103312" y="1767840"/>
            <a:ext cx="5245237" cy="4480559"/>
          </a:xfrm>
        </p:spPr>
        <p:txBody>
          <a:bodyPr/>
          <a:lstStyle/>
          <a:p>
            <a:r>
              <a:rPr lang="en-CA" dirty="0"/>
              <a:t>Precision – It represents predicted value are true which  correspond to target variable</a:t>
            </a:r>
            <a:endParaRPr lang="en-US" dirty="0"/>
          </a:p>
          <a:p>
            <a:r>
              <a:rPr lang="en-CA" dirty="0"/>
              <a:t>Recall –It reveals actual value that are true which correspond to target variable</a:t>
            </a:r>
            <a:endParaRPr lang="en-US" dirty="0"/>
          </a:p>
          <a:p>
            <a:r>
              <a:rPr lang="en-CA" dirty="0"/>
              <a:t>F1 score – It is positive class in binary classification of f1 which scores of each class for the multiclass task</a:t>
            </a:r>
            <a:r>
              <a:rPr lang="en-CA"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79031997"/>
              </p:ext>
            </p:extLst>
          </p:nvPr>
        </p:nvGraphicFramePr>
        <p:xfrm>
          <a:off x="6114597" y="1853248"/>
          <a:ext cx="5978525" cy="1097280"/>
        </p:xfrm>
        <a:graphic>
          <a:graphicData uri="http://schemas.openxmlformats.org/drawingml/2006/table">
            <a:tbl>
              <a:tblPr firstRow="1" firstCol="1" bandRow="1">
                <a:tableStyleId>{5C22544A-7EE6-4342-B048-85BDC9FD1C3A}</a:tableStyleId>
              </a:tblPr>
              <a:tblGrid>
                <a:gridCol w="1273175">
                  <a:extLst>
                    <a:ext uri="{9D8B030D-6E8A-4147-A177-3AD203B41FA5}">
                      <a16:colId xmlns:a16="http://schemas.microsoft.com/office/drawing/2014/main" val="1544278838"/>
                    </a:ext>
                  </a:extLst>
                </a:gridCol>
                <a:gridCol w="1273175">
                  <a:extLst>
                    <a:ext uri="{9D8B030D-6E8A-4147-A177-3AD203B41FA5}">
                      <a16:colId xmlns:a16="http://schemas.microsoft.com/office/drawing/2014/main" val="3433458955"/>
                    </a:ext>
                  </a:extLst>
                </a:gridCol>
                <a:gridCol w="1090930">
                  <a:extLst>
                    <a:ext uri="{9D8B030D-6E8A-4147-A177-3AD203B41FA5}">
                      <a16:colId xmlns:a16="http://schemas.microsoft.com/office/drawing/2014/main" val="2000338593"/>
                    </a:ext>
                  </a:extLst>
                </a:gridCol>
                <a:gridCol w="1181735">
                  <a:extLst>
                    <a:ext uri="{9D8B030D-6E8A-4147-A177-3AD203B41FA5}">
                      <a16:colId xmlns:a16="http://schemas.microsoft.com/office/drawing/2014/main" val="588225977"/>
                    </a:ext>
                  </a:extLst>
                </a:gridCol>
                <a:gridCol w="1159510">
                  <a:extLst>
                    <a:ext uri="{9D8B030D-6E8A-4147-A177-3AD203B41FA5}">
                      <a16:colId xmlns:a16="http://schemas.microsoft.com/office/drawing/2014/main" val="2141015326"/>
                    </a:ext>
                  </a:extLst>
                </a:gridCol>
              </a:tblGrid>
              <a:tr h="318135">
                <a:tc>
                  <a:txBody>
                    <a:bodyPr/>
                    <a:lstStyle/>
                    <a:p>
                      <a:pPr marL="0" marR="0" algn="just">
                        <a:lnSpc>
                          <a:spcPct val="200000"/>
                        </a:lnSpc>
                        <a:spcBef>
                          <a:spcPts val="0"/>
                        </a:spcBef>
                        <a:spcAft>
                          <a:spcPts val="0"/>
                        </a:spcAft>
                      </a:pPr>
                      <a:r>
                        <a:rPr lang="en-CA" sz="1200">
                          <a:effectLst/>
                        </a:rPr>
                        <a:t>Column1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precision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recall</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f1-score</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support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52742125"/>
                  </a:ext>
                </a:extLst>
              </a:tr>
              <a:tr h="318135">
                <a:tc>
                  <a:txBody>
                    <a:bodyPr/>
                    <a:lstStyle/>
                    <a:p>
                      <a:pPr marL="0" marR="0" algn="just">
                        <a:lnSpc>
                          <a:spcPct val="200000"/>
                        </a:lnSpc>
                        <a:spcBef>
                          <a:spcPts val="0"/>
                        </a:spcBef>
                        <a:spcAft>
                          <a:spcPts val="0"/>
                        </a:spcAft>
                      </a:pPr>
                      <a:r>
                        <a:rPr lang="en-CA" sz="1200">
                          <a:effectLst/>
                        </a:rPr>
                        <a:t>1</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0.79</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0.67</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dirty="0">
                          <a:effectLst/>
                        </a:rPr>
                        <a:t>0.72</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dirty="0">
                          <a:effectLst/>
                        </a:rPr>
                        <a:t>8193</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07214510"/>
                  </a:ext>
                </a:extLst>
              </a:tr>
              <a:tr h="318135">
                <a:tc>
                  <a:txBody>
                    <a:bodyPr/>
                    <a:lstStyle/>
                    <a:p>
                      <a:pPr marL="0" marR="0" algn="just">
                        <a:lnSpc>
                          <a:spcPct val="200000"/>
                        </a:lnSpc>
                        <a:spcBef>
                          <a:spcPts val="0"/>
                        </a:spcBef>
                        <a:spcAft>
                          <a:spcPts val="0"/>
                        </a:spcAft>
                      </a:pPr>
                      <a:r>
                        <a:rPr lang="en-CA" sz="1200">
                          <a:effectLst/>
                        </a:rPr>
                        <a:t>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0.46</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a:effectLst/>
                        </a:rPr>
                        <a:t>0.63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dirty="0">
                          <a:effectLst/>
                        </a:rPr>
                        <a:t>0.53</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just">
                        <a:lnSpc>
                          <a:spcPct val="200000"/>
                        </a:lnSpc>
                        <a:spcBef>
                          <a:spcPts val="0"/>
                        </a:spcBef>
                        <a:spcAft>
                          <a:spcPts val="0"/>
                        </a:spcAft>
                      </a:pPr>
                      <a:r>
                        <a:rPr lang="en-CA" sz="1200" dirty="0">
                          <a:effectLst/>
                        </a:rPr>
                        <a:t>3791</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93739369"/>
                  </a:ext>
                </a:extLst>
              </a:tr>
            </a:tbl>
          </a:graphicData>
        </a:graphic>
      </p:graphicFrame>
    </p:spTree>
    <p:extLst>
      <p:ext uri="{BB962C8B-B14F-4D97-AF65-F5344CB8AC3E}">
        <p14:creationId xmlns:p14="http://schemas.microsoft.com/office/powerpoint/2010/main" val="801013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CA" dirty="0"/>
              <a:t>In conclusion, sales data show zig-zag trend which show 50-50 result. So, I found that half of the buyers get their target product. The random forest is the best fit model because it have the highest accuracy than other.</a:t>
            </a:r>
            <a:endParaRPr lang="en-US" dirty="0"/>
          </a:p>
        </p:txBody>
      </p:sp>
    </p:spTree>
    <p:extLst>
      <p:ext uri="{BB962C8B-B14F-4D97-AF65-F5344CB8AC3E}">
        <p14:creationId xmlns:p14="http://schemas.microsoft.com/office/powerpoint/2010/main" val="1432061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Recomendation</a:t>
            </a:r>
            <a:endParaRPr lang="en-US" dirty="0"/>
          </a:p>
        </p:txBody>
      </p:sp>
      <p:sp>
        <p:nvSpPr>
          <p:cNvPr id="3" name="Content Placeholder 2"/>
          <p:cNvSpPr>
            <a:spLocks noGrp="1"/>
          </p:cNvSpPr>
          <p:nvPr>
            <p:ph idx="1"/>
          </p:nvPr>
        </p:nvSpPr>
        <p:spPr/>
        <p:txBody>
          <a:bodyPr/>
          <a:lstStyle/>
          <a:p>
            <a:r>
              <a:rPr lang="en-US" dirty="0" smtClean="0"/>
              <a:t>This data set is all about the sales. If someone wants to make project on it then its best data set because due to it one can get the huge amount of </a:t>
            </a:r>
            <a:r>
              <a:rPr lang="en-US" dirty="0" err="1" smtClean="0"/>
              <a:t>kwoledge</a:t>
            </a:r>
            <a:r>
              <a:rPr lang="en-US" dirty="0" smtClean="0"/>
              <a:t> about the sales. It is very useful project for upcoming generation.</a:t>
            </a:r>
            <a:endParaRPr lang="en-US" dirty="0"/>
          </a:p>
        </p:txBody>
      </p:sp>
    </p:spTree>
    <p:extLst>
      <p:ext uri="{BB962C8B-B14F-4D97-AF65-F5344CB8AC3E}">
        <p14:creationId xmlns:p14="http://schemas.microsoft.com/office/powerpoint/2010/main" val="1694530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008" y="2368603"/>
            <a:ext cx="9404723" cy="1400530"/>
          </a:xfrm>
        </p:spPr>
        <p:txBody>
          <a:bodyPr/>
          <a:lstStyle/>
          <a:p>
            <a:r>
              <a:rPr lang="en-US" sz="8000" dirty="0" smtClean="0"/>
              <a:t>THANK  YOU  </a:t>
            </a:r>
            <a:r>
              <a:rPr lang="en-US" sz="8000" dirty="0" smtClean="0">
                <a:sym typeface="Wingdings" panose="05000000000000000000" pitchFamily="2" charset="2"/>
              </a:rPr>
              <a:t>  </a:t>
            </a:r>
            <a:endParaRPr lang="en-US" sz="8000" dirty="0"/>
          </a:p>
        </p:txBody>
      </p:sp>
    </p:spTree>
    <p:extLst>
      <p:ext uri="{BB962C8B-B14F-4D97-AF65-F5344CB8AC3E}">
        <p14:creationId xmlns:p14="http://schemas.microsoft.com/office/powerpoint/2010/main" val="2833153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normAutofit fontScale="92500" lnSpcReduction="20000"/>
          </a:bodyPr>
          <a:lstStyle/>
          <a:p>
            <a:pPr lvl="0"/>
            <a:r>
              <a:rPr lang="en-IN" dirty="0"/>
              <a:t>find out the customer buy the target product or not By using predictive analysis?</a:t>
            </a:r>
            <a:endParaRPr lang="en-US" dirty="0"/>
          </a:p>
          <a:p>
            <a:pPr marL="0" indent="0">
              <a:buNone/>
            </a:pPr>
            <a:endParaRPr lang="en-US" dirty="0"/>
          </a:p>
          <a:p>
            <a:pPr lvl="0"/>
            <a:r>
              <a:rPr lang="en-IN" dirty="0"/>
              <a:t>Find out the number of buyers who have  online shopping experience or not?</a:t>
            </a:r>
            <a:endParaRPr lang="en-US" dirty="0"/>
          </a:p>
          <a:p>
            <a:pPr marL="0" indent="0">
              <a:buNone/>
            </a:pPr>
            <a:r>
              <a:rPr lang="en-CA" dirty="0"/>
              <a:t> </a:t>
            </a:r>
            <a:endParaRPr lang="en-US" dirty="0"/>
          </a:p>
          <a:p>
            <a:pPr lvl="0"/>
            <a:r>
              <a:rPr lang="en-IN" dirty="0"/>
              <a:t>By using descriptive analysis find out Find out number of male and female in the dataset?</a:t>
            </a:r>
            <a:endParaRPr lang="en-US" dirty="0"/>
          </a:p>
          <a:p>
            <a:pPr marL="0" indent="0">
              <a:buNone/>
            </a:pPr>
            <a:r>
              <a:rPr lang="en-IN" b="1" dirty="0"/>
              <a:t>  </a:t>
            </a:r>
            <a:endParaRPr lang="en-US" dirty="0"/>
          </a:p>
          <a:p>
            <a:pPr lvl="0"/>
            <a:r>
              <a:rPr lang="en-IN" dirty="0"/>
              <a:t>Find out sales increase by married or unmarried?</a:t>
            </a:r>
            <a:endParaRPr lang="en-US" dirty="0"/>
          </a:p>
          <a:p>
            <a:pPr marL="0" indent="0">
              <a:buNone/>
            </a:pPr>
            <a:r>
              <a:rPr lang="en-IN" b="1" dirty="0"/>
              <a:t> </a:t>
            </a:r>
            <a:endParaRPr lang="en-US" dirty="0"/>
          </a:p>
          <a:p>
            <a:pPr lvl="0"/>
            <a:r>
              <a:rPr lang="en-IN" dirty="0"/>
              <a:t>how many customers have highest or lowest family income</a:t>
            </a:r>
            <a:r>
              <a:rPr lang="en-IN" dirty="0" smtClean="0"/>
              <a:t>?</a:t>
            </a:r>
            <a:r>
              <a:rPr lang="en-IN" b="1" dirty="0"/>
              <a:t> </a:t>
            </a:r>
            <a:endParaRPr lang="en-US" dirty="0"/>
          </a:p>
        </p:txBody>
      </p:sp>
    </p:spTree>
    <p:extLst>
      <p:ext uri="{BB962C8B-B14F-4D97-AF65-F5344CB8AC3E}">
        <p14:creationId xmlns:p14="http://schemas.microsoft.com/office/powerpoint/2010/main" val="1620489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a:t>
            </a:r>
            <a:r>
              <a:rPr lang="en-US" dirty="0"/>
              <a:t/>
            </a:r>
            <a:br>
              <a:rPr lang="en-US" dirty="0"/>
            </a:br>
            <a:r>
              <a:rPr lang="en-IN" sz="1600" dirty="0"/>
              <a:t>find out the customer buy the target product or not By using predictive analysis</a:t>
            </a:r>
            <a:r>
              <a:rPr lang="en-IN" dirty="0"/>
              <a:t>?</a:t>
            </a:r>
            <a:endParaRPr lang="en-US" dirty="0"/>
          </a:p>
        </p:txBody>
      </p:sp>
      <p:sp>
        <p:nvSpPr>
          <p:cNvPr id="3" name="Content Placeholder 2"/>
          <p:cNvSpPr>
            <a:spLocks noGrp="1"/>
          </p:cNvSpPr>
          <p:nvPr>
            <p:ph idx="1"/>
          </p:nvPr>
        </p:nvSpPr>
        <p:spPr>
          <a:xfrm>
            <a:off x="1103312" y="1968138"/>
            <a:ext cx="6046425" cy="4280262"/>
          </a:xfrm>
        </p:spPr>
        <p:txBody>
          <a:bodyPr/>
          <a:lstStyle/>
          <a:p>
            <a:r>
              <a:rPr lang="en-CA" dirty="0"/>
              <a:t>In this picture the percentage of buyers  who bought their target product is denoted by ‘Y’ and the percentage of customer who do not purchase their target products is denoted by ‘N’ and the percentage is approximately same. Due to this result it is crystal clear the company do not have more profit because of half of the customer do not satisfy from the services by company because they do not buy their target product which they want to buy.</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245531" y="2116182"/>
            <a:ext cx="4232365" cy="2960915"/>
          </a:xfrm>
          <a:prstGeom prst="rect">
            <a:avLst/>
          </a:prstGeom>
        </p:spPr>
      </p:pic>
    </p:spTree>
    <p:extLst>
      <p:ext uri="{BB962C8B-B14F-4D97-AF65-F5344CB8AC3E}">
        <p14:creationId xmlns:p14="http://schemas.microsoft.com/office/powerpoint/2010/main" val="3222423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sz="1800" dirty="0"/>
              <a:t>Find out the number of buyers who have  online shopping experience or not?</a:t>
            </a:r>
            <a:endParaRPr lang="en-US" sz="1800" dirty="0"/>
          </a:p>
        </p:txBody>
      </p:sp>
      <p:sp>
        <p:nvSpPr>
          <p:cNvPr id="3" name="Content Placeholder 2"/>
          <p:cNvSpPr>
            <a:spLocks noGrp="1"/>
          </p:cNvSpPr>
          <p:nvPr>
            <p:ph idx="1"/>
          </p:nvPr>
        </p:nvSpPr>
        <p:spPr>
          <a:xfrm>
            <a:off x="1103313" y="1698172"/>
            <a:ext cx="5506494" cy="4550228"/>
          </a:xfrm>
        </p:spPr>
        <p:txBody>
          <a:bodyPr/>
          <a:lstStyle/>
          <a:p>
            <a:pPr marL="0" indent="0">
              <a:buNone/>
            </a:pPr>
            <a:r>
              <a:rPr lang="en-CA" dirty="0"/>
              <a:t> </a:t>
            </a:r>
            <a:endParaRPr lang="en-US" dirty="0"/>
          </a:p>
          <a:p>
            <a:r>
              <a:rPr lang="en-CA" dirty="0"/>
              <a:t>In this illustrated picture the ‘Y’ is  consumers who have online shopping experience  and ‘N’ who do not have online. It can be clearly found that 50.4% customers have online shopping experience on the other hands 49.6% do not have any online shopping experience.</a:t>
            </a:r>
            <a:endParaRPr lang="en-US" dirty="0"/>
          </a:p>
          <a:p>
            <a:pPr marL="0" indent="0">
              <a:buNone/>
            </a:pPr>
            <a:endParaRPr lang="en-US" dirty="0"/>
          </a:p>
          <a:p>
            <a:endParaRPr lang="en-US" dirty="0"/>
          </a:p>
        </p:txBody>
      </p:sp>
      <p:sp>
        <p:nvSpPr>
          <p:cNvPr id="4" name="Rectangle 3"/>
          <p:cNvSpPr/>
          <p:nvPr/>
        </p:nvSpPr>
        <p:spPr>
          <a:xfrm>
            <a:off x="8229599" y="1088571"/>
            <a:ext cx="1429521" cy="2585323"/>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text </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here</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823169" y="1304737"/>
            <a:ext cx="4959528" cy="3763652"/>
          </a:xfrm>
          <a:prstGeom prst="rect">
            <a:avLst/>
          </a:prstGeom>
        </p:spPr>
      </p:pic>
    </p:spTree>
    <p:extLst>
      <p:ext uri="{BB962C8B-B14F-4D97-AF65-F5344CB8AC3E}">
        <p14:creationId xmlns:p14="http://schemas.microsoft.com/office/powerpoint/2010/main" val="2908291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By using descriptive analysis find out Find out number of male and female in the dataset?</a:t>
            </a:r>
            <a:r>
              <a:rPr lang="en-US" sz="2000" dirty="0"/>
              <a:t/>
            </a:r>
            <a:br>
              <a:rPr lang="en-US" sz="2000" dirty="0"/>
            </a:br>
            <a:endParaRPr lang="en-US" sz="2000" dirty="0"/>
          </a:p>
        </p:txBody>
      </p:sp>
      <p:sp>
        <p:nvSpPr>
          <p:cNvPr id="3" name="Content Placeholder 2"/>
          <p:cNvSpPr>
            <a:spLocks noGrp="1"/>
          </p:cNvSpPr>
          <p:nvPr>
            <p:ph idx="1"/>
          </p:nvPr>
        </p:nvSpPr>
        <p:spPr>
          <a:xfrm>
            <a:off x="1103313" y="2351314"/>
            <a:ext cx="6002882" cy="3897085"/>
          </a:xfrm>
        </p:spPr>
        <p:txBody>
          <a:bodyPr/>
          <a:lstStyle/>
          <a:p>
            <a:r>
              <a:rPr lang="en-CA" dirty="0"/>
              <a:t>It can be clearly seen that ‘M’ is the number of  male, F female and U unknowns. It is found that male buy more products  count is highest (22500) as compared to other two categories female and unknown. Females lies on second position with (17000) count. After that, I can be accounted some unknown values in these three gender and the count is approximately 150. Unknown comes on last rank.</a:t>
            </a:r>
            <a:endParaRPr lang="en-US" dirty="0"/>
          </a:p>
          <a:p>
            <a:pPr marL="0" indent="0">
              <a:buNone/>
            </a:pP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106195" y="2464526"/>
            <a:ext cx="4824548" cy="3030584"/>
          </a:xfrm>
          <a:prstGeom prst="rect">
            <a:avLst/>
          </a:prstGeom>
        </p:spPr>
      </p:pic>
    </p:spTree>
    <p:extLst>
      <p:ext uri="{BB962C8B-B14F-4D97-AF65-F5344CB8AC3E}">
        <p14:creationId xmlns:p14="http://schemas.microsoft.com/office/powerpoint/2010/main" val="17536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US" dirty="0"/>
              <a:t/>
            </a:r>
            <a:br>
              <a:rPr lang="en-US" dirty="0"/>
            </a:br>
            <a:r>
              <a:rPr lang="en-IN" sz="2000" dirty="0"/>
              <a:t>Find out sales increase by married or unmarried?</a:t>
            </a:r>
            <a:endParaRPr lang="en-US" sz="2000" dirty="0"/>
          </a:p>
        </p:txBody>
      </p:sp>
      <p:sp>
        <p:nvSpPr>
          <p:cNvPr id="3" name="Content Placeholder 2"/>
          <p:cNvSpPr>
            <a:spLocks noGrp="1"/>
          </p:cNvSpPr>
          <p:nvPr>
            <p:ph idx="1"/>
          </p:nvPr>
        </p:nvSpPr>
        <p:spPr>
          <a:xfrm>
            <a:off x="1103312" y="2159726"/>
            <a:ext cx="6011591" cy="4088673"/>
          </a:xfrm>
        </p:spPr>
        <p:txBody>
          <a:bodyPr/>
          <a:lstStyle/>
          <a:p>
            <a:r>
              <a:rPr lang="en-CA" dirty="0"/>
              <a:t>In this graph it can be see that more people are married and they buy more products from company and because of them company’s sales increases . The count of unmarried customers in this dataset is 500 which is less as compared to married category.</a:t>
            </a:r>
            <a:endParaRPr lang="en-US" dirty="0"/>
          </a:p>
          <a:p>
            <a:pPr marL="0" indent="0">
              <a:buNone/>
            </a:pP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001691" y="2246811"/>
            <a:ext cx="4922520" cy="3230880"/>
          </a:xfrm>
          <a:prstGeom prst="rect">
            <a:avLst/>
          </a:prstGeom>
        </p:spPr>
      </p:pic>
    </p:spTree>
    <p:extLst>
      <p:ext uri="{BB962C8B-B14F-4D97-AF65-F5344CB8AC3E}">
        <p14:creationId xmlns:p14="http://schemas.microsoft.com/office/powerpoint/2010/main" val="379976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US" dirty="0"/>
              <a:t/>
            </a:r>
            <a:br>
              <a:rPr lang="en-US" dirty="0"/>
            </a:br>
            <a:r>
              <a:rPr lang="en-IN" sz="2000" dirty="0"/>
              <a:t>how many customers have highest or lowest family income?</a:t>
            </a:r>
            <a:endParaRPr lang="en-US" sz="2000" dirty="0"/>
          </a:p>
        </p:txBody>
      </p:sp>
      <p:sp>
        <p:nvSpPr>
          <p:cNvPr id="3" name="Content Placeholder 2"/>
          <p:cNvSpPr>
            <a:spLocks noGrp="1"/>
          </p:cNvSpPr>
          <p:nvPr>
            <p:ph idx="1"/>
          </p:nvPr>
        </p:nvSpPr>
        <p:spPr>
          <a:xfrm>
            <a:off x="519839" y="2063932"/>
            <a:ext cx="6856322" cy="4271554"/>
          </a:xfrm>
        </p:spPr>
        <p:txBody>
          <a:bodyPr/>
          <a:lstStyle/>
          <a:p>
            <a:r>
              <a:rPr lang="en-CA" dirty="0"/>
              <a:t>In this bar graph it is crystal clear, there are 13 level of family’s income of customer. The customer of highest income comes in level ‘E’ and the count is 8400.on the others hand, the customer of least family income level comes in the level ‘</a:t>
            </a:r>
            <a:r>
              <a:rPr lang="en-CA" dirty="0" err="1"/>
              <a:t>U’and</a:t>
            </a:r>
            <a:r>
              <a:rPr lang="en-CA" dirty="0"/>
              <a:t> the count of  income is 200.</a:t>
            </a: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297782" y="1985554"/>
            <a:ext cx="4669971" cy="3897176"/>
          </a:xfrm>
          <a:prstGeom prst="rect">
            <a:avLst/>
          </a:prstGeom>
        </p:spPr>
      </p:pic>
    </p:spTree>
    <p:extLst>
      <p:ext uri="{BB962C8B-B14F-4D97-AF65-F5344CB8AC3E}">
        <p14:creationId xmlns:p14="http://schemas.microsoft.com/office/powerpoint/2010/main" val="3945710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pPr marL="0" indent="0">
              <a:buNone/>
            </a:pPr>
            <a:r>
              <a:rPr lang="en-IN" dirty="0" smtClean="0"/>
              <a:t>Python </a:t>
            </a:r>
            <a:r>
              <a:rPr lang="en-IN" dirty="0"/>
              <a:t>is use to do all data </a:t>
            </a:r>
            <a:r>
              <a:rPr lang="en-CA" dirty="0"/>
              <a:t>visualization</a:t>
            </a:r>
            <a:r>
              <a:rPr lang="en-IN" dirty="0"/>
              <a:t>.</a:t>
            </a:r>
            <a:endParaRPr lang="en-US" dirty="0"/>
          </a:p>
        </p:txBody>
      </p:sp>
    </p:spTree>
    <p:extLst>
      <p:ext uri="{BB962C8B-B14F-4D97-AF65-F5344CB8AC3E}">
        <p14:creationId xmlns:p14="http://schemas.microsoft.com/office/powerpoint/2010/main" val="1292457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16562</TotalTime>
  <Words>1964</Words>
  <Application>Microsoft Office PowerPoint</Application>
  <PresentationFormat>Widescreen</PresentationFormat>
  <Paragraphs>188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Times New Roman</vt:lpstr>
      <vt:lpstr>Wingdings</vt:lpstr>
      <vt:lpstr>Wingdings 3</vt:lpstr>
      <vt:lpstr>Ion</vt:lpstr>
      <vt:lpstr>Individual sales dataset</vt:lpstr>
      <vt:lpstr>Abstract</vt:lpstr>
      <vt:lpstr>Research question</vt:lpstr>
      <vt:lpstr>  find out the customer buy the target product or not By using predictive analysis?</vt:lpstr>
      <vt:lpstr>Find out the number of buyers who have  online shopping experience or not?</vt:lpstr>
      <vt:lpstr>By using descriptive analysis find out Find out number of male and female in the dataset? </vt:lpstr>
      <vt:lpstr>  Find out sales increase by married or unmarried?</vt:lpstr>
      <vt:lpstr>  how many customers have highest or lowest family income?</vt:lpstr>
      <vt:lpstr>Tools</vt:lpstr>
      <vt:lpstr>Github account’s link</vt:lpstr>
      <vt:lpstr>Methodology</vt:lpstr>
      <vt:lpstr>  Detailed Data Dictionary:</vt:lpstr>
      <vt:lpstr>Data cleaning</vt:lpstr>
      <vt:lpstr>Train test split method</vt:lpstr>
      <vt:lpstr>Modelling</vt:lpstr>
      <vt:lpstr>PowerPoint Presentation</vt:lpstr>
      <vt:lpstr>Models</vt:lpstr>
      <vt:lpstr>K- Fold validation tecnique</vt:lpstr>
      <vt:lpstr>Stratified K fold</vt:lpstr>
      <vt:lpstr>Random train test split method</vt:lpstr>
      <vt:lpstr>Confusion Matrix</vt:lpstr>
      <vt:lpstr>ROC curve</vt:lpstr>
      <vt:lpstr>Classification report </vt:lpstr>
      <vt:lpstr>conclusion</vt:lpstr>
      <vt:lpstr>Recomendation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ANU</dc:creator>
  <cp:lastModifiedBy>ANU</cp:lastModifiedBy>
  <cp:revision>23</cp:revision>
  <dcterms:created xsi:type="dcterms:W3CDTF">2022-04-16T06:24:49Z</dcterms:created>
  <dcterms:modified xsi:type="dcterms:W3CDTF">2022-04-27T18:27:47Z</dcterms:modified>
</cp:coreProperties>
</file>