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0"/>
  </p:notesMasterIdLst>
  <p:sldIdLst>
    <p:sldId id="325" r:id="rId2"/>
    <p:sldId id="314" r:id="rId3"/>
    <p:sldId id="326" r:id="rId4"/>
    <p:sldId id="332" r:id="rId5"/>
    <p:sldId id="318" r:id="rId6"/>
    <p:sldId id="336" r:id="rId7"/>
    <p:sldId id="333" r:id="rId8"/>
    <p:sldId id="319" r:id="rId9"/>
    <p:sldId id="320" r:id="rId10"/>
    <p:sldId id="322" r:id="rId11"/>
    <p:sldId id="334" r:id="rId12"/>
    <p:sldId id="323" r:id="rId13"/>
    <p:sldId id="329" r:id="rId14"/>
    <p:sldId id="327" r:id="rId15"/>
    <p:sldId id="328" r:id="rId16"/>
    <p:sldId id="335" r:id="rId17"/>
    <p:sldId id="324" r:id="rId18"/>
    <p:sldId id="337" r:id="rId19"/>
  </p:sldIdLst>
  <p:sldSz cx="9144000" cy="5143500" type="screen16x9"/>
  <p:notesSz cx="6858000" cy="9144000"/>
  <p:embeddedFontLst>
    <p:embeddedFont>
      <p:font typeface="Abadi" panose="020B0604020104020204" pitchFamily="34" charset="0"/>
      <p:regular r:id="rId21"/>
    </p:embeddedFont>
    <p:embeddedFont>
      <p:font typeface="Barlow"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D3C"/>
    <a:srgbClr val="7C1E1E"/>
    <a:srgbClr val="FCEEED"/>
    <a:srgbClr val="FFDFDE"/>
    <a:srgbClr val="F3D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B4B2D-7A41-4F43-A1FB-A2FD5D77ECAB}" v="1748" dt="2024-04-24T01:54:51.987"/>
    <p1510:client id="{3764F70B-4335-4C60-B511-A013E0286A01}" v="577" dt="2024-04-23T22:11:53.314"/>
    <p1510:client id="{42921D21-4A94-4012-A563-B1F271D7800F}" v="366" dt="2024-04-23T23:16:42.295"/>
    <p1510:client id="{5306C615-F05D-40A9-BAE2-D0D6FEDF540D}" v="264" dt="2024-04-24T20:24:11.089"/>
    <p1510:client id="{66414BEF-CA6F-412D-8497-654BE0946F81}" v="52" dt="2024-04-24T03:40:06.701"/>
    <p1510:client id="{7F9F1971-A936-41E4-A02C-951884ABC55B}" v="6" dt="2024-04-24T17:07:50.033"/>
    <p1510:client id="{9DA95BDF-5AD2-4EFD-BA09-D01BC2A81F7F}" v="1656" dt="2024-04-24T03:34:38.078"/>
    <p1510:client id="{9FD80239-51FF-40E8-B795-370894EF53A1}" v="17" dt="2024-04-24T13:14:57.429"/>
    <p1510:client id="{C4B2856B-5AC3-4152-BD68-158602ED0E8F}" v="29" dt="2024-04-24T02:57:01.874"/>
  </p1510:revLst>
</p1510:revInfo>
</file>

<file path=ppt/tableStyles.xml><?xml version="1.0" encoding="utf-8"?>
<a:tblStyleLst xmlns:a="http://schemas.openxmlformats.org/drawingml/2006/main" def="{A93A1DC3-D9D7-4A9A-AAFF-6DB9C37A2479}">
  <a:tblStyle styleId="{A93A1DC3-D9D7-4A9A-AAFF-6DB9C37A24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ea2d147e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ea2d147e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Hi everyone, today we’ll discuss algorithmic bias in predictive policing and our empirical bias assessment of the Toronto Cannabis Arrests dataset. Our group consists of Anukul, Rajkumar, Kehl, and myself.</a:t>
            </a:r>
          </a:p>
          <a:p>
            <a:pPr marL="0" lvl="0" indent="0" algn="l">
              <a:spcBef>
                <a:spcPts val="0"/>
              </a:spcBef>
              <a:spcAft>
                <a:spcPts val="0"/>
              </a:spcAft>
              <a:buNone/>
            </a:pPr>
            <a:endParaRPr lang="en-US"/>
          </a:p>
        </p:txBody>
      </p:sp>
    </p:spTree>
    <p:extLst>
      <p:ext uri="{BB962C8B-B14F-4D97-AF65-F5344CB8AC3E}">
        <p14:creationId xmlns:p14="http://schemas.microsoft.com/office/powerpoint/2010/main" val="333775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675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625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222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6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83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899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32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We'll walk you through our presentation in this order: First, we’ll cover the domain we chose, the ML techniques being used, and the ethical considerations surrounding them. Then, we’ll introduce our dataset and the results of our empirical bias assessment on it.</a:t>
            </a:r>
          </a:p>
        </p:txBody>
      </p:sp>
    </p:spTree>
    <p:extLst>
      <p:ext uri="{BB962C8B-B14F-4D97-AF65-F5344CB8AC3E}">
        <p14:creationId xmlns:p14="http://schemas.microsoft.com/office/powerpoint/2010/main" val="290157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chose policing in the criminal justice system as our domain. Predictive policing has fundamentally reshaped law enforcement strategies. This approach largely incorporates two main methods: location-based and person-based. We focused on a person-based algorithm, which has been widely used in policing and judicial functions across the US following the 2008 financial downturn and subsequent budget cuts to law enforcement. These algorithms utilize personal data such as age, gender, marital status, history of substance abuse, and criminal records to predict future criminality. COMPAS is one of the representative tools. It evaluates the likelihood of recidivism by assigning a risk score on a scale of 1 to 10, and this directly influences judicial decisions on bail, sentencing, and parole.</a:t>
            </a:r>
          </a:p>
        </p:txBody>
      </p:sp>
    </p:spTree>
    <p:extLst>
      <p:ext uri="{BB962C8B-B14F-4D97-AF65-F5344CB8AC3E}">
        <p14:creationId xmlns:p14="http://schemas.microsoft.com/office/powerpoint/2010/main" val="4311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Now, Rajkumar will explain the ethical considerations surrounding this predictive policing algorithms</a:t>
            </a:r>
          </a:p>
        </p:txBody>
      </p:sp>
    </p:spTree>
    <p:extLst>
      <p:ext uri="{BB962C8B-B14F-4D97-AF65-F5344CB8AC3E}">
        <p14:creationId xmlns:p14="http://schemas.microsoft.com/office/powerpoint/2010/main" val="119629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9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663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97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94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798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0" y="0"/>
            <a:ext cx="9144003" cy="5143501"/>
          </a:xfrm>
          <a:prstGeom prst="rect">
            <a:avLst/>
          </a:prstGeom>
          <a:noFill/>
          <a:ln>
            <a:noFill/>
          </a:ln>
        </p:spPr>
      </p:pic>
      <p:grpSp>
        <p:nvGrpSpPr>
          <p:cNvPr id="10" name="Google Shape;10;p2"/>
          <p:cNvGrpSpPr/>
          <p:nvPr/>
        </p:nvGrpSpPr>
        <p:grpSpPr>
          <a:xfrm>
            <a:off x="246666" y="209479"/>
            <a:ext cx="8650669" cy="4723650"/>
            <a:chOff x="159550" y="164300"/>
            <a:chExt cx="8834425" cy="4823989"/>
          </a:xfrm>
        </p:grpSpPr>
        <p:cxnSp>
          <p:nvCxnSpPr>
            <p:cNvPr id="11" name="Google Shape;11;p2"/>
            <p:cNvCxnSpPr/>
            <p:nvPr/>
          </p:nvCxnSpPr>
          <p:spPr>
            <a:xfrm>
              <a:off x="160300" y="164300"/>
              <a:ext cx="0" cy="482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8989906" y="377889"/>
              <a:ext cx="0" cy="46104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rot="10800000">
              <a:off x="2163875" y="381875"/>
              <a:ext cx="68301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160150" y="169117"/>
              <a:ext cx="18669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2022875" y="168475"/>
              <a:ext cx="144000" cy="21600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159550" y="4983200"/>
              <a:ext cx="8832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713100" y="1343698"/>
            <a:ext cx="5101500" cy="17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600">
                <a:latin typeface="+mn-l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3100" y="3188600"/>
            <a:ext cx="4854600" cy="415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pic>
        <p:nvPicPr>
          <p:cNvPr id="43" name="Google Shape;43;p5"/>
          <p:cNvPicPr preferRelativeResize="0"/>
          <p:nvPr/>
        </p:nvPicPr>
        <p:blipFill>
          <a:blip r:embed="rId2">
            <a:alphaModFix amt="30000"/>
          </a:blip>
          <a:stretch>
            <a:fillRect/>
          </a:stretch>
        </p:blipFill>
        <p:spPr>
          <a:xfrm>
            <a:off x="0" y="0"/>
            <a:ext cx="9144003" cy="5143501"/>
          </a:xfrm>
          <a:prstGeom prst="rect">
            <a:avLst/>
          </a:prstGeom>
          <a:noFill/>
          <a:ln>
            <a:noFill/>
          </a:ln>
        </p:spPr>
      </p:pic>
      <p:grpSp>
        <p:nvGrpSpPr>
          <p:cNvPr id="44" name="Google Shape;44;p5"/>
          <p:cNvGrpSpPr/>
          <p:nvPr/>
        </p:nvGrpSpPr>
        <p:grpSpPr>
          <a:xfrm>
            <a:off x="246666" y="209479"/>
            <a:ext cx="8650669" cy="4723650"/>
            <a:chOff x="159550" y="164300"/>
            <a:chExt cx="8834425" cy="4823989"/>
          </a:xfrm>
        </p:grpSpPr>
        <p:cxnSp>
          <p:nvCxnSpPr>
            <p:cNvPr id="45" name="Google Shape;45;p5"/>
            <p:cNvCxnSpPr/>
            <p:nvPr/>
          </p:nvCxnSpPr>
          <p:spPr>
            <a:xfrm>
              <a:off x="160300" y="164300"/>
              <a:ext cx="0" cy="4823400"/>
            </a:xfrm>
            <a:prstGeom prst="straightConnector1">
              <a:avLst/>
            </a:prstGeom>
            <a:noFill/>
            <a:ln w="9525" cap="flat" cmpd="sng">
              <a:solidFill>
                <a:schemeClr val="dk1"/>
              </a:solidFill>
              <a:prstDash val="solid"/>
              <a:round/>
              <a:headEnd type="none" w="med" len="med"/>
              <a:tailEnd type="none" w="med" len="med"/>
            </a:ln>
          </p:spPr>
        </p:cxnSp>
        <p:cxnSp>
          <p:nvCxnSpPr>
            <p:cNvPr id="46" name="Google Shape;46;p5"/>
            <p:cNvCxnSpPr/>
            <p:nvPr/>
          </p:nvCxnSpPr>
          <p:spPr>
            <a:xfrm>
              <a:off x="8989906" y="377889"/>
              <a:ext cx="0" cy="4610400"/>
            </a:xfrm>
            <a:prstGeom prst="straightConnector1">
              <a:avLst/>
            </a:prstGeom>
            <a:noFill/>
            <a:ln w="9525" cap="flat" cmpd="sng">
              <a:solidFill>
                <a:schemeClr val="dk1"/>
              </a:solidFill>
              <a:prstDash val="solid"/>
              <a:round/>
              <a:headEnd type="none" w="med" len="med"/>
              <a:tailEnd type="none" w="med" len="med"/>
            </a:ln>
          </p:spPr>
        </p:cxnSp>
        <p:cxnSp>
          <p:nvCxnSpPr>
            <p:cNvPr id="47" name="Google Shape;47;p5"/>
            <p:cNvCxnSpPr/>
            <p:nvPr/>
          </p:nvCxnSpPr>
          <p:spPr>
            <a:xfrm rot="10800000">
              <a:off x="2163875" y="381875"/>
              <a:ext cx="68301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5"/>
            <p:cNvCxnSpPr/>
            <p:nvPr/>
          </p:nvCxnSpPr>
          <p:spPr>
            <a:xfrm>
              <a:off x="160150" y="169117"/>
              <a:ext cx="1866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5"/>
            <p:cNvCxnSpPr/>
            <p:nvPr/>
          </p:nvCxnSpPr>
          <p:spPr>
            <a:xfrm>
              <a:off x="2022875" y="168475"/>
              <a:ext cx="144000" cy="21600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5"/>
            <p:cNvCxnSpPr/>
            <p:nvPr/>
          </p:nvCxnSpPr>
          <p:spPr>
            <a:xfrm>
              <a:off x="159550" y="4983200"/>
              <a:ext cx="8832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n-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5"/>
          <p:cNvSpPr txBox="1">
            <a:spLocks noGrp="1"/>
          </p:cNvSpPr>
          <p:nvPr>
            <p:ph type="subTitle" idx="1"/>
          </p:nvPr>
        </p:nvSpPr>
        <p:spPr>
          <a:xfrm>
            <a:off x="1738325" y="1940478"/>
            <a:ext cx="3284400" cy="97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3" name="Google Shape;53;p5"/>
          <p:cNvSpPr txBox="1">
            <a:spLocks noGrp="1"/>
          </p:cNvSpPr>
          <p:nvPr>
            <p:ph type="subTitle" idx="2"/>
          </p:nvPr>
        </p:nvSpPr>
        <p:spPr>
          <a:xfrm>
            <a:off x="1738325" y="3593075"/>
            <a:ext cx="3284400" cy="97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4" name="Google Shape;54;p5"/>
          <p:cNvSpPr txBox="1">
            <a:spLocks noGrp="1"/>
          </p:cNvSpPr>
          <p:nvPr>
            <p:ph type="subTitle" idx="3"/>
          </p:nvPr>
        </p:nvSpPr>
        <p:spPr>
          <a:xfrm>
            <a:off x="1738325" y="1488125"/>
            <a:ext cx="3284400" cy="4776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Playfair Display"/>
              <a:buNone/>
              <a:defRPr sz="2400" b="1">
                <a:latin typeface="+mn-lt"/>
                <a:ea typeface="Playfair Display"/>
                <a:cs typeface="Playfair Display"/>
                <a:sym typeface="Playfair Display"/>
              </a:defRPr>
            </a:lvl1pPr>
            <a:lvl2pPr lvl="1">
              <a:spcBef>
                <a:spcPts val="0"/>
              </a:spcBef>
              <a:spcAft>
                <a:spcPts val="0"/>
              </a:spcAft>
              <a:buSzPts val="1400"/>
              <a:buFont typeface="Playfair Display"/>
              <a:buNone/>
              <a:defRPr b="1">
                <a:latin typeface="Playfair Display"/>
                <a:ea typeface="Playfair Display"/>
                <a:cs typeface="Playfair Display"/>
                <a:sym typeface="Playfair Display"/>
              </a:defRPr>
            </a:lvl2pPr>
            <a:lvl3pPr lvl="2">
              <a:spcBef>
                <a:spcPts val="0"/>
              </a:spcBef>
              <a:spcAft>
                <a:spcPts val="0"/>
              </a:spcAft>
              <a:buSzPts val="1400"/>
              <a:buFont typeface="Playfair Display"/>
              <a:buNone/>
              <a:defRPr b="1">
                <a:latin typeface="Playfair Display"/>
                <a:ea typeface="Playfair Display"/>
                <a:cs typeface="Playfair Display"/>
                <a:sym typeface="Playfair Display"/>
              </a:defRPr>
            </a:lvl3pPr>
            <a:lvl4pPr lvl="3">
              <a:spcBef>
                <a:spcPts val="0"/>
              </a:spcBef>
              <a:spcAft>
                <a:spcPts val="0"/>
              </a:spcAft>
              <a:buSzPts val="1400"/>
              <a:buFont typeface="Playfair Display"/>
              <a:buNone/>
              <a:defRPr b="1">
                <a:latin typeface="Playfair Display"/>
                <a:ea typeface="Playfair Display"/>
                <a:cs typeface="Playfair Display"/>
                <a:sym typeface="Playfair Display"/>
              </a:defRPr>
            </a:lvl4pPr>
            <a:lvl5pPr lvl="4">
              <a:spcBef>
                <a:spcPts val="0"/>
              </a:spcBef>
              <a:spcAft>
                <a:spcPts val="0"/>
              </a:spcAft>
              <a:buSzPts val="1400"/>
              <a:buFont typeface="Playfair Display"/>
              <a:buNone/>
              <a:defRPr b="1">
                <a:latin typeface="Playfair Display"/>
                <a:ea typeface="Playfair Display"/>
                <a:cs typeface="Playfair Display"/>
                <a:sym typeface="Playfair Display"/>
              </a:defRPr>
            </a:lvl5pPr>
            <a:lvl6pPr lvl="5">
              <a:spcBef>
                <a:spcPts val="0"/>
              </a:spcBef>
              <a:spcAft>
                <a:spcPts val="0"/>
              </a:spcAft>
              <a:buSzPts val="1400"/>
              <a:buFont typeface="Playfair Display"/>
              <a:buNone/>
              <a:defRPr b="1">
                <a:latin typeface="Playfair Display"/>
                <a:ea typeface="Playfair Display"/>
                <a:cs typeface="Playfair Display"/>
                <a:sym typeface="Playfair Display"/>
              </a:defRPr>
            </a:lvl6pPr>
            <a:lvl7pPr lvl="6">
              <a:spcBef>
                <a:spcPts val="0"/>
              </a:spcBef>
              <a:spcAft>
                <a:spcPts val="0"/>
              </a:spcAft>
              <a:buSzPts val="1400"/>
              <a:buFont typeface="Playfair Display"/>
              <a:buNone/>
              <a:defRPr b="1">
                <a:latin typeface="Playfair Display"/>
                <a:ea typeface="Playfair Display"/>
                <a:cs typeface="Playfair Display"/>
                <a:sym typeface="Playfair Display"/>
              </a:defRPr>
            </a:lvl7pPr>
            <a:lvl8pPr lvl="7">
              <a:spcBef>
                <a:spcPts val="0"/>
              </a:spcBef>
              <a:spcAft>
                <a:spcPts val="0"/>
              </a:spcAft>
              <a:buSzPts val="1400"/>
              <a:buFont typeface="Playfair Display"/>
              <a:buNone/>
              <a:defRPr b="1">
                <a:latin typeface="Playfair Display"/>
                <a:ea typeface="Playfair Display"/>
                <a:cs typeface="Playfair Display"/>
                <a:sym typeface="Playfair Display"/>
              </a:defRPr>
            </a:lvl8pPr>
            <a:lvl9pPr lvl="8">
              <a:spcBef>
                <a:spcPts val="0"/>
              </a:spcBef>
              <a:spcAft>
                <a:spcPts val="0"/>
              </a:spcAft>
              <a:buSzPts val="1400"/>
              <a:buFont typeface="Playfair Display"/>
              <a:buNone/>
              <a:defRPr b="1">
                <a:latin typeface="Playfair Display"/>
                <a:ea typeface="Playfair Display"/>
                <a:cs typeface="Playfair Display"/>
                <a:sym typeface="Playfair Display"/>
              </a:defRPr>
            </a:lvl9pPr>
          </a:lstStyle>
          <a:p>
            <a:endParaRPr/>
          </a:p>
        </p:txBody>
      </p:sp>
      <p:sp>
        <p:nvSpPr>
          <p:cNvPr id="55" name="Google Shape;55;p5"/>
          <p:cNvSpPr txBox="1">
            <a:spLocks noGrp="1"/>
          </p:cNvSpPr>
          <p:nvPr>
            <p:ph type="subTitle" idx="4"/>
          </p:nvPr>
        </p:nvSpPr>
        <p:spPr>
          <a:xfrm>
            <a:off x="1738325" y="3140733"/>
            <a:ext cx="32844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layfair Display"/>
              <a:buNone/>
              <a:defRPr sz="2400" b="1">
                <a:latin typeface="+mn-lt"/>
                <a:ea typeface="Playfair Display"/>
                <a:cs typeface="Playfair Display"/>
                <a:sym typeface="Playfair Display"/>
              </a:defRPr>
            </a:lvl1pPr>
            <a:lvl2pPr lvl="1" rtl="0">
              <a:spcBef>
                <a:spcPts val="0"/>
              </a:spcBef>
              <a:spcAft>
                <a:spcPts val="0"/>
              </a:spcAft>
              <a:buSzPts val="1400"/>
              <a:buFont typeface="Playfair Display"/>
              <a:buNone/>
              <a:defRPr b="1">
                <a:latin typeface="Playfair Display"/>
                <a:ea typeface="Playfair Display"/>
                <a:cs typeface="Playfair Display"/>
                <a:sym typeface="Playfair Display"/>
              </a:defRPr>
            </a:lvl2pPr>
            <a:lvl3pPr lvl="2" rtl="0">
              <a:spcBef>
                <a:spcPts val="0"/>
              </a:spcBef>
              <a:spcAft>
                <a:spcPts val="0"/>
              </a:spcAft>
              <a:buSzPts val="1400"/>
              <a:buFont typeface="Playfair Display"/>
              <a:buNone/>
              <a:defRPr b="1">
                <a:latin typeface="Playfair Display"/>
                <a:ea typeface="Playfair Display"/>
                <a:cs typeface="Playfair Display"/>
                <a:sym typeface="Playfair Display"/>
              </a:defRPr>
            </a:lvl3pPr>
            <a:lvl4pPr lvl="3" rtl="0">
              <a:spcBef>
                <a:spcPts val="0"/>
              </a:spcBef>
              <a:spcAft>
                <a:spcPts val="0"/>
              </a:spcAft>
              <a:buSzPts val="1400"/>
              <a:buFont typeface="Playfair Display"/>
              <a:buNone/>
              <a:defRPr b="1">
                <a:latin typeface="Playfair Display"/>
                <a:ea typeface="Playfair Display"/>
                <a:cs typeface="Playfair Display"/>
                <a:sym typeface="Playfair Display"/>
              </a:defRPr>
            </a:lvl4pPr>
            <a:lvl5pPr lvl="4" rtl="0">
              <a:spcBef>
                <a:spcPts val="0"/>
              </a:spcBef>
              <a:spcAft>
                <a:spcPts val="0"/>
              </a:spcAft>
              <a:buSzPts val="1400"/>
              <a:buFont typeface="Playfair Display"/>
              <a:buNone/>
              <a:defRPr b="1">
                <a:latin typeface="Playfair Display"/>
                <a:ea typeface="Playfair Display"/>
                <a:cs typeface="Playfair Display"/>
                <a:sym typeface="Playfair Display"/>
              </a:defRPr>
            </a:lvl5pPr>
            <a:lvl6pPr lvl="5" rtl="0">
              <a:spcBef>
                <a:spcPts val="0"/>
              </a:spcBef>
              <a:spcAft>
                <a:spcPts val="0"/>
              </a:spcAft>
              <a:buSzPts val="1400"/>
              <a:buFont typeface="Playfair Display"/>
              <a:buNone/>
              <a:defRPr b="1">
                <a:latin typeface="Playfair Display"/>
                <a:ea typeface="Playfair Display"/>
                <a:cs typeface="Playfair Display"/>
                <a:sym typeface="Playfair Display"/>
              </a:defRPr>
            </a:lvl6pPr>
            <a:lvl7pPr lvl="6" rtl="0">
              <a:spcBef>
                <a:spcPts val="0"/>
              </a:spcBef>
              <a:spcAft>
                <a:spcPts val="0"/>
              </a:spcAft>
              <a:buSzPts val="1400"/>
              <a:buFont typeface="Playfair Display"/>
              <a:buNone/>
              <a:defRPr b="1">
                <a:latin typeface="Playfair Display"/>
                <a:ea typeface="Playfair Display"/>
                <a:cs typeface="Playfair Display"/>
                <a:sym typeface="Playfair Display"/>
              </a:defRPr>
            </a:lvl7pPr>
            <a:lvl8pPr lvl="7" rtl="0">
              <a:spcBef>
                <a:spcPts val="0"/>
              </a:spcBef>
              <a:spcAft>
                <a:spcPts val="0"/>
              </a:spcAft>
              <a:buSzPts val="1400"/>
              <a:buFont typeface="Playfair Display"/>
              <a:buNone/>
              <a:defRPr b="1">
                <a:latin typeface="Playfair Display"/>
                <a:ea typeface="Playfair Display"/>
                <a:cs typeface="Playfair Display"/>
                <a:sym typeface="Playfair Display"/>
              </a:defRPr>
            </a:lvl8pPr>
            <a:lvl9pPr lvl="8" rtl="0">
              <a:spcBef>
                <a:spcPts val="0"/>
              </a:spcBef>
              <a:spcAft>
                <a:spcPts val="0"/>
              </a:spcAft>
              <a:buSzPts val="1400"/>
              <a:buFont typeface="Playfair Display"/>
              <a:buNone/>
              <a:defRPr b="1">
                <a:latin typeface="Playfair Display"/>
                <a:ea typeface="Playfair Display"/>
                <a:cs typeface="Playfair Display"/>
                <a:sym typeface="Playfair Displ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13"/>
        <p:cNvGrpSpPr/>
        <p:nvPr/>
      </p:nvGrpSpPr>
      <p:grpSpPr>
        <a:xfrm>
          <a:off x="0" y="0"/>
          <a:ext cx="0" cy="0"/>
          <a:chOff x="0" y="0"/>
          <a:chExt cx="0" cy="0"/>
        </a:xfrm>
      </p:grpSpPr>
      <p:pic>
        <p:nvPicPr>
          <p:cNvPr id="114" name="Google Shape;114;p13"/>
          <p:cNvPicPr preferRelativeResize="0"/>
          <p:nvPr/>
        </p:nvPicPr>
        <p:blipFill>
          <a:blip r:embed="rId2">
            <a:alphaModFix amt="30000"/>
          </a:blip>
          <a:stretch>
            <a:fillRect/>
          </a:stretch>
        </p:blipFill>
        <p:spPr>
          <a:xfrm>
            <a:off x="0" y="0"/>
            <a:ext cx="9144003" cy="5143501"/>
          </a:xfrm>
          <a:prstGeom prst="rect">
            <a:avLst/>
          </a:prstGeom>
          <a:noFill/>
          <a:ln>
            <a:noFill/>
          </a:ln>
        </p:spPr>
      </p:pic>
      <p:grpSp>
        <p:nvGrpSpPr>
          <p:cNvPr id="115" name="Google Shape;115;p13"/>
          <p:cNvGrpSpPr/>
          <p:nvPr/>
        </p:nvGrpSpPr>
        <p:grpSpPr>
          <a:xfrm>
            <a:off x="246666" y="209479"/>
            <a:ext cx="8650669" cy="4723650"/>
            <a:chOff x="159550" y="164300"/>
            <a:chExt cx="8834425" cy="4823989"/>
          </a:xfrm>
        </p:grpSpPr>
        <p:cxnSp>
          <p:nvCxnSpPr>
            <p:cNvPr id="116" name="Google Shape;116;p13"/>
            <p:cNvCxnSpPr/>
            <p:nvPr/>
          </p:nvCxnSpPr>
          <p:spPr>
            <a:xfrm>
              <a:off x="160300" y="164300"/>
              <a:ext cx="0" cy="48234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13"/>
            <p:cNvCxnSpPr/>
            <p:nvPr/>
          </p:nvCxnSpPr>
          <p:spPr>
            <a:xfrm>
              <a:off x="8989906" y="377889"/>
              <a:ext cx="0" cy="4610400"/>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13"/>
            <p:cNvCxnSpPr/>
            <p:nvPr/>
          </p:nvCxnSpPr>
          <p:spPr>
            <a:xfrm rot="10800000">
              <a:off x="2163875" y="381875"/>
              <a:ext cx="68301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3"/>
            <p:cNvCxnSpPr/>
            <p:nvPr/>
          </p:nvCxnSpPr>
          <p:spPr>
            <a:xfrm>
              <a:off x="160150" y="169117"/>
              <a:ext cx="1866900" cy="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3"/>
            <p:cNvCxnSpPr/>
            <p:nvPr/>
          </p:nvCxnSpPr>
          <p:spPr>
            <a:xfrm>
              <a:off x="2022875" y="168475"/>
              <a:ext cx="144000" cy="216000"/>
            </a:xfrm>
            <a:prstGeom prst="straightConnector1">
              <a:avLst/>
            </a:prstGeom>
            <a:noFill/>
            <a:ln w="9525" cap="flat" cmpd="sng">
              <a:solidFill>
                <a:schemeClr val="dk1"/>
              </a:solidFill>
              <a:prstDash val="solid"/>
              <a:round/>
              <a:headEnd type="none" w="med" len="med"/>
              <a:tailEnd type="none" w="med" len="med"/>
            </a:ln>
          </p:spPr>
        </p:cxnSp>
        <p:cxnSp>
          <p:nvCxnSpPr>
            <p:cNvPr id="121" name="Google Shape;121;p13"/>
            <p:cNvCxnSpPr/>
            <p:nvPr/>
          </p:nvCxnSpPr>
          <p:spPr>
            <a:xfrm>
              <a:off x="159550" y="4983200"/>
              <a:ext cx="8832000" cy="0"/>
            </a:xfrm>
            <a:prstGeom prst="straightConnector1">
              <a:avLst/>
            </a:prstGeom>
            <a:noFill/>
            <a:ln w="9525" cap="flat" cmpd="sng">
              <a:solidFill>
                <a:schemeClr val="dk1"/>
              </a:solidFill>
              <a:prstDash val="solid"/>
              <a:round/>
              <a:headEnd type="none" w="med" len="med"/>
              <a:tailEnd type="none" w="med" len="med"/>
            </a:ln>
          </p:spPr>
        </p:cxnSp>
      </p:grpSp>
      <p:sp>
        <p:nvSpPr>
          <p:cNvPr id="122" name="Google Shape;122;p1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23" name="Google Shape;123;p13"/>
          <p:cNvSpPr txBox="1">
            <a:spLocks noGrp="1"/>
          </p:cNvSpPr>
          <p:nvPr>
            <p:ph type="subTitle" idx="1"/>
          </p:nvPr>
        </p:nvSpPr>
        <p:spPr>
          <a:xfrm>
            <a:off x="2047285" y="1949215"/>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4" name="Google Shape;124;p13"/>
          <p:cNvSpPr txBox="1">
            <a:spLocks noGrp="1"/>
          </p:cNvSpPr>
          <p:nvPr>
            <p:ph type="title" idx="2" hasCustomPrompt="1"/>
          </p:nvPr>
        </p:nvSpPr>
        <p:spPr>
          <a:xfrm>
            <a:off x="1150763" y="1646319"/>
            <a:ext cx="744300" cy="541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4800"/>
              <a:buNone/>
              <a:defRPr sz="3000">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25" name="Google Shape;125;p13"/>
          <p:cNvSpPr txBox="1">
            <a:spLocks noGrp="1"/>
          </p:cNvSpPr>
          <p:nvPr>
            <p:ph type="subTitle" idx="3"/>
          </p:nvPr>
        </p:nvSpPr>
        <p:spPr>
          <a:xfrm>
            <a:off x="5652723" y="1949224"/>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6" name="Google Shape;126;p13"/>
          <p:cNvSpPr txBox="1">
            <a:spLocks noGrp="1"/>
          </p:cNvSpPr>
          <p:nvPr>
            <p:ph type="title" idx="4" hasCustomPrompt="1"/>
          </p:nvPr>
        </p:nvSpPr>
        <p:spPr>
          <a:xfrm>
            <a:off x="4755150" y="1646313"/>
            <a:ext cx="744300" cy="541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4800"/>
              <a:buNone/>
              <a:defRPr sz="3000">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27" name="Google Shape;127;p13"/>
          <p:cNvSpPr txBox="1">
            <a:spLocks noGrp="1"/>
          </p:cNvSpPr>
          <p:nvPr>
            <p:ph type="subTitle" idx="5"/>
          </p:nvPr>
        </p:nvSpPr>
        <p:spPr>
          <a:xfrm>
            <a:off x="2047285" y="3630751"/>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8" name="Google Shape;128;p13"/>
          <p:cNvSpPr txBox="1">
            <a:spLocks noGrp="1"/>
          </p:cNvSpPr>
          <p:nvPr>
            <p:ph type="title" idx="6" hasCustomPrompt="1"/>
          </p:nvPr>
        </p:nvSpPr>
        <p:spPr>
          <a:xfrm>
            <a:off x="1150763" y="3331912"/>
            <a:ext cx="744300" cy="541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4800"/>
              <a:buNone/>
              <a:defRPr sz="3000">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29" name="Google Shape;129;p13"/>
          <p:cNvSpPr txBox="1">
            <a:spLocks noGrp="1"/>
          </p:cNvSpPr>
          <p:nvPr>
            <p:ph type="subTitle" idx="7"/>
          </p:nvPr>
        </p:nvSpPr>
        <p:spPr>
          <a:xfrm>
            <a:off x="5652700" y="3630753"/>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13"/>
          <p:cNvSpPr txBox="1">
            <a:spLocks noGrp="1"/>
          </p:cNvSpPr>
          <p:nvPr>
            <p:ph type="title" idx="8" hasCustomPrompt="1"/>
          </p:nvPr>
        </p:nvSpPr>
        <p:spPr>
          <a:xfrm>
            <a:off x="4755150" y="3331912"/>
            <a:ext cx="744300" cy="541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4800"/>
              <a:buNone/>
              <a:defRPr sz="3000">
                <a:solidFill>
                  <a:schemeClr val="dk1"/>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31" name="Google Shape;131;p13"/>
          <p:cNvSpPr txBox="1">
            <a:spLocks noGrp="1"/>
          </p:cNvSpPr>
          <p:nvPr>
            <p:ph type="subTitle" idx="9"/>
          </p:nvPr>
        </p:nvSpPr>
        <p:spPr>
          <a:xfrm>
            <a:off x="2047285" y="1585925"/>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layfair Display"/>
              <a:buNone/>
              <a:defRPr sz="2400" b="1">
                <a:solidFill>
                  <a:schemeClr val="dk1"/>
                </a:solidFill>
                <a:latin typeface="Calibri" panose="020F0502020204030204" pitchFamily="34" charset="0"/>
                <a:ea typeface="Calibri" panose="020F0502020204030204" pitchFamily="34" charset="0"/>
                <a:cs typeface="Calibri" panose="020F0502020204030204" pitchFamily="34" charset="0"/>
                <a:sym typeface="Playfair Display"/>
              </a:defRPr>
            </a:lvl1pPr>
            <a:lvl2pPr lvl="1" rtl="0">
              <a:spcBef>
                <a:spcPts val="0"/>
              </a:spcBef>
              <a:spcAft>
                <a:spcPts val="0"/>
              </a:spcAft>
              <a:buSzPts val="1400"/>
              <a:buFont typeface="Playfair Display"/>
              <a:buNone/>
              <a:defRPr b="1">
                <a:latin typeface="Playfair Display"/>
                <a:ea typeface="Playfair Display"/>
                <a:cs typeface="Playfair Display"/>
                <a:sym typeface="Playfair Display"/>
              </a:defRPr>
            </a:lvl2pPr>
            <a:lvl3pPr lvl="2" rtl="0">
              <a:spcBef>
                <a:spcPts val="0"/>
              </a:spcBef>
              <a:spcAft>
                <a:spcPts val="0"/>
              </a:spcAft>
              <a:buSzPts val="1400"/>
              <a:buFont typeface="Playfair Display"/>
              <a:buNone/>
              <a:defRPr b="1">
                <a:latin typeface="Playfair Display"/>
                <a:ea typeface="Playfair Display"/>
                <a:cs typeface="Playfair Display"/>
                <a:sym typeface="Playfair Display"/>
              </a:defRPr>
            </a:lvl3pPr>
            <a:lvl4pPr lvl="3" rtl="0">
              <a:spcBef>
                <a:spcPts val="0"/>
              </a:spcBef>
              <a:spcAft>
                <a:spcPts val="0"/>
              </a:spcAft>
              <a:buSzPts val="1400"/>
              <a:buFont typeface="Playfair Display"/>
              <a:buNone/>
              <a:defRPr b="1">
                <a:latin typeface="Playfair Display"/>
                <a:ea typeface="Playfair Display"/>
                <a:cs typeface="Playfair Display"/>
                <a:sym typeface="Playfair Display"/>
              </a:defRPr>
            </a:lvl4pPr>
            <a:lvl5pPr lvl="4" rtl="0">
              <a:spcBef>
                <a:spcPts val="0"/>
              </a:spcBef>
              <a:spcAft>
                <a:spcPts val="0"/>
              </a:spcAft>
              <a:buSzPts val="1400"/>
              <a:buFont typeface="Playfair Display"/>
              <a:buNone/>
              <a:defRPr b="1">
                <a:latin typeface="Playfair Display"/>
                <a:ea typeface="Playfair Display"/>
                <a:cs typeface="Playfair Display"/>
                <a:sym typeface="Playfair Display"/>
              </a:defRPr>
            </a:lvl5pPr>
            <a:lvl6pPr lvl="5" rtl="0">
              <a:spcBef>
                <a:spcPts val="0"/>
              </a:spcBef>
              <a:spcAft>
                <a:spcPts val="0"/>
              </a:spcAft>
              <a:buSzPts val="1400"/>
              <a:buFont typeface="Playfair Display"/>
              <a:buNone/>
              <a:defRPr b="1">
                <a:latin typeface="Playfair Display"/>
                <a:ea typeface="Playfair Display"/>
                <a:cs typeface="Playfair Display"/>
                <a:sym typeface="Playfair Display"/>
              </a:defRPr>
            </a:lvl6pPr>
            <a:lvl7pPr lvl="6" rtl="0">
              <a:spcBef>
                <a:spcPts val="0"/>
              </a:spcBef>
              <a:spcAft>
                <a:spcPts val="0"/>
              </a:spcAft>
              <a:buSzPts val="1400"/>
              <a:buFont typeface="Playfair Display"/>
              <a:buNone/>
              <a:defRPr b="1">
                <a:latin typeface="Playfair Display"/>
                <a:ea typeface="Playfair Display"/>
                <a:cs typeface="Playfair Display"/>
                <a:sym typeface="Playfair Display"/>
              </a:defRPr>
            </a:lvl7pPr>
            <a:lvl8pPr lvl="7" rtl="0">
              <a:spcBef>
                <a:spcPts val="0"/>
              </a:spcBef>
              <a:spcAft>
                <a:spcPts val="0"/>
              </a:spcAft>
              <a:buSzPts val="1400"/>
              <a:buFont typeface="Playfair Display"/>
              <a:buNone/>
              <a:defRPr b="1">
                <a:latin typeface="Playfair Display"/>
                <a:ea typeface="Playfair Display"/>
                <a:cs typeface="Playfair Display"/>
                <a:sym typeface="Playfair Display"/>
              </a:defRPr>
            </a:lvl8pPr>
            <a:lvl9pPr lvl="8" rtl="0">
              <a:spcBef>
                <a:spcPts val="0"/>
              </a:spcBef>
              <a:spcAft>
                <a:spcPts val="0"/>
              </a:spcAft>
              <a:buSzPts val="1400"/>
              <a:buFont typeface="Playfair Display"/>
              <a:buNone/>
              <a:defRPr b="1">
                <a:latin typeface="Playfair Display"/>
                <a:ea typeface="Playfair Display"/>
                <a:cs typeface="Playfair Display"/>
                <a:sym typeface="Playfair Display"/>
              </a:defRPr>
            </a:lvl9pPr>
          </a:lstStyle>
          <a:p>
            <a:endParaRPr/>
          </a:p>
        </p:txBody>
      </p:sp>
      <p:sp>
        <p:nvSpPr>
          <p:cNvPr id="132" name="Google Shape;132;p13"/>
          <p:cNvSpPr txBox="1">
            <a:spLocks noGrp="1"/>
          </p:cNvSpPr>
          <p:nvPr>
            <p:ph type="subTitle" idx="13"/>
          </p:nvPr>
        </p:nvSpPr>
        <p:spPr>
          <a:xfrm>
            <a:off x="5652677" y="1585925"/>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layfair Display"/>
              <a:buNone/>
              <a:defRPr sz="2400" b="1">
                <a:solidFill>
                  <a:schemeClr val="dk1"/>
                </a:solidFill>
                <a:latin typeface="Calibri" panose="020F0502020204030204" pitchFamily="34" charset="0"/>
                <a:ea typeface="Calibri" panose="020F0502020204030204" pitchFamily="34" charset="0"/>
                <a:cs typeface="Calibri" panose="020F0502020204030204" pitchFamily="34" charset="0"/>
                <a:sym typeface="Playfair Display"/>
              </a:defRPr>
            </a:lvl1pPr>
            <a:lvl2pPr lvl="1" rtl="0">
              <a:spcBef>
                <a:spcPts val="0"/>
              </a:spcBef>
              <a:spcAft>
                <a:spcPts val="0"/>
              </a:spcAft>
              <a:buSzPts val="1400"/>
              <a:buFont typeface="Playfair Display"/>
              <a:buNone/>
              <a:defRPr b="1">
                <a:latin typeface="Playfair Display"/>
                <a:ea typeface="Playfair Display"/>
                <a:cs typeface="Playfair Display"/>
                <a:sym typeface="Playfair Display"/>
              </a:defRPr>
            </a:lvl2pPr>
            <a:lvl3pPr lvl="2" rtl="0">
              <a:spcBef>
                <a:spcPts val="0"/>
              </a:spcBef>
              <a:spcAft>
                <a:spcPts val="0"/>
              </a:spcAft>
              <a:buSzPts val="1400"/>
              <a:buFont typeface="Playfair Display"/>
              <a:buNone/>
              <a:defRPr b="1">
                <a:latin typeface="Playfair Display"/>
                <a:ea typeface="Playfair Display"/>
                <a:cs typeface="Playfair Display"/>
                <a:sym typeface="Playfair Display"/>
              </a:defRPr>
            </a:lvl3pPr>
            <a:lvl4pPr lvl="3" rtl="0">
              <a:spcBef>
                <a:spcPts val="0"/>
              </a:spcBef>
              <a:spcAft>
                <a:spcPts val="0"/>
              </a:spcAft>
              <a:buSzPts val="1400"/>
              <a:buFont typeface="Playfair Display"/>
              <a:buNone/>
              <a:defRPr b="1">
                <a:latin typeface="Playfair Display"/>
                <a:ea typeface="Playfair Display"/>
                <a:cs typeface="Playfair Display"/>
                <a:sym typeface="Playfair Display"/>
              </a:defRPr>
            </a:lvl4pPr>
            <a:lvl5pPr lvl="4" rtl="0">
              <a:spcBef>
                <a:spcPts val="0"/>
              </a:spcBef>
              <a:spcAft>
                <a:spcPts val="0"/>
              </a:spcAft>
              <a:buSzPts val="1400"/>
              <a:buFont typeface="Playfair Display"/>
              <a:buNone/>
              <a:defRPr b="1">
                <a:latin typeface="Playfair Display"/>
                <a:ea typeface="Playfair Display"/>
                <a:cs typeface="Playfair Display"/>
                <a:sym typeface="Playfair Display"/>
              </a:defRPr>
            </a:lvl5pPr>
            <a:lvl6pPr lvl="5" rtl="0">
              <a:spcBef>
                <a:spcPts val="0"/>
              </a:spcBef>
              <a:spcAft>
                <a:spcPts val="0"/>
              </a:spcAft>
              <a:buSzPts val="1400"/>
              <a:buFont typeface="Playfair Display"/>
              <a:buNone/>
              <a:defRPr b="1">
                <a:latin typeface="Playfair Display"/>
                <a:ea typeface="Playfair Display"/>
                <a:cs typeface="Playfair Display"/>
                <a:sym typeface="Playfair Display"/>
              </a:defRPr>
            </a:lvl6pPr>
            <a:lvl7pPr lvl="6" rtl="0">
              <a:spcBef>
                <a:spcPts val="0"/>
              </a:spcBef>
              <a:spcAft>
                <a:spcPts val="0"/>
              </a:spcAft>
              <a:buSzPts val="1400"/>
              <a:buFont typeface="Playfair Display"/>
              <a:buNone/>
              <a:defRPr b="1">
                <a:latin typeface="Playfair Display"/>
                <a:ea typeface="Playfair Display"/>
                <a:cs typeface="Playfair Display"/>
                <a:sym typeface="Playfair Display"/>
              </a:defRPr>
            </a:lvl7pPr>
            <a:lvl8pPr lvl="7" rtl="0">
              <a:spcBef>
                <a:spcPts val="0"/>
              </a:spcBef>
              <a:spcAft>
                <a:spcPts val="0"/>
              </a:spcAft>
              <a:buSzPts val="1400"/>
              <a:buFont typeface="Playfair Display"/>
              <a:buNone/>
              <a:defRPr b="1">
                <a:latin typeface="Playfair Display"/>
                <a:ea typeface="Playfair Display"/>
                <a:cs typeface="Playfair Display"/>
                <a:sym typeface="Playfair Display"/>
              </a:defRPr>
            </a:lvl8pPr>
            <a:lvl9pPr lvl="8" rtl="0">
              <a:spcBef>
                <a:spcPts val="0"/>
              </a:spcBef>
              <a:spcAft>
                <a:spcPts val="0"/>
              </a:spcAft>
              <a:buSzPts val="1400"/>
              <a:buFont typeface="Playfair Display"/>
              <a:buNone/>
              <a:defRPr b="1">
                <a:latin typeface="Playfair Display"/>
                <a:ea typeface="Playfair Display"/>
                <a:cs typeface="Playfair Display"/>
                <a:sym typeface="Playfair Display"/>
              </a:defRPr>
            </a:lvl9pPr>
          </a:lstStyle>
          <a:p>
            <a:endParaRPr/>
          </a:p>
        </p:txBody>
      </p:sp>
      <p:sp>
        <p:nvSpPr>
          <p:cNvPr id="133" name="Google Shape;133;p13"/>
          <p:cNvSpPr txBox="1">
            <a:spLocks noGrp="1"/>
          </p:cNvSpPr>
          <p:nvPr>
            <p:ph type="subTitle" idx="14"/>
          </p:nvPr>
        </p:nvSpPr>
        <p:spPr>
          <a:xfrm>
            <a:off x="2047285" y="3267452"/>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layfair Display"/>
              <a:buNone/>
              <a:defRPr sz="2400" b="1">
                <a:solidFill>
                  <a:schemeClr val="dk1"/>
                </a:solidFill>
                <a:latin typeface="Calibri" panose="020F0502020204030204" pitchFamily="34" charset="0"/>
                <a:ea typeface="Calibri" panose="020F0502020204030204" pitchFamily="34" charset="0"/>
                <a:cs typeface="Calibri" panose="020F0502020204030204" pitchFamily="34" charset="0"/>
                <a:sym typeface="Playfair Display"/>
              </a:defRPr>
            </a:lvl1pPr>
            <a:lvl2pPr lvl="1" rtl="0">
              <a:spcBef>
                <a:spcPts val="0"/>
              </a:spcBef>
              <a:spcAft>
                <a:spcPts val="0"/>
              </a:spcAft>
              <a:buSzPts val="1400"/>
              <a:buFont typeface="Playfair Display"/>
              <a:buNone/>
              <a:defRPr b="1">
                <a:latin typeface="Playfair Display"/>
                <a:ea typeface="Playfair Display"/>
                <a:cs typeface="Playfair Display"/>
                <a:sym typeface="Playfair Display"/>
              </a:defRPr>
            </a:lvl2pPr>
            <a:lvl3pPr lvl="2" rtl="0">
              <a:spcBef>
                <a:spcPts val="0"/>
              </a:spcBef>
              <a:spcAft>
                <a:spcPts val="0"/>
              </a:spcAft>
              <a:buSzPts val="1400"/>
              <a:buFont typeface="Playfair Display"/>
              <a:buNone/>
              <a:defRPr b="1">
                <a:latin typeface="Playfair Display"/>
                <a:ea typeface="Playfair Display"/>
                <a:cs typeface="Playfair Display"/>
                <a:sym typeface="Playfair Display"/>
              </a:defRPr>
            </a:lvl3pPr>
            <a:lvl4pPr lvl="3" rtl="0">
              <a:spcBef>
                <a:spcPts val="0"/>
              </a:spcBef>
              <a:spcAft>
                <a:spcPts val="0"/>
              </a:spcAft>
              <a:buSzPts val="1400"/>
              <a:buFont typeface="Playfair Display"/>
              <a:buNone/>
              <a:defRPr b="1">
                <a:latin typeface="Playfair Display"/>
                <a:ea typeface="Playfair Display"/>
                <a:cs typeface="Playfair Display"/>
                <a:sym typeface="Playfair Display"/>
              </a:defRPr>
            </a:lvl4pPr>
            <a:lvl5pPr lvl="4" rtl="0">
              <a:spcBef>
                <a:spcPts val="0"/>
              </a:spcBef>
              <a:spcAft>
                <a:spcPts val="0"/>
              </a:spcAft>
              <a:buSzPts val="1400"/>
              <a:buFont typeface="Playfair Display"/>
              <a:buNone/>
              <a:defRPr b="1">
                <a:latin typeface="Playfair Display"/>
                <a:ea typeface="Playfair Display"/>
                <a:cs typeface="Playfair Display"/>
                <a:sym typeface="Playfair Display"/>
              </a:defRPr>
            </a:lvl5pPr>
            <a:lvl6pPr lvl="5" rtl="0">
              <a:spcBef>
                <a:spcPts val="0"/>
              </a:spcBef>
              <a:spcAft>
                <a:spcPts val="0"/>
              </a:spcAft>
              <a:buSzPts val="1400"/>
              <a:buFont typeface="Playfair Display"/>
              <a:buNone/>
              <a:defRPr b="1">
                <a:latin typeface="Playfair Display"/>
                <a:ea typeface="Playfair Display"/>
                <a:cs typeface="Playfair Display"/>
                <a:sym typeface="Playfair Display"/>
              </a:defRPr>
            </a:lvl6pPr>
            <a:lvl7pPr lvl="6" rtl="0">
              <a:spcBef>
                <a:spcPts val="0"/>
              </a:spcBef>
              <a:spcAft>
                <a:spcPts val="0"/>
              </a:spcAft>
              <a:buSzPts val="1400"/>
              <a:buFont typeface="Playfair Display"/>
              <a:buNone/>
              <a:defRPr b="1">
                <a:latin typeface="Playfair Display"/>
                <a:ea typeface="Playfair Display"/>
                <a:cs typeface="Playfair Display"/>
                <a:sym typeface="Playfair Display"/>
              </a:defRPr>
            </a:lvl7pPr>
            <a:lvl8pPr lvl="7" rtl="0">
              <a:spcBef>
                <a:spcPts val="0"/>
              </a:spcBef>
              <a:spcAft>
                <a:spcPts val="0"/>
              </a:spcAft>
              <a:buSzPts val="1400"/>
              <a:buFont typeface="Playfair Display"/>
              <a:buNone/>
              <a:defRPr b="1">
                <a:latin typeface="Playfair Display"/>
                <a:ea typeface="Playfair Display"/>
                <a:cs typeface="Playfair Display"/>
                <a:sym typeface="Playfair Display"/>
              </a:defRPr>
            </a:lvl8pPr>
            <a:lvl9pPr lvl="8" rtl="0">
              <a:spcBef>
                <a:spcPts val="0"/>
              </a:spcBef>
              <a:spcAft>
                <a:spcPts val="0"/>
              </a:spcAft>
              <a:buSzPts val="1400"/>
              <a:buFont typeface="Playfair Display"/>
              <a:buNone/>
              <a:defRPr b="1">
                <a:latin typeface="Playfair Display"/>
                <a:ea typeface="Playfair Display"/>
                <a:cs typeface="Playfair Display"/>
                <a:sym typeface="Playfair Display"/>
              </a:defRPr>
            </a:lvl9pPr>
          </a:lstStyle>
          <a:p>
            <a:endParaRPr/>
          </a:p>
        </p:txBody>
      </p:sp>
      <p:sp>
        <p:nvSpPr>
          <p:cNvPr id="134" name="Google Shape;134;p13"/>
          <p:cNvSpPr txBox="1">
            <a:spLocks noGrp="1"/>
          </p:cNvSpPr>
          <p:nvPr>
            <p:ph type="subTitle" idx="15"/>
          </p:nvPr>
        </p:nvSpPr>
        <p:spPr>
          <a:xfrm>
            <a:off x="5652802" y="3267452"/>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layfair Display"/>
              <a:buNone/>
              <a:defRPr sz="2400" b="1">
                <a:solidFill>
                  <a:schemeClr val="dk1"/>
                </a:solidFill>
                <a:latin typeface="Calibri" panose="020F0502020204030204" pitchFamily="34" charset="0"/>
                <a:ea typeface="Calibri" panose="020F0502020204030204" pitchFamily="34" charset="0"/>
                <a:cs typeface="Calibri" panose="020F0502020204030204" pitchFamily="34" charset="0"/>
                <a:sym typeface="Playfair Display"/>
              </a:defRPr>
            </a:lvl1pPr>
            <a:lvl2pPr lvl="1" rtl="0">
              <a:spcBef>
                <a:spcPts val="0"/>
              </a:spcBef>
              <a:spcAft>
                <a:spcPts val="0"/>
              </a:spcAft>
              <a:buSzPts val="1400"/>
              <a:buFont typeface="Playfair Display"/>
              <a:buNone/>
              <a:defRPr b="1">
                <a:latin typeface="Playfair Display"/>
                <a:ea typeface="Playfair Display"/>
                <a:cs typeface="Playfair Display"/>
                <a:sym typeface="Playfair Display"/>
              </a:defRPr>
            </a:lvl2pPr>
            <a:lvl3pPr lvl="2" rtl="0">
              <a:spcBef>
                <a:spcPts val="0"/>
              </a:spcBef>
              <a:spcAft>
                <a:spcPts val="0"/>
              </a:spcAft>
              <a:buSzPts val="1400"/>
              <a:buFont typeface="Playfair Display"/>
              <a:buNone/>
              <a:defRPr b="1">
                <a:latin typeface="Playfair Display"/>
                <a:ea typeface="Playfair Display"/>
                <a:cs typeface="Playfair Display"/>
                <a:sym typeface="Playfair Display"/>
              </a:defRPr>
            </a:lvl3pPr>
            <a:lvl4pPr lvl="3" rtl="0">
              <a:spcBef>
                <a:spcPts val="0"/>
              </a:spcBef>
              <a:spcAft>
                <a:spcPts val="0"/>
              </a:spcAft>
              <a:buSzPts val="1400"/>
              <a:buFont typeface="Playfair Display"/>
              <a:buNone/>
              <a:defRPr b="1">
                <a:latin typeface="Playfair Display"/>
                <a:ea typeface="Playfair Display"/>
                <a:cs typeface="Playfair Display"/>
                <a:sym typeface="Playfair Display"/>
              </a:defRPr>
            </a:lvl4pPr>
            <a:lvl5pPr lvl="4" rtl="0">
              <a:spcBef>
                <a:spcPts val="0"/>
              </a:spcBef>
              <a:spcAft>
                <a:spcPts val="0"/>
              </a:spcAft>
              <a:buSzPts val="1400"/>
              <a:buFont typeface="Playfair Display"/>
              <a:buNone/>
              <a:defRPr b="1">
                <a:latin typeface="Playfair Display"/>
                <a:ea typeface="Playfair Display"/>
                <a:cs typeface="Playfair Display"/>
                <a:sym typeface="Playfair Display"/>
              </a:defRPr>
            </a:lvl5pPr>
            <a:lvl6pPr lvl="5" rtl="0">
              <a:spcBef>
                <a:spcPts val="0"/>
              </a:spcBef>
              <a:spcAft>
                <a:spcPts val="0"/>
              </a:spcAft>
              <a:buSzPts val="1400"/>
              <a:buFont typeface="Playfair Display"/>
              <a:buNone/>
              <a:defRPr b="1">
                <a:latin typeface="Playfair Display"/>
                <a:ea typeface="Playfair Display"/>
                <a:cs typeface="Playfair Display"/>
                <a:sym typeface="Playfair Display"/>
              </a:defRPr>
            </a:lvl6pPr>
            <a:lvl7pPr lvl="6" rtl="0">
              <a:spcBef>
                <a:spcPts val="0"/>
              </a:spcBef>
              <a:spcAft>
                <a:spcPts val="0"/>
              </a:spcAft>
              <a:buSzPts val="1400"/>
              <a:buFont typeface="Playfair Display"/>
              <a:buNone/>
              <a:defRPr b="1">
                <a:latin typeface="Playfair Display"/>
                <a:ea typeface="Playfair Display"/>
                <a:cs typeface="Playfair Display"/>
                <a:sym typeface="Playfair Display"/>
              </a:defRPr>
            </a:lvl7pPr>
            <a:lvl8pPr lvl="7" rtl="0">
              <a:spcBef>
                <a:spcPts val="0"/>
              </a:spcBef>
              <a:spcAft>
                <a:spcPts val="0"/>
              </a:spcAft>
              <a:buSzPts val="1400"/>
              <a:buFont typeface="Playfair Display"/>
              <a:buNone/>
              <a:defRPr b="1">
                <a:latin typeface="Playfair Display"/>
                <a:ea typeface="Playfair Display"/>
                <a:cs typeface="Playfair Display"/>
                <a:sym typeface="Playfair Display"/>
              </a:defRPr>
            </a:lvl8pPr>
            <a:lvl9pPr lvl="8" rtl="0">
              <a:spcBef>
                <a:spcPts val="0"/>
              </a:spcBef>
              <a:spcAft>
                <a:spcPts val="0"/>
              </a:spcAft>
              <a:buSzPts val="1400"/>
              <a:buFont typeface="Playfair Display"/>
              <a:buNone/>
              <a:defRPr b="1">
                <a:latin typeface="Playfair Display"/>
                <a:ea typeface="Playfair Display"/>
                <a:cs typeface="Playfair Display"/>
                <a:sym typeface="Playfair Displ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353"/>
        <p:cNvGrpSpPr/>
        <p:nvPr/>
      </p:nvGrpSpPr>
      <p:grpSpPr>
        <a:xfrm>
          <a:off x="0" y="0"/>
          <a:ext cx="0" cy="0"/>
          <a:chOff x="0" y="0"/>
          <a:chExt cx="0" cy="0"/>
        </a:xfrm>
      </p:grpSpPr>
      <p:pic>
        <p:nvPicPr>
          <p:cNvPr id="354" name="Google Shape;354;p31"/>
          <p:cNvPicPr preferRelativeResize="0"/>
          <p:nvPr/>
        </p:nvPicPr>
        <p:blipFill>
          <a:blip r:embed="rId2">
            <a:alphaModFix amt="30000"/>
          </a:blip>
          <a:stretch>
            <a:fillRect/>
          </a:stretch>
        </p:blipFill>
        <p:spPr>
          <a:xfrm>
            <a:off x="0" y="0"/>
            <a:ext cx="9144003" cy="5143501"/>
          </a:xfrm>
          <a:prstGeom prst="rect">
            <a:avLst/>
          </a:prstGeom>
          <a:noFill/>
          <a:ln>
            <a:noFill/>
          </a:ln>
        </p:spPr>
      </p:pic>
      <p:grpSp>
        <p:nvGrpSpPr>
          <p:cNvPr id="355" name="Google Shape;355;p31"/>
          <p:cNvGrpSpPr/>
          <p:nvPr/>
        </p:nvGrpSpPr>
        <p:grpSpPr>
          <a:xfrm>
            <a:off x="246666" y="209479"/>
            <a:ext cx="8650669" cy="4723650"/>
            <a:chOff x="159550" y="164300"/>
            <a:chExt cx="8834425" cy="4823989"/>
          </a:xfrm>
        </p:grpSpPr>
        <p:cxnSp>
          <p:nvCxnSpPr>
            <p:cNvPr id="356" name="Google Shape;356;p31"/>
            <p:cNvCxnSpPr/>
            <p:nvPr/>
          </p:nvCxnSpPr>
          <p:spPr>
            <a:xfrm>
              <a:off x="160300" y="164300"/>
              <a:ext cx="0" cy="482340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31"/>
            <p:cNvCxnSpPr/>
            <p:nvPr/>
          </p:nvCxnSpPr>
          <p:spPr>
            <a:xfrm>
              <a:off x="8989906" y="377889"/>
              <a:ext cx="0" cy="4610400"/>
            </a:xfrm>
            <a:prstGeom prst="straightConnector1">
              <a:avLst/>
            </a:prstGeom>
            <a:noFill/>
            <a:ln w="9525" cap="flat" cmpd="sng">
              <a:solidFill>
                <a:schemeClr val="dk1"/>
              </a:solidFill>
              <a:prstDash val="solid"/>
              <a:round/>
              <a:headEnd type="none" w="med" len="med"/>
              <a:tailEnd type="none" w="med" len="med"/>
            </a:ln>
          </p:spPr>
        </p:cxnSp>
        <p:cxnSp>
          <p:nvCxnSpPr>
            <p:cNvPr id="358" name="Google Shape;358;p31"/>
            <p:cNvCxnSpPr/>
            <p:nvPr/>
          </p:nvCxnSpPr>
          <p:spPr>
            <a:xfrm rot="10800000">
              <a:off x="2163875" y="381875"/>
              <a:ext cx="6830100" cy="0"/>
            </a:xfrm>
            <a:prstGeom prst="straightConnector1">
              <a:avLst/>
            </a:prstGeom>
            <a:noFill/>
            <a:ln w="9525" cap="flat" cmpd="sng">
              <a:solidFill>
                <a:schemeClr val="dk1"/>
              </a:solidFill>
              <a:prstDash val="solid"/>
              <a:round/>
              <a:headEnd type="none" w="med" len="med"/>
              <a:tailEnd type="none" w="med" len="med"/>
            </a:ln>
          </p:spPr>
        </p:cxnSp>
        <p:cxnSp>
          <p:nvCxnSpPr>
            <p:cNvPr id="359" name="Google Shape;359;p31"/>
            <p:cNvCxnSpPr/>
            <p:nvPr/>
          </p:nvCxnSpPr>
          <p:spPr>
            <a:xfrm>
              <a:off x="160150" y="169117"/>
              <a:ext cx="1866900" cy="0"/>
            </a:xfrm>
            <a:prstGeom prst="straightConnector1">
              <a:avLst/>
            </a:prstGeom>
            <a:noFill/>
            <a:ln w="9525" cap="flat" cmpd="sng">
              <a:solidFill>
                <a:schemeClr val="dk1"/>
              </a:solidFill>
              <a:prstDash val="solid"/>
              <a:round/>
              <a:headEnd type="none" w="med" len="med"/>
              <a:tailEnd type="none" w="med" len="med"/>
            </a:ln>
          </p:spPr>
        </p:cxnSp>
        <p:cxnSp>
          <p:nvCxnSpPr>
            <p:cNvPr id="360" name="Google Shape;360;p31"/>
            <p:cNvCxnSpPr/>
            <p:nvPr/>
          </p:nvCxnSpPr>
          <p:spPr>
            <a:xfrm>
              <a:off x="2022875" y="168475"/>
              <a:ext cx="144000" cy="216000"/>
            </a:xfrm>
            <a:prstGeom prst="straightConnector1">
              <a:avLst/>
            </a:prstGeom>
            <a:noFill/>
            <a:ln w="9525" cap="flat" cmpd="sng">
              <a:solidFill>
                <a:schemeClr val="dk1"/>
              </a:solidFill>
              <a:prstDash val="solid"/>
              <a:round/>
              <a:headEnd type="none" w="med" len="med"/>
              <a:tailEnd type="none" w="med" len="med"/>
            </a:ln>
          </p:spPr>
        </p:cxnSp>
        <p:cxnSp>
          <p:nvCxnSpPr>
            <p:cNvPr id="361" name="Google Shape;361;p31"/>
            <p:cNvCxnSpPr/>
            <p:nvPr/>
          </p:nvCxnSpPr>
          <p:spPr>
            <a:xfrm>
              <a:off x="159550" y="4983200"/>
              <a:ext cx="8832000" cy="0"/>
            </a:xfrm>
            <a:prstGeom prst="straightConnector1">
              <a:avLst/>
            </a:prstGeom>
            <a:noFill/>
            <a:ln w="9525" cap="flat" cmpd="sng">
              <a:solidFill>
                <a:schemeClr val="dk1"/>
              </a:solidFill>
              <a:prstDash val="solid"/>
              <a:round/>
              <a:headEnd type="none" w="med" len="med"/>
              <a:tailEnd type="none" w="med" len="med"/>
            </a:ln>
          </p:spPr>
        </p:cxnSp>
      </p:grpSp>
      <p:grpSp>
        <p:nvGrpSpPr>
          <p:cNvPr id="362" name="Google Shape;362;p31"/>
          <p:cNvGrpSpPr/>
          <p:nvPr/>
        </p:nvGrpSpPr>
        <p:grpSpPr>
          <a:xfrm>
            <a:off x="249422" y="4118014"/>
            <a:ext cx="807600" cy="807600"/>
            <a:chOff x="249422" y="4118014"/>
            <a:chExt cx="807600" cy="807600"/>
          </a:xfrm>
        </p:grpSpPr>
        <p:sp>
          <p:nvSpPr>
            <p:cNvPr id="363" name="Google Shape;363;p31"/>
            <p:cNvSpPr/>
            <p:nvPr/>
          </p:nvSpPr>
          <p:spPr>
            <a:xfrm>
              <a:off x="249422" y="4118014"/>
              <a:ext cx="807600" cy="80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364" name="Google Shape;364;p31"/>
            <p:cNvGrpSpPr/>
            <p:nvPr/>
          </p:nvGrpSpPr>
          <p:grpSpPr>
            <a:xfrm>
              <a:off x="377142" y="4267618"/>
              <a:ext cx="551969" cy="510680"/>
              <a:chOff x="752361" y="1314879"/>
              <a:chExt cx="3012933" cy="2787552"/>
            </a:xfrm>
          </p:grpSpPr>
          <p:sp>
            <p:nvSpPr>
              <p:cNvPr id="365" name="Google Shape;365;p31"/>
              <p:cNvSpPr/>
              <p:nvPr/>
            </p:nvSpPr>
            <p:spPr>
              <a:xfrm>
                <a:off x="1808757" y="3070140"/>
                <a:ext cx="235660" cy="162524"/>
              </a:xfrm>
              <a:custGeom>
                <a:avLst/>
                <a:gdLst/>
                <a:ahLst/>
                <a:cxnLst/>
                <a:rect l="l" t="t" r="r" b="b"/>
                <a:pathLst>
                  <a:path w="21" h="14" extrusionOk="0">
                    <a:moveTo>
                      <a:pt x="14" y="14"/>
                    </a:moveTo>
                    <a:cubicBezTo>
                      <a:pt x="7" y="14"/>
                      <a:pt x="7" y="14"/>
                      <a:pt x="7" y="14"/>
                    </a:cubicBezTo>
                    <a:cubicBezTo>
                      <a:pt x="3" y="14"/>
                      <a:pt x="0" y="11"/>
                      <a:pt x="0" y="7"/>
                    </a:cubicBezTo>
                    <a:cubicBezTo>
                      <a:pt x="0" y="3"/>
                      <a:pt x="3" y="0"/>
                      <a:pt x="7" y="0"/>
                    </a:cubicBezTo>
                    <a:cubicBezTo>
                      <a:pt x="14" y="0"/>
                      <a:pt x="14" y="0"/>
                      <a:pt x="14" y="0"/>
                    </a:cubicBezTo>
                    <a:cubicBezTo>
                      <a:pt x="18" y="0"/>
                      <a:pt x="21" y="3"/>
                      <a:pt x="21" y="7"/>
                    </a:cubicBezTo>
                    <a:cubicBezTo>
                      <a:pt x="21" y="11"/>
                      <a:pt x="18" y="14"/>
                      <a:pt x="14" y="14"/>
                    </a:cubicBezTo>
                    <a:close/>
                    <a:moveTo>
                      <a:pt x="7" y="3"/>
                    </a:moveTo>
                    <a:cubicBezTo>
                      <a:pt x="5" y="3"/>
                      <a:pt x="3" y="5"/>
                      <a:pt x="3" y="7"/>
                    </a:cubicBezTo>
                    <a:cubicBezTo>
                      <a:pt x="3" y="9"/>
                      <a:pt x="5" y="10"/>
                      <a:pt x="7" y="10"/>
                    </a:cubicBezTo>
                    <a:cubicBezTo>
                      <a:pt x="14" y="10"/>
                      <a:pt x="14" y="10"/>
                      <a:pt x="14" y="10"/>
                    </a:cubicBezTo>
                    <a:cubicBezTo>
                      <a:pt x="16" y="10"/>
                      <a:pt x="18" y="9"/>
                      <a:pt x="18" y="7"/>
                    </a:cubicBezTo>
                    <a:cubicBezTo>
                      <a:pt x="18" y="5"/>
                      <a:pt x="16" y="3"/>
                      <a:pt x="14" y="3"/>
                    </a:cubicBezTo>
                    <a:lnTo>
                      <a:pt x="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31"/>
              <p:cNvSpPr/>
              <p:nvPr/>
            </p:nvSpPr>
            <p:spPr>
              <a:xfrm>
                <a:off x="2125674" y="3070140"/>
                <a:ext cx="243784" cy="162524"/>
              </a:xfrm>
              <a:custGeom>
                <a:avLst/>
                <a:gdLst/>
                <a:ahLst/>
                <a:cxnLst/>
                <a:rect l="l" t="t" r="r" b="b"/>
                <a:pathLst>
                  <a:path w="21" h="14" extrusionOk="0">
                    <a:moveTo>
                      <a:pt x="14" y="14"/>
                    </a:moveTo>
                    <a:cubicBezTo>
                      <a:pt x="7" y="14"/>
                      <a:pt x="7" y="14"/>
                      <a:pt x="7" y="14"/>
                    </a:cubicBezTo>
                    <a:cubicBezTo>
                      <a:pt x="3" y="14"/>
                      <a:pt x="0" y="11"/>
                      <a:pt x="0" y="7"/>
                    </a:cubicBezTo>
                    <a:cubicBezTo>
                      <a:pt x="0" y="3"/>
                      <a:pt x="3" y="0"/>
                      <a:pt x="7" y="0"/>
                    </a:cubicBezTo>
                    <a:cubicBezTo>
                      <a:pt x="14" y="0"/>
                      <a:pt x="14" y="0"/>
                      <a:pt x="14" y="0"/>
                    </a:cubicBezTo>
                    <a:cubicBezTo>
                      <a:pt x="18" y="0"/>
                      <a:pt x="21" y="3"/>
                      <a:pt x="21" y="7"/>
                    </a:cubicBezTo>
                    <a:cubicBezTo>
                      <a:pt x="21" y="11"/>
                      <a:pt x="18" y="14"/>
                      <a:pt x="14" y="14"/>
                    </a:cubicBezTo>
                    <a:close/>
                    <a:moveTo>
                      <a:pt x="7" y="3"/>
                    </a:moveTo>
                    <a:cubicBezTo>
                      <a:pt x="5" y="3"/>
                      <a:pt x="3" y="5"/>
                      <a:pt x="3" y="7"/>
                    </a:cubicBezTo>
                    <a:cubicBezTo>
                      <a:pt x="3" y="9"/>
                      <a:pt x="5" y="10"/>
                      <a:pt x="7" y="10"/>
                    </a:cubicBezTo>
                    <a:cubicBezTo>
                      <a:pt x="14" y="10"/>
                      <a:pt x="14" y="10"/>
                      <a:pt x="14" y="10"/>
                    </a:cubicBezTo>
                    <a:cubicBezTo>
                      <a:pt x="16" y="10"/>
                      <a:pt x="18" y="9"/>
                      <a:pt x="18" y="7"/>
                    </a:cubicBezTo>
                    <a:cubicBezTo>
                      <a:pt x="18" y="5"/>
                      <a:pt x="16" y="3"/>
                      <a:pt x="14" y="3"/>
                    </a:cubicBezTo>
                    <a:lnTo>
                      <a:pt x="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1"/>
              <p:cNvSpPr/>
              <p:nvPr/>
            </p:nvSpPr>
            <p:spPr>
              <a:xfrm>
                <a:off x="1971280" y="3127026"/>
                <a:ext cx="235660" cy="32505"/>
              </a:xfrm>
              <a:custGeom>
                <a:avLst/>
                <a:gdLst/>
                <a:ahLst/>
                <a:cxnLst/>
                <a:rect l="l" t="t" r="r" b="b"/>
                <a:pathLst>
                  <a:path w="21" h="3" extrusionOk="0">
                    <a:moveTo>
                      <a:pt x="19" y="3"/>
                    </a:moveTo>
                    <a:cubicBezTo>
                      <a:pt x="2" y="3"/>
                      <a:pt x="2" y="3"/>
                      <a:pt x="2" y="3"/>
                    </a:cubicBezTo>
                    <a:cubicBezTo>
                      <a:pt x="1" y="3"/>
                      <a:pt x="0" y="3"/>
                      <a:pt x="0" y="2"/>
                    </a:cubicBezTo>
                    <a:cubicBezTo>
                      <a:pt x="0" y="2"/>
                      <a:pt x="0" y="2"/>
                      <a:pt x="0" y="2"/>
                    </a:cubicBezTo>
                    <a:cubicBezTo>
                      <a:pt x="0" y="1"/>
                      <a:pt x="1" y="0"/>
                      <a:pt x="2" y="0"/>
                    </a:cubicBezTo>
                    <a:cubicBezTo>
                      <a:pt x="19" y="0"/>
                      <a:pt x="19" y="0"/>
                      <a:pt x="19" y="0"/>
                    </a:cubicBezTo>
                    <a:cubicBezTo>
                      <a:pt x="20" y="0"/>
                      <a:pt x="21" y="1"/>
                      <a:pt x="21" y="2"/>
                    </a:cubicBezTo>
                    <a:cubicBezTo>
                      <a:pt x="21" y="2"/>
                      <a:pt x="21" y="2"/>
                      <a:pt x="21" y="2"/>
                    </a:cubicBezTo>
                    <a:cubicBezTo>
                      <a:pt x="21" y="3"/>
                      <a:pt x="20" y="3"/>
                      <a:pt x="19"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1"/>
              <p:cNvSpPr/>
              <p:nvPr/>
            </p:nvSpPr>
            <p:spPr>
              <a:xfrm>
                <a:off x="2465114" y="3070140"/>
                <a:ext cx="243784" cy="162524"/>
              </a:xfrm>
              <a:custGeom>
                <a:avLst/>
                <a:gdLst/>
                <a:ahLst/>
                <a:cxnLst/>
                <a:rect l="l" t="t" r="r" b="b"/>
                <a:pathLst>
                  <a:path w="21" h="14" extrusionOk="0">
                    <a:moveTo>
                      <a:pt x="14" y="14"/>
                    </a:moveTo>
                    <a:cubicBezTo>
                      <a:pt x="7" y="14"/>
                      <a:pt x="7" y="14"/>
                      <a:pt x="7" y="14"/>
                    </a:cubicBezTo>
                    <a:cubicBezTo>
                      <a:pt x="3" y="14"/>
                      <a:pt x="0" y="11"/>
                      <a:pt x="0" y="7"/>
                    </a:cubicBezTo>
                    <a:cubicBezTo>
                      <a:pt x="0" y="3"/>
                      <a:pt x="3" y="0"/>
                      <a:pt x="7" y="0"/>
                    </a:cubicBezTo>
                    <a:cubicBezTo>
                      <a:pt x="14" y="0"/>
                      <a:pt x="14" y="0"/>
                      <a:pt x="14" y="0"/>
                    </a:cubicBezTo>
                    <a:cubicBezTo>
                      <a:pt x="18" y="0"/>
                      <a:pt x="21" y="3"/>
                      <a:pt x="21" y="7"/>
                    </a:cubicBezTo>
                    <a:cubicBezTo>
                      <a:pt x="21" y="11"/>
                      <a:pt x="18" y="14"/>
                      <a:pt x="14" y="14"/>
                    </a:cubicBezTo>
                    <a:close/>
                    <a:moveTo>
                      <a:pt x="7" y="3"/>
                    </a:moveTo>
                    <a:cubicBezTo>
                      <a:pt x="5" y="3"/>
                      <a:pt x="3" y="5"/>
                      <a:pt x="3" y="7"/>
                    </a:cubicBezTo>
                    <a:cubicBezTo>
                      <a:pt x="3" y="9"/>
                      <a:pt x="5" y="10"/>
                      <a:pt x="7" y="10"/>
                    </a:cubicBezTo>
                    <a:cubicBezTo>
                      <a:pt x="14" y="10"/>
                      <a:pt x="14" y="10"/>
                      <a:pt x="14" y="10"/>
                    </a:cubicBezTo>
                    <a:cubicBezTo>
                      <a:pt x="16" y="10"/>
                      <a:pt x="18" y="9"/>
                      <a:pt x="18" y="7"/>
                    </a:cubicBezTo>
                    <a:cubicBezTo>
                      <a:pt x="18" y="5"/>
                      <a:pt x="16" y="3"/>
                      <a:pt x="14" y="3"/>
                    </a:cubicBezTo>
                    <a:lnTo>
                      <a:pt x="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1"/>
              <p:cNvSpPr/>
              <p:nvPr/>
            </p:nvSpPr>
            <p:spPr>
              <a:xfrm>
                <a:off x="2302591" y="3127026"/>
                <a:ext cx="243784" cy="32505"/>
              </a:xfrm>
              <a:custGeom>
                <a:avLst/>
                <a:gdLst/>
                <a:ahLst/>
                <a:cxnLst/>
                <a:rect l="l" t="t" r="r" b="b"/>
                <a:pathLst>
                  <a:path w="21" h="3" extrusionOk="0">
                    <a:moveTo>
                      <a:pt x="20" y="3"/>
                    </a:moveTo>
                    <a:cubicBezTo>
                      <a:pt x="2" y="3"/>
                      <a:pt x="2" y="3"/>
                      <a:pt x="2" y="3"/>
                    </a:cubicBezTo>
                    <a:cubicBezTo>
                      <a:pt x="1" y="3"/>
                      <a:pt x="0" y="3"/>
                      <a:pt x="0" y="2"/>
                    </a:cubicBezTo>
                    <a:cubicBezTo>
                      <a:pt x="0" y="2"/>
                      <a:pt x="0" y="2"/>
                      <a:pt x="0" y="2"/>
                    </a:cubicBezTo>
                    <a:cubicBezTo>
                      <a:pt x="0" y="1"/>
                      <a:pt x="1" y="0"/>
                      <a:pt x="2" y="0"/>
                    </a:cubicBezTo>
                    <a:cubicBezTo>
                      <a:pt x="20" y="0"/>
                      <a:pt x="20" y="0"/>
                      <a:pt x="20" y="0"/>
                    </a:cubicBezTo>
                    <a:cubicBezTo>
                      <a:pt x="20" y="0"/>
                      <a:pt x="21" y="1"/>
                      <a:pt x="21" y="2"/>
                    </a:cubicBezTo>
                    <a:cubicBezTo>
                      <a:pt x="21" y="2"/>
                      <a:pt x="21" y="2"/>
                      <a:pt x="21" y="2"/>
                    </a:cubicBezTo>
                    <a:cubicBezTo>
                      <a:pt x="21" y="3"/>
                      <a:pt x="20" y="3"/>
                      <a:pt x="2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1"/>
              <p:cNvSpPr/>
              <p:nvPr/>
            </p:nvSpPr>
            <p:spPr>
              <a:xfrm>
                <a:off x="1865637" y="3062016"/>
                <a:ext cx="64800" cy="169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31"/>
              <p:cNvSpPr/>
              <p:nvPr/>
            </p:nvSpPr>
            <p:spPr>
              <a:xfrm>
                <a:off x="1288685" y="2948249"/>
                <a:ext cx="463192" cy="528206"/>
              </a:xfrm>
              <a:custGeom>
                <a:avLst/>
                <a:gdLst/>
                <a:ahLst/>
                <a:cxnLst/>
                <a:rect l="l" t="t" r="r" b="b"/>
                <a:pathLst>
                  <a:path w="57" h="65" extrusionOk="0">
                    <a:moveTo>
                      <a:pt x="0" y="65"/>
                    </a:moveTo>
                    <a:lnTo>
                      <a:pt x="57" y="65"/>
                    </a:lnTo>
                    <a:lnTo>
                      <a:pt x="57" y="0"/>
                    </a:lnTo>
                    <a:lnTo>
                      <a:pt x="6" y="0"/>
                    </a:lnTo>
                    <a:lnTo>
                      <a:pt x="0" y="65"/>
                    </a:lnTo>
                    <a:close/>
                  </a:path>
                </a:pathLst>
              </a:custGeom>
              <a:solidFill>
                <a:srgbClr val="E8B9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1"/>
              <p:cNvSpPr/>
              <p:nvPr/>
            </p:nvSpPr>
            <p:spPr>
              <a:xfrm>
                <a:off x="841745" y="1558665"/>
                <a:ext cx="381931" cy="536330"/>
              </a:xfrm>
              <a:custGeom>
                <a:avLst/>
                <a:gdLst/>
                <a:ahLst/>
                <a:cxnLst/>
                <a:rect l="l" t="t" r="r" b="b"/>
                <a:pathLst>
                  <a:path w="33" h="47" extrusionOk="0">
                    <a:moveTo>
                      <a:pt x="27" y="1"/>
                    </a:moveTo>
                    <a:cubicBezTo>
                      <a:pt x="27" y="2"/>
                      <a:pt x="27" y="2"/>
                      <a:pt x="27" y="2"/>
                    </a:cubicBezTo>
                    <a:cubicBezTo>
                      <a:pt x="31" y="3"/>
                      <a:pt x="33" y="8"/>
                      <a:pt x="31" y="12"/>
                    </a:cubicBezTo>
                    <a:cubicBezTo>
                      <a:pt x="17" y="41"/>
                      <a:pt x="17" y="41"/>
                      <a:pt x="17" y="41"/>
                    </a:cubicBezTo>
                    <a:cubicBezTo>
                      <a:pt x="15" y="45"/>
                      <a:pt x="10" y="47"/>
                      <a:pt x="6" y="45"/>
                    </a:cubicBezTo>
                    <a:cubicBezTo>
                      <a:pt x="6" y="45"/>
                      <a:pt x="6" y="45"/>
                      <a:pt x="6" y="45"/>
                    </a:cubicBezTo>
                    <a:cubicBezTo>
                      <a:pt x="2" y="44"/>
                      <a:pt x="0" y="39"/>
                      <a:pt x="2" y="35"/>
                    </a:cubicBezTo>
                    <a:cubicBezTo>
                      <a:pt x="16" y="6"/>
                      <a:pt x="16" y="6"/>
                      <a:pt x="16" y="6"/>
                    </a:cubicBezTo>
                    <a:cubicBezTo>
                      <a:pt x="18" y="2"/>
                      <a:pt x="23" y="0"/>
                      <a:pt x="27" y="1"/>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1"/>
              <p:cNvSpPr/>
              <p:nvPr/>
            </p:nvSpPr>
            <p:spPr>
              <a:xfrm>
                <a:off x="866126" y="1371765"/>
                <a:ext cx="381931" cy="536330"/>
              </a:xfrm>
              <a:custGeom>
                <a:avLst/>
                <a:gdLst/>
                <a:ahLst/>
                <a:cxnLst/>
                <a:rect l="l" t="t" r="r" b="b"/>
                <a:pathLst>
                  <a:path w="33" h="47" extrusionOk="0">
                    <a:moveTo>
                      <a:pt x="27" y="2"/>
                    </a:moveTo>
                    <a:cubicBezTo>
                      <a:pt x="27" y="2"/>
                      <a:pt x="27" y="2"/>
                      <a:pt x="27" y="2"/>
                    </a:cubicBezTo>
                    <a:cubicBezTo>
                      <a:pt x="31" y="3"/>
                      <a:pt x="33" y="8"/>
                      <a:pt x="31" y="12"/>
                    </a:cubicBezTo>
                    <a:cubicBezTo>
                      <a:pt x="17" y="41"/>
                      <a:pt x="17" y="41"/>
                      <a:pt x="17" y="41"/>
                    </a:cubicBezTo>
                    <a:cubicBezTo>
                      <a:pt x="15" y="45"/>
                      <a:pt x="10" y="47"/>
                      <a:pt x="6" y="46"/>
                    </a:cubicBezTo>
                    <a:cubicBezTo>
                      <a:pt x="6" y="46"/>
                      <a:pt x="6" y="46"/>
                      <a:pt x="6" y="46"/>
                    </a:cubicBezTo>
                    <a:cubicBezTo>
                      <a:pt x="2" y="44"/>
                      <a:pt x="0" y="39"/>
                      <a:pt x="2" y="35"/>
                    </a:cubicBezTo>
                    <a:cubicBezTo>
                      <a:pt x="16" y="6"/>
                      <a:pt x="16" y="6"/>
                      <a:pt x="16" y="6"/>
                    </a:cubicBezTo>
                    <a:cubicBezTo>
                      <a:pt x="17" y="2"/>
                      <a:pt x="22" y="0"/>
                      <a:pt x="27" y="2"/>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1"/>
              <p:cNvSpPr/>
              <p:nvPr/>
            </p:nvSpPr>
            <p:spPr>
              <a:xfrm>
                <a:off x="874250" y="1713066"/>
                <a:ext cx="219408" cy="552582"/>
              </a:xfrm>
              <a:custGeom>
                <a:avLst/>
                <a:gdLst/>
                <a:ahLst/>
                <a:cxnLst/>
                <a:rect l="l" t="t" r="r" b="b"/>
                <a:pathLst>
                  <a:path w="19" h="48" extrusionOk="0">
                    <a:moveTo>
                      <a:pt x="8" y="0"/>
                    </a:moveTo>
                    <a:cubicBezTo>
                      <a:pt x="8" y="0"/>
                      <a:pt x="8" y="0"/>
                      <a:pt x="8" y="0"/>
                    </a:cubicBezTo>
                    <a:cubicBezTo>
                      <a:pt x="13" y="0"/>
                      <a:pt x="17" y="3"/>
                      <a:pt x="17" y="7"/>
                    </a:cubicBezTo>
                    <a:cubicBezTo>
                      <a:pt x="19" y="39"/>
                      <a:pt x="19" y="39"/>
                      <a:pt x="19" y="39"/>
                    </a:cubicBezTo>
                    <a:cubicBezTo>
                      <a:pt x="19" y="43"/>
                      <a:pt x="15" y="47"/>
                      <a:pt x="10" y="47"/>
                    </a:cubicBezTo>
                    <a:cubicBezTo>
                      <a:pt x="10" y="47"/>
                      <a:pt x="10" y="47"/>
                      <a:pt x="10" y="47"/>
                    </a:cubicBezTo>
                    <a:cubicBezTo>
                      <a:pt x="6" y="48"/>
                      <a:pt x="2" y="44"/>
                      <a:pt x="2" y="40"/>
                    </a:cubicBezTo>
                    <a:cubicBezTo>
                      <a:pt x="0" y="9"/>
                      <a:pt x="0" y="9"/>
                      <a:pt x="0" y="9"/>
                    </a:cubicBezTo>
                    <a:cubicBezTo>
                      <a:pt x="0" y="5"/>
                      <a:pt x="3" y="1"/>
                      <a:pt x="8" y="0"/>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1"/>
              <p:cNvSpPr/>
              <p:nvPr/>
            </p:nvSpPr>
            <p:spPr>
              <a:xfrm>
                <a:off x="801117" y="1314879"/>
                <a:ext cx="349426" cy="593215"/>
              </a:xfrm>
              <a:custGeom>
                <a:avLst/>
                <a:gdLst/>
                <a:ahLst/>
                <a:cxnLst/>
                <a:rect l="l" t="t" r="r" b="b"/>
                <a:pathLst>
                  <a:path w="31" h="52" extrusionOk="0">
                    <a:moveTo>
                      <a:pt x="23" y="1"/>
                    </a:moveTo>
                    <a:cubicBezTo>
                      <a:pt x="23" y="1"/>
                      <a:pt x="23" y="1"/>
                      <a:pt x="23" y="1"/>
                    </a:cubicBezTo>
                    <a:cubicBezTo>
                      <a:pt x="28" y="2"/>
                      <a:pt x="31" y="7"/>
                      <a:pt x="30" y="11"/>
                    </a:cubicBezTo>
                    <a:cubicBezTo>
                      <a:pt x="20" y="44"/>
                      <a:pt x="20" y="44"/>
                      <a:pt x="20" y="44"/>
                    </a:cubicBezTo>
                    <a:cubicBezTo>
                      <a:pt x="18" y="49"/>
                      <a:pt x="13" y="52"/>
                      <a:pt x="8" y="51"/>
                    </a:cubicBezTo>
                    <a:cubicBezTo>
                      <a:pt x="8" y="51"/>
                      <a:pt x="8" y="51"/>
                      <a:pt x="8" y="51"/>
                    </a:cubicBezTo>
                    <a:cubicBezTo>
                      <a:pt x="3" y="50"/>
                      <a:pt x="0" y="45"/>
                      <a:pt x="2" y="40"/>
                    </a:cubicBezTo>
                    <a:cubicBezTo>
                      <a:pt x="12" y="7"/>
                      <a:pt x="12" y="7"/>
                      <a:pt x="12" y="7"/>
                    </a:cubicBezTo>
                    <a:cubicBezTo>
                      <a:pt x="13" y="3"/>
                      <a:pt x="18" y="0"/>
                      <a:pt x="23" y="1"/>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1"/>
              <p:cNvSpPr/>
              <p:nvPr/>
            </p:nvSpPr>
            <p:spPr>
              <a:xfrm>
                <a:off x="809241" y="1696813"/>
                <a:ext cx="308793" cy="593215"/>
              </a:xfrm>
              <a:custGeom>
                <a:avLst/>
                <a:gdLst/>
                <a:ahLst/>
                <a:cxnLst/>
                <a:rect l="l" t="t" r="r" b="b"/>
                <a:pathLst>
                  <a:path w="27" h="52" extrusionOk="0">
                    <a:moveTo>
                      <a:pt x="8" y="1"/>
                    </a:moveTo>
                    <a:cubicBezTo>
                      <a:pt x="8" y="1"/>
                      <a:pt x="8" y="1"/>
                      <a:pt x="8" y="1"/>
                    </a:cubicBezTo>
                    <a:cubicBezTo>
                      <a:pt x="13" y="0"/>
                      <a:pt x="18" y="2"/>
                      <a:pt x="19" y="7"/>
                    </a:cubicBezTo>
                    <a:cubicBezTo>
                      <a:pt x="26" y="40"/>
                      <a:pt x="26" y="40"/>
                      <a:pt x="26" y="40"/>
                    </a:cubicBezTo>
                    <a:cubicBezTo>
                      <a:pt x="27" y="45"/>
                      <a:pt x="23" y="49"/>
                      <a:pt x="18" y="50"/>
                    </a:cubicBezTo>
                    <a:cubicBezTo>
                      <a:pt x="18" y="50"/>
                      <a:pt x="18" y="50"/>
                      <a:pt x="18" y="50"/>
                    </a:cubicBezTo>
                    <a:cubicBezTo>
                      <a:pt x="13" y="52"/>
                      <a:pt x="8" y="49"/>
                      <a:pt x="7" y="44"/>
                    </a:cubicBezTo>
                    <a:cubicBezTo>
                      <a:pt x="1" y="11"/>
                      <a:pt x="1" y="11"/>
                      <a:pt x="1" y="11"/>
                    </a:cubicBezTo>
                    <a:cubicBezTo>
                      <a:pt x="0" y="7"/>
                      <a:pt x="3" y="2"/>
                      <a:pt x="8" y="1"/>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1"/>
              <p:cNvSpPr/>
              <p:nvPr/>
            </p:nvSpPr>
            <p:spPr>
              <a:xfrm>
                <a:off x="752361" y="1347384"/>
                <a:ext cx="999516" cy="1755261"/>
              </a:xfrm>
              <a:custGeom>
                <a:avLst/>
                <a:gdLst/>
                <a:ahLst/>
                <a:cxnLst/>
                <a:rect l="l" t="t" r="r" b="b"/>
                <a:pathLst>
                  <a:path w="87" h="153" extrusionOk="0">
                    <a:moveTo>
                      <a:pt x="87" y="139"/>
                    </a:moveTo>
                    <a:cubicBezTo>
                      <a:pt x="82" y="118"/>
                      <a:pt x="82" y="118"/>
                      <a:pt x="82" y="118"/>
                    </a:cubicBezTo>
                    <a:cubicBezTo>
                      <a:pt x="81" y="113"/>
                      <a:pt x="79" y="109"/>
                      <a:pt x="76" y="104"/>
                    </a:cubicBezTo>
                    <a:cubicBezTo>
                      <a:pt x="68" y="93"/>
                      <a:pt x="68" y="93"/>
                      <a:pt x="68" y="93"/>
                    </a:cubicBezTo>
                    <a:cubicBezTo>
                      <a:pt x="67" y="92"/>
                      <a:pt x="66" y="91"/>
                      <a:pt x="66" y="89"/>
                    </a:cubicBezTo>
                    <a:cubicBezTo>
                      <a:pt x="57" y="60"/>
                      <a:pt x="57" y="60"/>
                      <a:pt x="57" y="60"/>
                    </a:cubicBezTo>
                    <a:cubicBezTo>
                      <a:pt x="56" y="55"/>
                      <a:pt x="51" y="53"/>
                      <a:pt x="46" y="54"/>
                    </a:cubicBezTo>
                    <a:cubicBezTo>
                      <a:pt x="46" y="54"/>
                      <a:pt x="46" y="54"/>
                      <a:pt x="46" y="54"/>
                    </a:cubicBezTo>
                    <a:cubicBezTo>
                      <a:pt x="41" y="55"/>
                      <a:pt x="38" y="60"/>
                      <a:pt x="40" y="65"/>
                    </a:cubicBezTo>
                    <a:cubicBezTo>
                      <a:pt x="45" y="85"/>
                      <a:pt x="45" y="85"/>
                      <a:pt x="45" y="85"/>
                    </a:cubicBezTo>
                    <a:cubicBezTo>
                      <a:pt x="30" y="69"/>
                      <a:pt x="30" y="69"/>
                      <a:pt x="30" y="69"/>
                    </a:cubicBezTo>
                    <a:cubicBezTo>
                      <a:pt x="18" y="41"/>
                      <a:pt x="18" y="41"/>
                      <a:pt x="18" y="41"/>
                    </a:cubicBezTo>
                    <a:cubicBezTo>
                      <a:pt x="21" y="9"/>
                      <a:pt x="21" y="9"/>
                      <a:pt x="21" y="9"/>
                    </a:cubicBezTo>
                    <a:cubicBezTo>
                      <a:pt x="22" y="4"/>
                      <a:pt x="18" y="0"/>
                      <a:pt x="13" y="0"/>
                    </a:cubicBezTo>
                    <a:cubicBezTo>
                      <a:pt x="13" y="0"/>
                      <a:pt x="13" y="0"/>
                      <a:pt x="13" y="0"/>
                    </a:cubicBezTo>
                    <a:cubicBezTo>
                      <a:pt x="8" y="0"/>
                      <a:pt x="3" y="3"/>
                      <a:pt x="3" y="8"/>
                    </a:cubicBezTo>
                    <a:cubicBezTo>
                      <a:pt x="0" y="46"/>
                      <a:pt x="0" y="46"/>
                      <a:pt x="0" y="46"/>
                    </a:cubicBezTo>
                    <a:cubicBezTo>
                      <a:pt x="0" y="46"/>
                      <a:pt x="6" y="71"/>
                      <a:pt x="8" y="78"/>
                    </a:cubicBezTo>
                    <a:cubicBezTo>
                      <a:pt x="8" y="80"/>
                      <a:pt x="9" y="82"/>
                      <a:pt x="10" y="84"/>
                    </a:cubicBezTo>
                    <a:cubicBezTo>
                      <a:pt x="14" y="92"/>
                      <a:pt x="24" y="114"/>
                      <a:pt x="39" y="129"/>
                    </a:cubicBezTo>
                    <a:cubicBezTo>
                      <a:pt x="54" y="153"/>
                      <a:pt x="54" y="153"/>
                      <a:pt x="54" y="153"/>
                    </a:cubicBezTo>
                    <a:lnTo>
                      <a:pt x="87" y="139"/>
                    </a:lnTo>
                    <a:close/>
                  </a:path>
                </a:pathLst>
              </a:custGeom>
              <a:solidFill>
                <a:srgbClr val="E8B9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1"/>
              <p:cNvSpPr/>
              <p:nvPr/>
            </p:nvSpPr>
            <p:spPr>
              <a:xfrm>
                <a:off x="1166790" y="3029511"/>
                <a:ext cx="722100" cy="251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1"/>
              <p:cNvSpPr/>
              <p:nvPr/>
            </p:nvSpPr>
            <p:spPr>
              <a:xfrm>
                <a:off x="1166790" y="3346431"/>
                <a:ext cx="674100" cy="756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1"/>
              <p:cNvSpPr/>
              <p:nvPr/>
            </p:nvSpPr>
            <p:spPr>
              <a:xfrm>
                <a:off x="2595132" y="3062016"/>
                <a:ext cx="64800" cy="169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31"/>
              <p:cNvSpPr/>
              <p:nvPr/>
            </p:nvSpPr>
            <p:spPr>
              <a:xfrm>
                <a:off x="2773906" y="2948249"/>
                <a:ext cx="463192" cy="528206"/>
              </a:xfrm>
              <a:custGeom>
                <a:avLst/>
                <a:gdLst/>
                <a:ahLst/>
                <a:cxnLst/>
                <a:rect l="l" t="t" r="r" b="b"/>
                <a:pathLst>
                  <a:path w="57" h="65" extrusionOk="0">
                    <a:moveTo>
                      <a:pt x="57" y="65"/>
                    </a:moveTo>
                    <a:lnTo>
                      <a:pt x="0" y="65"/>
                    </a:lnTo>
                    <a:lnTo>
                      <a:pt x="0" y="0"/>
                    </a:lnTo>
                    <a:lnTo>
                      <a:pt x="51" y="0"/>
                    </a:lnTo>
                    <a:lnTo>
                      <a:pt x="57" y="65"/>
                    </a:lnTo>
                    <a:close/>
                  </a:path>
                </a:pathLst>
              </a:custGeom>
              <a:solidFill>
                <a:srgbClr val="E8B9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1"/>
              <p:cNvSpPr/>
              <p:nvPr/>
            </p:nvSpPr>
            <p:spPr>
              <a:xfrm>
                <a:off x="3302107" y="1558665"/>
                <a:ext cx="381931" cy="536330"/>
              </a:xfrm>
              <a:custGeom>
                <a:avLst/>
                <a:gdLst/>
                <a:ahLst/>
                <a:cxnLst/>
                <a:rect l="l" t="t" r="r" b="b"/>
                <a:pathLst>
                  <a:path w="33" h="47" extrusionOk="0">
                    <a:moveTo>
                      <a:pt x="6" y="1"/>
                    </a:moveTo>
                    <a:cubicBezTo>
                      <a:pt x="6" y="2"/>
                      <a:pt x="6" y="2"/>
                      <a:pt x="6" y="2"/>
                    </a:cubicBezTo>
                    <a:cubicBezTo>
                      <a:pt x="2" y="3"/>
                      <a:pt x="0" y="8"/>
                      <a:pt x="2" y="12"/>
                    </a:cubicBezTo>
                    <a:cubicBezTo>
                      <a:pt x="15" y="41"/>
                      <a:pt x="15" y="41"/>
                      <a:pt x="15" y="41"/>
                    </a:cubicBezTo>
                    <a:cubicBezTo>
                      <a:pt x="17" y="45"/>
                      <a:pt x="22" y="47"/>
                      <a:pt x="27" y="45"/>
                    </a:cubicBezTo>
                    <a:cubicBezTo>
                      <a:pt x="27" y="45"/>
                      <a:pt x="27" y="45"/>
                      <a:pt x="27" y="45"/>
                    </a:cubicBezTo>
                    <a:cubicBezTo>
                      <a:pt x="31" y="44"/>
                      <a:pt x="33" y="39"/>
                      <a:pt x="31" y="35"/>
                    </a:cubicBezTo>
                    <a:cubicBezTo>
                      <a:pt x="17" y="6"/>
                      <a:pt x="17" y="6"/>
                      <a:pt x="17" y="6"/>
                    </a:cubicBezTo>
                    <a:cubicBezTo>
                      <a:pt x="15" y="2"/>
                      <a:pt x="10" y="0"/>
                      <a:pt x="6" y="1"/>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1"/>
              <p:cNvSpPr/>
              <p:nvPr/>
            </p:nvSpPr>
            <p:spPr>
              <a:xfrm>
                <a:off x="3277726" y="1371765"/>
                <a:ext cx="381931" cy="536330"/>
              </a:xfrm>
              <a:custGeom>
                <a:avLst/>
                <a:gdLst/>
                <a:ahLst/>
                <a:cxnLst/>
                <a:rect l="l" t="t" r="r" b="b"/>
                <a:pathLst>
                  <a:path w="33" h="47" extrusionOk="0">
                    <a:moveTo>
                      <a:pt x="6" y="2"/>
                    </a:moveTo>
                    <a:cubicBezTo>
                      <a:pt x="6" y="2"/>
                      <a:pt x="6" y="2"/>
                      <a:pt x="6" y="2"/>
                    </a:cubicBezTo>
                    <a:cubicBezTo>
                      <a:pt x="2" y="3"/>
                      <a:pt x="0" y="8"/>
                      <a:pt x="2" y="12"/>
                    </a:cubicBezTo>
                    <a:cubicBezTo>
                      <a:pt x="16" y="41"/>
                      <a:pt x="16" y="41"/>
                      <a:pt x="16" y="41"/>
                    </a:cubicBezTo>
                    <a:cubicBezTo>
                      <a:pt x="17" y="45"/>
                      <a:pt x="22" y="47"/>
                      <a:pt x="27" y="46"/>
                    </a:cubicBezTo>
                    <a:cubicBezTo>
                      <a:pt x="27" y="46"/>
                      <a:pt x="27" y="46"/>
                      <a:pt x="27" y="46"/>
                    </a:cubicBezTo>
                    <a:cubicBezTo>
                      <a:pt x="31" y="44"/>
                      <a:pt x="33" y="39"/>
                      <a:pt x="31" y="35"/>
                    </a:cubicBezTo>
                    <a:cubicBezTo>
                      <a:pt x="17" y="6"/>
                      <a:pt x="17" y="6"/>
                      <a:pt x="17" y="6"/>
                    </a:cubicBezTo>
                    <a:cubicBezTo>
                      <a:pt x="15" y="2"/>
                      <a:pt x="10" y="0"/>
                      <a:pt x="6" y="2"/>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1"/>
              <p:cNvSpPr/>
              <p:nvPr/>
            </p:nvSpPr>
            <p:spPr>
              <a:xfrm>
                <a:off x="3432125" y="1713066"/>
                <a:ext cx="211279" cy="552582"/>
              </a:xfrm>
              <a:custGeom>
                <a:avLst/>
                <a:gdLst/>
                <a:ahLst/>
                <a:cxnLst/>
                <a:rect l="l" t="t" r="r" b="b"/>
                <a:pathLst>
                  <a:path w="19" h="48" extrusionOk="0">
                    <a:moveTo>
                      <a:pt x="11" y="0"/>
                    </a:moveTo>
                    <a:cubicBezTo>
                      <a:pt x="11" y="0"/>
                      <a:pt x="11" y="0"/>
                      <a:pt x="11" y="0"/>
                    </a:cubicBezTo>
                    <a:cubicBezTo>
                      <a:pt x="6" y="0"/>
                      <a:pt x="2" y="3"/>
                      <a:pt x="2" y="7"/>
                    </a:cubicBezTo>
                    <a:cubicBezTo>
                      <a:pt x="0" y="39"/>
                      <a:pt x="0" y="39"/>
                      <a:pt x="0" y="39"/>
                    </a:cubicBezTo>
                    <a:cubicBezTo>
                      <a:pt x="0" y="43"/>
                      <a:pt x="4" y="47"/>
                      <a:pt x="8" y="47"/>
                    </a:cubicBezTo>
                    <a:cubicBezTo>
                      <a:pt x="8" y="47"/>
                      <a:pt x="8" y="47"/>
                      <a:pt x="8" y="47"/>
                    </a:cubicBezTo>
                    <a:cubicBezTo>
                      <a:pt x="13" y="48"/>
                      <a:pt x="17" y="44"/>
                      <a:pt x="17" y="40"/>
                    </a:cubicBezTo>
                    <a:cubicBezTo>
                      <a:pt x="19" y="9"/>
                      <a:pt x="19" y="9"/>
                      <a:pt x="19" y="9"/>
                    </a:cubicBezTo>
                    <a:cubicBezTo>
                      <a:pt x="19" y="5"/>
                      <a:pt x="15" y="1"/>
                      <a:pt x="11" y="0"/>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1"/>
              <p:cNvSpPr/>
              <p:nvPr/>
            </p:nvSpPr>
            <p:spPr>
              <a:xfrm>
                <a:off x="3375240" y="1314879"/>
                <a:ext cx="341297" cy="593215"/>
              </a:xfrm>
              <a:custGeom>
                <a:avLst/>
                <a:gdLst/>
                <a:ahLst/>
                <a:cxnLst/>
                <a:rect l="l" t="t" r="r" b="b"/>
                <a:pathLst>
                  <a:path w="30" h="52" extrusionOk="0">
                    <a:moveTo>
                      <a:pt x="8" y="1"/>
                    </a:moveTo>
                    <a:cubicBezTo>
                      <a:pt x="7" y="1"/>
                      <a:pt x="7" y="1"/>
                      <a:pt x="7" y="1"/>
                    </a:cubicBezTo>
                    <a:cubicBezTo>
                      <a:pt x="3" y="2"/>
                      <a:pt x="0" y="7"/>
                      <a:pt x="1" y="11"/>
                    </a:cubicBezTo>
                    <a:cubicBezTo>
                      <a:pt x="11" y="44"/>
                      <a:pt x="11" y="44"/>
                      <a:pt x="11" y="44"/>
                    </a:cubicBezTo>
                    <a:cubicBezTo>
                      <a:pt x="13" y="49"/>
                      <a:pt x="18" y="52"/>
                      <a:pt x="22" y="51"/>
                    </a:cubicBezTo>
                    <a:cubicBezTo>
                      <a:pt x="23" y="51"/>
                      <a:pt x="23" y="51"/>
                      <a:pt x="23" y="51"/>
                    </a:cubicBezTo>
                    <a:cubicBezTo>
                      <a:pt x="27" y="50"/>
                      <a:pt x="30" y="45"/>
                      <a:pt x="29" y="40"/>
                    </a:cubicBezTo>
                    <a:cubicBezTo>
                      <a:pt x="19" y="7"/>
                      <a:pt x="19" y="7"/>
                      <a:pt x="19" y="7"/>
                    </a:cubicBezTo>
                    <a:cubicBezTo>
                      <a:pt x="17" y="3"/>
                      <a:pt x="12" y="0"/>
                      <a:pt x="8" y="1"/>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1"/>
              <p:cNvSpPr/>
              <p:nvPr/>
            </p:nvSpPr>
            <p:spPr>
              <a:xfrm>
                <a:off x="3407744" y="1696813"/>
                <a:ext cx="308793" cy="593215"/>
              </a:xfrm>
              <a:custGeom>
                <a:avLst/>
                <a:gdLst/>
                <a:ahLst/>
                <a:cxnLst/>
                <a:rect l="l" t="t" r="r" b="b"/>
                <a:pathLst>
                  <a:path w="27" h="52" extrusionOk="0">
                    <a:moveTo>
                      <a:pt x="19" y="1"/>
                    </a:moveTo>
                    <a:cubicBezTo>
                      <a:pt x="19" y="1"/>
                      <a:pt x="19" y="1"/>
                      <a:pt x="19" y="1"/>
                    </a:cubicBezTo>
                    <a:cubicBezTo>
                      <a:pt x="14" y="0"/>
                      <a:pt x="9" y="2"/>
                      <a:pt x="8" y="7"/>
                    </a:cubicBezTo>
                    <a:cubicBezTo>
                      <a:pt x="1" y="40"/>
                      <a:pt x="1" y="40"/>
                      <a:pt x="1" y="40"/>
                    </a:cubicBezTo>
                    <a:cubicBezTo>
                      <a:pt x="0" y="45"/>
                      <a:pt x="3" y="49"/>
                      <a:pt x="8" y="50"/>
                    </a:cubicBezTo>
                    <a:cubicBezTo>
                      <a:pt x="9" y="50"/>
                      <a:pt x="9" y="50"/>
                      <a:pt x="9" y="50"/>
                    </a:cubicBezTo>
                    <a:cubicBezTo>
                      <a:pt x="14" y="52"/>
                      <a:pt x="18" y="49"/>
                      <a:pt x="19" y="44"/>
                    </a:cubicBezTo>
                    <a:cubicBezTo>
                      <a:pt x="26" y="11"/>
                      <a:pt x="26" y="11"/>
                      <a:pt x="26" y="11"/>
                    </a:cubicBezTo>
                    <a:cubicBezTo>
                      <a:pt x="27" y="7"/>
                      <a:pt x="24" y="2"/>
                      <a:pt x="19" y="1"/>
                    </a:cubicBezTo>
                    <a:close/>
                  </a:path>
                </a:pathLst>
              </a:custGeom>
              <a:solidFill>
                <a:srgbClr val="C098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1"/>
              <p:cNvSpPr/>
              <p:nvPr/>
            </p:nvSpPr>
            <p:spPr>
              <a:xfrm>
                <a:off x="2773906" y="1347384"/>
                <a:ext cx="991387" cy="1755261"/>
              </a:xfrm>
              <a:custGeom>
                <a:avLst/>
                <a:gdLst/>
                <a:ahLst/>
                <a:cxnLst/>
                <a:rect l="l" t="t" r="r" b="b"/>
                <a:pathLst>
                  <a:path w="86" h="153" extrusionOk="0">
                    <a:moveTo>
                      <a:pt x="0" y="139"/>
                    </a:moveTo>
                    <a:cubicBezTo>
                      <a:pt x="5" y="118"/>
                      <a:pt x="5" y="118"/>
                      <a:pt x="5" y="118"/>
                    </a:cubicBezTo>
                    <a:cubicBezTo>
                      <a:pt x="6" y="113"/>
                      <a:pt x="8" y="109"/>
                      <a:pt x="11" y="104"/>
                    </a:cubicBezTo>
                    <a:cubicBezTo>
                      <a:pt x="19" y="93"/>
                      <a:pt x="19" y="93"/>
                      <a:pt x="19" y="93"/>
                    </a:cubicBezTo>
                    <a:cubicBezTo>
                      <a:pt x="20" y="92"/>
                      <a:pt x="21" y="91"/>
                      <a:pt x="21" y="89"/>
                    </a:cubicBezTo>
                    <a:cubicBezTo>
                      <a:pt x="29" y="60"/>
                      <a:pt x="29" y="60"/>
                      <a:pt x="29" y="60"/>
                    </a:cubicBezTo>
                    <a:cubicBezTo>
                      <a:pt x="31" y="55"/>
                      <a:pt x="36" y="53"/>
                      <a:pt x="40" y="54"/>
                    </a:cubicBezTo>
                    <a:cubicBezTo>
                      <a:pt x="41" y="54"/>
                      <a:pt x="41" y="54"/>
                      <a:pt x="41" y="54"/>
                    </a:cubicBezTo>
                    <a:cubicBezTo>
                      <a:pt x="45" y="55"/>
                      <a:pt x="48" y="60"/>
                      <a:pt x="47" y="65"/>
                    </a:cubicBezTo>
                    <a:cubicBezTo>
                      <a:pt x="42" y="85"/>
                      <a:pt x="42" y="85"/>
                      <a:pt x="42" y="85"/>
                    </a:cubicBezTo>
                    <a:cubicBezTo>
                      <a:pt x="56" y="69"/>
                      <a:pt x="56" y="69"/>
                      <a:pt x="56" y="69"/>
                    </a:cubicBezTo>
                    <a:cubicBezTo>
                      <a:pt x="69" y="41"/>
                      <a:pt x="69" y="41"/>
                      <a:pt x="69" y="41"/>
                    </a:cubicBezTo>
                    <a:cubicBezTo>
                      <a:pt x="65" y="9"/>
                      <a:pt x="65" y="9"/>
                      <a:pt x="65" y="9"/>
                    </a:cubicBezTo>
                    <a:cubicBezTo>
                      <a:pt x="65" y="4"/>
                      <a:pt x="69" y="0"/>
                      <a:pt x="74" y="0"/>
                    </a:cubicBezTo>
                    <a:cubicBezTo>
                      <a:pt x="74" y="0"/>
                      <a:pt x="74" y="0"/>
                      <a:pt x="74" y="0"/>
                    </a:cubicBezTo>
                    <a:cubicBezTo>
                      <a:pt x="79" y="0"/>
                      <a:pt x="83" y="3"/>
                      <a:pt x="84" y="8"/>
                    </a:cubicBezTo>
                    <a:cubicBezTo>
                      <a:pt x="86" y="46"/>
                      <a:pt x="86" y="46"/>
                      <a:pt x="86" y="46"/>
                    </a:cubicBezTo>
                    <a:cubicBezTo>
                      <a:pt x="86" y="46"/>
                      <a:pt x="81" y="71"/>
                      <a:pt x="79" y="78"/>
                    </a:cubicBezTo>
                    <a:cubicBezTo>
                      <a:pt x="78" y="80"/>
                      <a:pt x="77" y="82"/>
                      <a:pt x="76" y="84"/>
                    </a:cubicBezTo>
                    <a:cubicBezTo>
                      <a:pt x="73" y="92"/>
                      <a:pt x="62" y="114"/>
                      <a:pt x="48" y="129"/>
                    </a:cubicBezTo>
                    <a:cubicBezTo>
                      <a:pt x="33" y="153"/>
                      <a:pt x="33" y="153"/>
                      <a:pt x="33" y="153"/>
                    </a:cubicBezTo>
                    <a:lnTo>
                      <a:pt x="0" y="139"/>
                    </a:lnTo>
                    <a:close/>
                  </a:path>
                </a:pathLst>
              </a:custGeom>
              <a:solidFill>
                <a:srgbClr val="E8B9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1"/>
              <p:cNvSpPr/>
              <p:nvPr/>
            </p:nvSpPr>
            <p:spPr>
              <a:xfrm>
                <a:off x="2635765" y="3029511"/>
                <a:ext cx="722100" cy="251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1"/>
              <p:cNvSpPr/>
              <p:nvPr/>
            </p:nvSpPr>
            <p:spPr>
              <a:xfrm>
                <a:off x="2684522" y="3346431"/>
                <a:ext cx="674100" cy="756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1"/>
              <p:cNvSpPr/>
              <p:nvPr/>
            </p:nvSpPr>
            <p:spPr>
              <a:xfrm>
                <a:off x="1784376" y="3102645"/>
                <a:ext cx="81600" cy="81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1"/>
              <p:cNvSpPr/>
              <p:nvPr/>
            </p:nvSpPr>
            <p:spPr>
              <a:xfrm>
                <a:off x="2660141" y="3102645"/>
                <a:ext cx="81600" cy="81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392"/>
        <p:cNvGrpSpPr/>
        <p:nvPr/>
      </p:nvGrpSpPr>
      <p:grpSpPr>
        <a:xfrm>
          <a:off x="0" y="0"/>
          <a:ext cx="0" cy="0"/>
          <a:chOff x="0" y="0"/>
          <a:chExt cx="0" cy="0"/>
        </a:xfrm>
      </p:grpSpPr>
      <p:pic>
        <p:nvPicPr>
          <p:cNvPr id="393" name="Google Shape;393;p32"/>
          <p:cNvPicPr preferRelativeResize="0"/>
          <p:nvPr/>
        </p:nvPicPr>
        <p:blipFill>
          <a:blip r:embed="rId2">
            <a:alphaModFix amt="30000"/>
          </a:blip>
          <a:stretch>
            <a:fillRect/>
          </a:stretch>
        </p:blipFill>
        <p:spPr>
          <a:xfrm>
            <a:off x="0" y="0"/>
            <a:ext cx="9144003" cy="5143501"/>
          </a:xfrm>
          <a:prstGeom prst="rect">
            <a:avLst/>
          </a:prstGeom>
          <a:noFill/>
          <a:ln>
            <a:noFill/>
          </a:ln>
        </p:spPr>
      </p:pic>
      <p:grpSp>
        <p:nvGrpSpPr>
          <p:cNvPr id="394" name="Google Shape;394;p32"/>
          <p:cNvGrpSpPr/>
          <p:nvPr/>
        </p:nvGrpSpPr>
        <p:grpSpPr>
          <a:xfrm>
            <a:off x="246666" y="209479"/>
            <a:ext cx="8650669" cy="4723650"/>
            <a:chOff x="159550" y="164300"/>
            <a:chExt cx="8834425" cy="4823989"/>
          </a:xfrm>
        </p:grpSpPr>
        <p:cxnSp>
          <p:nvCxnSpPr>
            <p:cNvPr id="395" name="Google Shape;395;p32"/>
            <p:cNvCxnSpPr/>
            <p:nvPr/>
          </p:nvCxnSpPr>
          <p:spPr>
            <a:xfrm>
              <a:off x="160300" y="164300"/>
              <a:ext cx="0" cy="4823400"/>
            </a:xfrm>
            <a:prstGeom prst="straightConnector1">
              <a:avLst/>
            </a:prstGeom>
            <a:noFill/>
            <a:ln w="9525" cap="flat" cmpd="sng">
              <a:solidFill>
                <a:schemeClr val="dk1"/>
              </a:solidFill>
              <a:prstDash val="solid"/>
              <a:round/>
              <a:headEnd type="none" w="med" len="med"/>
              <a:tailEnd type="none" w="med" len="med"/>
            </a:ln>
          </p:spPr>
        </p:cxnSp>
        <p:cxnSp>
          <p:nvCxnSpPr>
            <p:cNvPr id="396" name="Google Shape;396;p32"/>
            <p:cNvCxnSpPr/>
            <p:nvPr/>
          </p:nvCxnSpPr>
          <p:spPr>
            <a:xfrm>
              <a:off x="8989906" y="377889"/>
              <a:ext cx="0" cy="4610400"/>
            </a:xfrm>
            <a:prstGeom prst="straightConnector1">
              <a:avLst/>
            </a:prstGeom>
            <a:noFill/>
            <a:ln w="9525" cap="flat" cmpd="sng">
              <a:solidFill>
                <a:schemeClr val="dk1"/>
              </a:solidFill>
              <a:prstDash val="solid"/>
              <a:round/>
              <a:headEnd type="none" w="med" len="med"/>
              <a:tailEnd type="none" w="med" len="med"/>
            </a:ln>
          </p:spPr>
        </p:cxnSp>
        <p:cxnSp>
          <p:nvCxnSpPr>
            <p:cNvPr id="397" name="Google Shape;397;p32"/>
            <p:cNvCxnSpPr/>
            <p:nvPr/>
          </p:nvCxnSpPr>
          <p:spPr>
            <a:xfrm rot="10800000">
              <a:off x="2163875" y="381875"/>
              <a:ext cx="6830100" cy="0"/>
            </a:xfrm>
            <a:prstGeom prst="straightConnector1">
              <a:avLst/>
            </a:prstGeom>
            <a:noFill/>
            <a:ln w="9525" cap="flat" cmpd="sng">
              <a:solidFill>
                <a:schemeClr val="dk1"/>
              </a:solidFill>
              <a:prstDash val="solid"/>
              <a:round/>
              <a:headEnd type="none" w="med" len="med"/>
              <a:tailEnd type="none" w="med" len="med"/>
            </a:ln>
          </p:spPr>
        </p:cxnSp>
        <p:cxnSp>
          <p:nvCxnSpPr>
            <p:cNvPr id="398" name="Google Shape;398;p32"/>
            <p:cNvCxnSpPr/>
            <p:nvPr/>
          </p:nvCxnSpPr>
          <p:spPr>
            <a:xfrm>
              <a:off x="160150" y="169117"/>
              <a:ext cx="1866900" cy="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32"/>
            <p:cNvCxnSpPr/>
            <p:nvPr/>
          </p:nvCxnSpPr>
          <p:spPr>
            <a:xfrm>
              <a:off x="2022875" y="168475"/>
              <a:ext cx="144000" cy="216000"/>
            </a:xfrm>
            <a:prstGeom prst="straightConnector1">
              <a:avLst/>
            </a:prstGeom>
            <a:noFill/>
            <a:ln w="9525" cap="flat" cmpd="sng">
              <a:solidFill>
                <a:schemeClr val="dk1"/>
              </a:solidFill>
              <a:prstDash val="solid"/>
              <a:round/>
              <a:headEnd type="none" w="med" len="med"/>
              <a:tailEnd type="none" w="med" len="med"/>
            </a:ln>
          </p:spPr>
        </p:cxnSp>
        <p:cxnSp>
          <p:nvCxnSpPr>
            <p:cNvPr id="400" name="Google Shape;400;p32"/>
            <p:cNvCxnSpPr/>
            <p:nvPr/>
          </p:nvCxnSpPr>
          <p:spPr>
            <a:xfrm>
              <a:off x="159550" y="4983200"/>
              <a:ext cx="8832000" cy="0"/>
            </a:xfrm>
            <a:prstGeom prst="straightConnector1">
              <a:avLst/>
            </a:prstGeom>
            <a:noFill/>
            <a:ln w="9525" cap="flat" cmpd="sng">
              <a:solidFill>
                <a:schemeClr val="dk1"/>
              </a:solidFill>
              <a:prstDash val="solid"/>
              <a:round/>
              <a:headEnd type="none" w="med" len="med"/>
              <a:tailEnd type="none" w="med" len="med"/>
            </a:ln>
          </p:spPr>
        </p:cxnSp>
      </p:grpSp>
      <p:grpSp>
        <p:nvGrpSpPr>
          <p:cNvPr id="401" name="Google Shape;401;p32"/>
          <p:cNvGrpSpPr/>
          <p:nvPr/>
        </p:nvGrpSpPr>
        <p:grpSpPr>
          <a:xfrm>
            <a:off x="8086147" y="4119280"/>
            <a:ext cx="807600" cy="807600"/>
            <a:chOff x="8086147" y="4119280"/>
            <a:chExt cx="807600" cy="807600"/>
          </a:xfrm>
        </p:grpSpPr>
        <p:sp>
          <p:nvSpPr>
            <p:cNvPr id="402" name="Google Shape;402;p32"/>
            <p:cNvSpPr/>
            <p:nvPr/>
          </p:nvSpPr>
          <p:spPr>
            <a:xfrm>
              <a:off x="8086147" y="4119280"/>
              <a:ext cx="807600" cy="80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403" name="Google Shape;403;p32"/>
            <p:cNvGrpSpPr/>
            <p:nvPr/>
          </p:nvGrpSpPr>
          <p:grpSpPr>
            <a:xfrm>
              <a:off x="8231610" y="4193109"/>
              <a:ext cx="516364" cy="659803"/>
              <a:chOff x="3824803" y="600804"/>
              <a:chExt cx="2841850" cy="3631275"/>
            </a:xfrm>
          </p:grpSpPr>
          <p:sp>
            <p:nvSpPr>
              <p:cNvPr id="404" name="Google Shape;404;p32"/>
              <p:cNvSpPr/>
              <p:nvPr/>
            </p:nvSpPr>
            <p:spPr>
              <a:xfrm>
                <a:off x="4884856" y="2788592"/>
                <a:ext cx="736776" cy="556344"/>
              </a:xfrm>
              <a:custGeom>
                <a:avLst/>
                <a:gdLst/>
                <a:ahLst/>
                <a:cxnLst/>
                <a:rect l="l" t="t" r="r" b="b"/>
                <a:pathLst>
                  <a:path w="69" h="52" extrusionOk="0">
                    <a:moveTo>
                      <a:pt x="69" y="20"/>
                    </a:moveTo>
                    <a:cubicBezTo>
                      <a:pt x="69" y="0"/>
                      <a:pt x="69" y="0"/>
                      <a:pt x="69" y="0"/>
                    </a:cubicBezTo>
                    <a:cubicBezTo>
                      <a:pt x="60" y="11"/>
                      <a:pt x="52" y="13"/>
                      <a:pt x="35" y="13"/>
                    </a:cubicBezTo>
                    <a:cubicBezTo>
                      <a:pt x="34" y="13"/>
                      <a:pt x="34" y="13"/>
                      <a:pt x="34" y="13"/>
                    </a:cubicBezTo>
                    <a:cubicBezTo>
                      <a:pt x="34" y="13"/>
                      <a:pt x="34" y="13"/>
                      <a:pt x="34" y="13"/>
                    </a:cubicBezTo>
                    <a:cubicBezTo>
                      <a:pt x="17" y="13"/>
                      <a:pt x="9" y="11"/>
                      <a:pt x="0" y="0"/>
                    </a:cubicBezTo>
                    <a:cubicBezTo>
                      <a:pt x="0" y="20"/>
                      <a:pt x="0" y="20"/>
                      <a:pt x="0" y="20"/>
                    </a:cubicBezTo>
                    <a:cubicBezTo>
                      <a:pt x="34" y="52"/>
                      <a:pt x="34" y="52"/>
                      <a:pt x="34" y="52"/>
                    </a:cubicBezTo>
                    <a:lnTo>
                      <a:pt x="69" y="20"/>
                    </a:lnTo>
                    <a:close/>
                  </a:path>
                </a:pathLst>
              </a:custGeom>
              <a:solidFill>
                <a:srgbClr val="F2C2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2"/>
              <p:cNvSpPr/>
              <p:nvPr/>
            </p:nvSpPr>
            <p:spPr>
              <a:xfrm>
                <a:off x="4884856" y="2788592"/>
                <a:ext cx="736776" cy="556344"/>
              </a:xfrm>
              <a:custGeom>
                <a:avLst/>
                <a:gdLst/>
                <a:ahLst/>
                <a:cxnLst/>
                <a:rect l="l" t="t" r="r" b="b"/>
                <a:pathLst>
                  <a:path w="69" h="52" extrusionOk="0">
                    <a:moveTo>
                      <a:pt x="0" y="20"/>
                    </a:moveTo>
                    <a:cubicBezTo>
                      <a:pt x="0" y="0"/>
                      <a:pt x="0" y="0"/>
                      <a:pt x="0" y="0"/>
                    </a:cubicBezTo>
                    <a:cubicBezTo>
                      <a:pt x="9" y="11"/>
                      <a:pt x="17" y="13"/>
                      <a:pt x="34" y="13"/>
                    </a:cubicBezTo>
                    <a:cubicBezTo>
                      <a:pt x="34" y="13"/>
                      <a:pt x="34" y="13"/>
                      <a:pt x="34" y="13"/>
                    </a:cubicBezTo>
                    <a:cubicBezTo>
                      <a:pt x="35" y="13"/>
                      <a:pt x="35" y="13"/>
                      <a:pt x="35" y="13"/>
                    </a:cubicBezTo>
                    <a:cubicBezTo>
                      <a:pt x="52" y="13"/>
                      <a:pt x="60" y="11"/>
                      <a:pt x="69" y="0"/>
                    </a:cubicBezTo>
                    <a:cubicBezTo>
                      <a:pt x="69" y="20"/>
                      <a:pt x="69" y="20"/>
                      <a:pt x="69" y="20"/>
                    </a:cubicBezTo>
                    <a:cubicBezTo>
                      <a:pt x="34" y="52"/>
                      <a:pt x="34" y="52"/>
                      <a:pt x="34" y="52"/>
                    </a:cubicBezTo>
                    <a:lnTo>
                      <a:pt x="0" y="20"/>
                    </a:lnTo>
                    <a:close/>
                  </a:path>
                </a:pathLst>
              </a:custGeom>
              <a:solidFill>
                <a:srgbClr val="5A381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2"/>
              <p:cNvSpPr/>
              <p:nvPr/>
            </p:nvSpPr>
            <p:spPr>
              <a:xfrm>
                <a:off x="3824803" y="3172016"/>
                <a:ext cx="1330712" cy="1060063"/>
              </a:xfrm>
              <a:custGeom>
                <a:avLst/>
                <a:gdLst/>
                <a:ahLst/>
                <a:cxnLst/>
                <a:rect l="l" t="t" r="r" b="b"/>
                <a:pathLst>
                  <a:path w="125" h="100" extrusionOk="0">
                    <a:moveTo>
                      <a:pt x="125" y="40"/>
                    </a:moveTo>
                    <a:cubicBezTo>
                      <a:pt x="124" y="26"/>
                      <a:pt x="124" y="26"/>
                      <a:pt x="124" y="26"/>
                    </a:cubicBezTo>
                    <a:cubicBezTo>
                      <a:pt x="111" y="36"/>
                      <a:pt x="111" y="36"/>
                      <a:pt x="111" y="36"/>
                    </a:cubicBezTo>
                    <a:cubicBezTo>
                      <a:pt x="77" y="0"/>
                      <a:pt x="77" y="0"/>
                      <a:pt x="77" y="0"/>
                    </a:cubicBezTo>
                    <a:cubicBezTo>
                      <a:pt x="30" y="12"/>
                      <a:pt x="30" y="12"/>
                      <a:pt x="30" y="12"/>
                    </a:cubicBezTo>
                    <a:cubicBezTo>
                      <a:pt x="12" y="18"/>
                      <a:pt x="0" y="34"/>
                      <a:pt x="0" y="52"/>
                    </a:cubicBezTo>
                    <a:cubicBezTo>
                      <a:pt x="0" y="100"/>
                      <a:pt x="0" y="100"/>
                      <a:pt x="0" y="100"/>
                    </a:cubicBezTo>
                    <a:cubicBezTo>
                      <a:pt x="11" y="100"/>
                      <a:pt x="11" y="100"/>
                      <a:pt x="11" y="100"/>
                    </a:cubicBezTo>
                    <a:cubicBezTo>
                      <a:pt x="43" y="100"/>
                      <a:pt x="43" y="100"/>
                      <a:pt x="43" y="100"/>
                    </a:cubicBezTo>
                    <a:cubicBezTo>
                      <a:pt x="52" y="100"/>
                      <a:pt x="52" y="100"/>
                      <a:pt x="52" y="100"/>
                    </a:cubicBezTo>
                    <a:cubicBezTo>
                      <a:pt x="120" y="100"/>
                      <a:pt x="120" y="100"/>
                      <a:pt x="120" y="100"/>
                    </a:cubicBezTo>
                    <a:lnTo>
                      <a:pt x="125" y="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2"/>
              <p:cNvSpPr/>
              <p:nvPr/>
            </p:nvSpPr>
            <p:spPr>
              <a:xfrm>
                <a:off x="5350980" y="3172016"/>
                <a:ext cx="1315673" cy="1060063"/>
              </a:xfrm>
              <a:custGeom>
                <a:avLst/>
                <a:gdLst/>
                <a:ahLst/>
                <a:cxnLst/>
                <a:rect l="l" t="t" r="r" b="b"/>
                <a:pathLst>
                  <a:path w="124" h="100" extrusionOk="0">
                    <a:moveTo>
                      <a:pt x="0" y="40"/>
                    </a:moveTo>
                    <a:cubicBezTo>
                      <a:pt x="1" y="26"/>
                      <a:pt x="1" y="26"/>
                      <a:pt x="1" y="26"/>
                    </a:cubicBezTo>
                    <a:cubicBezTo>
                      <a:pt x="13" y="36"/>
                      <a:pt x="13" y="36"/>
                      <a:pt x="13" y="36"/>
                    </a:cubicBezTo>
                    <a:cubicBezTo>
                      <a:pt x="48" y="0"/>
                      <a:pt x="48" y="0"/>
                      <a:pt x="48" y="0"/>
                    </a:cubicBezTo>
                    <a:cubicBezTo>
                      <a:pt x="95" y="12"/>
                      <a:pt x="95" y="12"/>
                      <a:pt x="95" y="12"/>
                    </a:cubicBezTo>
                    <a:cubicBezTo>
                      <a:pt x="113" y="18"/>
                      <a:pt x="124" y="34"/>
                      <a:pt x="124" y="52"/>
                    </a:cubicBezTo>
                    <a:cubicBezTo>
                      <a:pt x="124" y="100"/>
                      <a:pt x="124" y="100"/>
                      <a:pt x="124" y="100"/>
                    </a:cubicBezTo>
                    <a:cubicBezTo>
                      <a:pt x="113" y="100"/>
                      <a:pt x="113" y="100"/>
                      <a:pt x="113" y="100"/>
                    </a:cubicBezTo>
                    <a:cubicBezTo>
                      <a:pt x="82" y="100"/>
                      <a:pt x="82" y="100"/>
                      <a:pt x="82" y="100"/>
                    </a:cubicBezTo>
                    <a:cubicBezTo>
                      <a:pt x="73" y="100"/>
                      <a:pt x="73" y="100"/>
                      <a:pt x="73" y="100"/>
                    </a:cubicBezTo>
                    <a:cubicBezTo>
                      <a:pt x="5" y="100"/>
                      <a:pt x="5" y="100"/>
                      <a:pt x="5" y="100"/>
                    </a:cubicBezTo>
                    <a:lnTo>
                      <a:pt x="0" y="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2"/>
              <p:cNvSpPr/>
              <p:nvPr/>
            </p:nvSpPr>
            <p:spPr>
              <a:xfrm>
                <a:off x="5140473" y="3344936"/>
                <a:ext cx="225544" cy="255618"/>
              </a:xfrm>
              <a:custGeom>
                <a:avLst/>
                <a:gdLst/>
                <a:ahLst/>
                <a:cxnLst/>
                <a:rect l="l" t="t" r="r" b="b"/>
                <a:pathLst>
                  <a:path w="30" h="34" extrusionOk="0">
                    <a:moveTo>
                      <a:pt x="14" y="0"/>
                    </a:moveTo>
                    <a:lnTo>
                      <a:pt x="0" y="14"/>
                    </a:lnTo>
                    <a:lnTo>
                      <a:pt x="2" y="34"/>
                    </a:lnTo>
                    <a:lnTo>
                      <a:pt x="28" y="34"/>
                    </a:lnTo>
                    <a:lnTo>
                      <a:pt x="30" y="14"/>
                    </a:lnTo>
                    <a:lnTo>
                      <a:pt x="1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2"/>
              <p:cNvSpPr/>
              <p:nvPr/>
            </p:nvSpPr>
            <p:spPr>
              <a:xfrm>
                <a:off x="5095364" y="3600554"/>
                <a:ext cx="308246" cy="631526"/>
              </a:xfrm>
              <a:custGeom>
                <a:avLst/>
                <a:gdLst/>
                <a:ahLst/>
                <a:cxnLst/>
                <a:rect l="l" t="t" r="r" b="b"/>
                <a:pathLst>
                  <a:path w="41" h="84" extrusionOk="0">
                    <a:moveTo>
                      <a:pt x="8" y="0"/>
                    </a:moveTo>
                    <a:lnTo>
                      <a:pt x="0" y="84"/>
                    </a:lnTo>
                    <a:lnTo>
                      <a:pt x="41" y="84"/>
                    </a:lnTo>
                    <a:lnTo>
                      <a:pt x="34" y="0"/>
                    </a:lnTo>
                    <a:lnTo>
                      <a:pt x="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2"/>
              <p:cNvSpPr/>
              <p:nvPr/>
            </p:nvSpPr>
            <p:spPr>
              <a:xfrm>
                <a:off x="4463841" y="1322548"/>
                <a:ext cx="1578806" cy="1638958"/>
              </a:xfrm>
              <a:custGeom>
                <a:avLst/>
                <a:gdLst/>
                <a:ahLst/>
                <a:cxnLst/>
                <a:rect l="l" t="t" r="r" b="b"/>
                <a:pathLst>
                  <a:path w="149" h="154" extrusionOk="0">
                    <a:moveTo>
                      <a:pt x="75" y="154"/>
                    </a:moveTo>
                    <a:cubicBezTo>
                      <a:pt x="75" y="154"/>
                      <a:pt x="75" y="154"/>
                      <a:pt x="75" y="154"/>
                    </a:cubicBezTo>
                    <a:cubicBezTo>
                      <a:pt x="75" y="154"/>
                      <a:pt x="75" y="154"/>
                      <a:pt x="75" y="154"/>
                    </a:cubicBezTo>
                    <a:cubicBezTo>
                      <a:pt x="75" y="154"/>
                      <a:pt x="75" y="154"/>
                      <a:pt x="75" y="154"/>
                    </a:cubicBezTo>
                    <a:cubicBezTo>
                      <a:pt x="75" y="154"/>
                      <a:pt x="75" y="154"/>
                      <a:pt x="75" y="154"/>
                    </a:cubicBezTo>
                    <a:cubicBezTo>
                      <a:pt x="93" y="154"/>
                      <a:pt x="100" y="151"/>
                      <a:pt x="109" y="141"/>
                    </a:cubicBezTo>
                    <a:cubicBezTo>
                      <a:pt x="113" y="136"/>
                      <a:pt x="118" y="130"/>
                      <a:pt x="123" y="121"/>
                    </a:cubicBezTo>
                    <a:cubicBezTo>
                      <a:pt x="128" y="114"/>
                      <a:pt x="132" y="104"/>
                      <a:pt x="135" y="91"/>
                    </a:cubicBezTo>
                    <a:cubicBezTo>
                      <a:pt x="135" y="91"/>
                      <a:pt x="135" y="91"/>
                      <a:pt x="136" y="91"/>
                    </a:cubicBezTo>
                    <a:cubicBezTo>
                      <a:pt x="137" y="91"/>
                      <a:pt x="138" y="91"/>
                      <a:pt x="139" y="90"/>
                    </a:cubicBezTo>
                    <a:cubicBezTo>
                      <a:pt x="144" y="89"/>
                      <a:pt x="146" y="81"/>
                      <a:pt x="147" y="72"/>
                    </a:cubicBezTo>
                    <a:cubicBezTo>
                      <a:pt x="149" y="61"/>
                      <a:pt x="149" y="50"/>
                      <a:pt x="142" y="49"/>
                    </a:cubicBezTo>
                    <a:cubicBezTo>
                      <a:pt x="139" y="49"/>
                      <a:pt x="135" y="51"/>
                      <a:pt x="133" y="55"/>
                    </a:cubicBezTo>
                    <a:cubicBezTo>
                      <a:pt x="133" y="24"/>
                      <a:pt x="133" y="24"/>
                      <a:pt x="133" y="24"/>
                    </a:cubicBezTo>
                    <a:cubicBezTo>
                      <a:pt x="133" y="10"/>
                      <a:pt x="122" y="0"/>
                      <a:pt x="108" y="0"/>
                    </a:cubicBezTo>
                    <a:cubicBezTo>
                      <a:pt x="42" y="0"/>
                      <a:pt x="42" y="0"/>
                      <a:pt x="42" y="0"/>
                    </a:cubicBezTo>
                    <a:cubicBezTo>
                      <a:pt x="28" y="0"/>
                      <a:pt x="17" y="10"/>
                      <a:pt x="17" y="24"/>
                    </a:cubicBezTo>
                    <a:cubicBezTo>
                      <a:pt x="17" y="55"/>
                      <a:pt x="17" y="55"/>
                      <a:pt x="17" y="55"/>
                    </a:cubicBezTo>
                    <a:cubicBezTo>
                      <a:pt x="14" y="51"/>
                      <a:pt x="11" y="49"/>
                      <a:pt x="7" y="49"/>
                    </a:cubicBezTo>
                    <a:cubicBezTo>
                      <a:pt x="1" y="50"/>
                      <a:pt x="0" y="61"/>
                      <a:pt x="2" y="72"/>
                    </a:cubicBezTo>
                    <a:cubicBezTo>
                      <a:pt x="3" y="81"/>
                      <a:pt x="5" y="89"/>
                      <a:pt x="10" y="90"/>
                    </a:cubicBezTo>
                    <a:cubicBezTo>
                      <a:pt x="12" y="91"/>
                      <a:pt x="13" y="91"/>
                      <a:pt x="14" y="91"/>
                    </a:cubicBezTo>
                    <a:cubicBezTo>
                      <a:pt x="14" y="91"/>
                      <a:pt x="15" y="91"/>
                      <a:pt x="15" y="91"/>
                    </a:cubicBezTo>
                    <a:cubicBezTo>
                      <a:pt x="18" y="104"/>
                      <a:pt x="22" y="114"/>
                      <a:pt x="26" y="121"/>
                    </a:cubicBezTo>
                    <a:cubicBezTo>
                      <a:pt x="32" y="130"/>
                      <a:pt x="36" y="136"/>
                      <a:pt x="40" y="141"/>
                    </a:cubicBezTo>
                    <a:cubicBezTo>
                      <a:pt x="50" y="151"/>
                      <a:pt x="57" y="154"/>
                      <a:pt x="75" y="154"/>
                    </a:cubicBezTo>
                  </a:path>
                </a:pathLst>
              </a:custGeom>
              <a:solidFill>
                <a:srgbClr val="7D4E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2"/>
              <p:cNvSpPr/>
              <p:nvPr/>
            </p:nvSpPr>
            <p:spPr>
              <a:xfrm>
                <a:off x="4516471" y="961676"/>
                <a:ext cx="1488589" cy="947290"/>
              </a:xfrm>
              <a:custGeom>
                <a:avLst/>
                <a:gdLst/>
                <a:ahLst/>
                <a:cxnLst/>
                <a:rect l="l" t="t" r="r" b="b"/>
                <a:pathLst>
                  <a:path w="140" h="89" extrusionOk="0">
                    <a:moveTo>
                      <a:pt x="12" y="89"/>
                    </a:moveTo>
                    <a:cubicBezTo>
                      <a:pt x="12" y="58"/>
                      <a:pt x="12" y="58"/>
                      <a:pt x="12" y="58"/>
                    </a:cubicBezTo>
                    <a:cubicBezTo>
                      <a:pt x="12" y="44"/>
                      <a:pt x="23" y="34"/>
                      <a:pt x="37" y="34"/>
                    </a:cubicBezTo>
                    <a:cubicBezTo>
                      <a:pt x="103" y="34"/>
                      <a:pt x="103" y="34"/>
                      <a:pt x="103" y="34"/>
                    </a:cubicBezTo>
                    <a:cubicBezTo>
                      <a:pt x="117" y="34"/>
                      <a:pt x="128" y="44"/>
                      <a:pt x="128" y="58"/>
                    </a:cubicBezTo>
                    <a:cubicBezTo>
                      <a:pt x="128" y="89"/>
                      <a:pt x="128" y="89"/>
                      <a:pt x="128" y="89"/>
                    </a:cubicBezTo>
                    <a:cubicBezTo>
                      <a:pt x="130" y="85"/>
                      <a:pt x="134" y="83"/>
                      <a:pt x="137" y="83"/>
                    </a:cubicBezTo>
                    <a:cubicBezTo>
                      <a:pt x="139" y="57"/>
                      <a:pt x="139" y="57"/>
                      <a:pt x="139" y="57"/>
                    </a:cubicBezTo>
                    <a:cubicBezTo>
                      <a:pt x="140" y="43"/>
                      <a:pt x="135" y="29"/>
                      <a:pt x="125" y="19"/>
                    </a:cubicBezTo>
                    <a:cubicBezTo>
                      <a:pt x="111" y="4"/>
                      <a:pt x="98" y="0"/>
                      <a:pt x="70" y="0"/>
                    </a:cubicBezTo>
                    <a:cubicBezTo>
                      <a:pt x="70" y="0"/>
                      <a:pt x="70" y="0"/>
                      <a:pt x="70" y="0"/>
                    </a:cubicBezTo>
                    <a:cubicBezTo>
                      <a:pt x="70" y="0"/>
                      <a:pt x="70" y="0"/>
                      <a:pt x="70" y="0"/>
                    </a:cubicBezTo>
                    <a:cubicBezTo>
                      <a:pt x="42" y="0"/>
                      <a:pt x="28" y="4"/>
                      <a:pt x="15" y="19"/>
                    </a:cubicBezTo>
                    <a:cubicBezTo>
                      <a:pt x="5" y="29"/>
                      <a:pt x="0" y="43"/>
                      <a:pt x="0" y="57"/>
                    </a:cubicBezTo>
                    <a:cubicBezTo>
                      <a:pt x="2" y="83"/>
                      <a:pt x="2" y="83"/>
                      <a:pt x="2" y="83"/>
                    </a:cubicBezTo>
                    <a:cubicBezTo>
                      <a:pt x="6" y="83"/>
                      <a:pt x="9" y="85"/>
                      <a:pt x="12" y="89"/>
                    </a:cubicBezTo>
                  </a:path>
                </a:pathLst>
              </a:custGeom>
              <a:solidFill>
                <a:srgbClr val="191919"/>
              </a:solidFill>
              <a:ln w="9525" cap="flat" cmpd="sng">
                <a:solidFill>
                  <a:srgbClr val="19191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2"/>
              <p:cNvSpPr/>
              <p:nvPr/>
            </p:nvSpPr>
            <p:spPr>
              <a:xfrm>
                <a:off x="4809675" y="2292393"/>
                <a:ext cx="466124" cy="285690"/>
              </a:xfrm>
              <a:custGeom>
                <a:avLst/>
                <a:gdLst/>
                <a:ahLst/>
                <a:cxnLst/>
                <a:rect l="l" t="t" r="r" b="b"/>
                <a:pathLst>
                  <a:path w="44" h="27" extrusionOk="0">
                    <a:moveTo>
                      <a:pt x="44" y="16"/>
                    </a:moveTo>
                    <a:cubicBezTo>
                      <a:pt x="44" y="8"/>
                      <a:pt x="43" y="0"/>
                      <a:pt x="26" y="6"/>
                    </a:cubicBezTo>
                    <a:cubicBezTo>
                      <a:pt x="20" y="8"/>
                      <a:pt x="11" y="14"/>
                      <a:pt x="10" y="14"/>
                    </a:cubicBezTo>
                    <a:cubicBezTo>
                      <a:pt x="8" y="16"/>
                      <a:pt x="1" y="21"/>
                      <a:pt x="0" y="22"/>
                    </a:cubicBezTo>
                    <a:cubicBezTo>
                      <a:pt x="31" y="19"/>
                      <a:pt x="43" y="27"/>
                      <a:pt x="44" y="16"/>
                    </a:cubicBezTo>
                    <a:close/>
                  </a:path>
                </a:pathLst>
              </a:custGeom>
              <a:solidFill>
                <a:srgbClr val="19191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2"/>
              <p:cNvSpPr/>
              <p:nvPr/>
            </p:nvSpPr>
            <p:spPr>
              <a:xfrm>
                <a:off x="5245726" y="2292393"/>
                <a:ext cx="466124" cy="285690"/>
              </a:xfrm>
              <a:custGeom>
                <a:avLst/>
                <a:gdLst/>
                <a:ahLst/>
                <a:cxnLst/>
                <a:rect l="l" t="t" r="r" b="b"/>
                <a:pathLst>
                  <a:path w="44" h="27" extrusionOk="0">
                    <a:moveTo>
                      <a:pt x="0" y="16"/>
                    </a:moveTo>
                    <a:cubicBezTo>
                      <a:pt x="0" y="8"/>
                      <a:pt x="1" y="0"/>
                      <a:pt x="18" y="6"/>
                    </a:cubicBezTo>
                    <a:cubicBezTo>
                      <a:pt x="24" y="8"/>
                      <a:pt x="33" y="14"/>
                      <a:pt x="34" y="14"/>
                    </a:cubicBezTo>
                    <a:cubicBezTo>
                      <a:pt x="36" y="16"/>
                      <a:pt x="43" y="21"/>
                      <a:pt x="44" y="22"/>
                    </a:cubicBezTo>
                    <a:cubicBezTo>
                      <a:pt x="13" y="19"/>
                      <a:pt x="1" y="27"/>
                      <a:pt x="0" y="16"/>
                    </a:cubicBezTo>
                    <a:close/>
                  </a:path>
                </a:pathLst>
              </a:custGeom>
              <a:solidFill>
                <a:srgbClr val="19191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2"/>
              <p:cNvSpPr/>
              <p:nvPr/>
            </p:nvSpPr>
            <p:spPr>
              <a:xfrm>
                <a:off x="5516379" y="3638142"/>
                <a:ext cx="488680" cy="556344"/>
              </a:xfrm>
              <a:custGeom>
                <a:avLst/>
                <a:gdLst/>
                <a:ahLst/>
                <a:cxnLst/>
                <a:rect l="l" t="t" r="r" b="b"/>
                <a:pathLst>
                  <a:path w="46" h="52" extrusionOk="0">
                    <a:moveTo>
                      <a:pt x="23" y="0"/>
                    </a:moveTo>
                    <a:cubicBezTo>
                      <a:pt x="16" y="0"/>
                      <a:pt x="12" y="1"/>
                      <a:pt x="6" y="2"/>
                    </a:cubicBezTo>
                    <a:cubicBezTo>
                      <a:pt x="7" y="7"/>
                      <a:pt x="4" y="11"/>
                      <a:pt x="0" y="12"/>
                    </a:cubicBezTo>
                    <a:cubicBezTo>
                      <a:pt x="3" y="28"/>
                      <a:pt x="8" y="44"/>
                      <a:pt x="23" y="52"/>
                    </a:cubicBezTo>
                    <a:cubicBezTo>
                      <a:pt x="38" y="44"/>
                      <a:pt x="43" y="28"/>
                      <a:pt x="46" y="12"/>
                    </a:cubicBezTo>
                    <a:cubicBezTo>
                      <a:pt x="41" y="10"/>
                      <a:pt x="39" y="7"/>
                      <a:pt x="39" y="2"/>
                    </a:cubicBezTo>
                    <a:cubicBezTo>
                      <a:pt x="34" y="1"/>
                      <a:pt x="30" y="0"/>
                      <a:pt x="23"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2"/>
              <p:cNvSpPr/>
              <p:nvPr/>
            </p:nvSpPr>
            <p:spPr>
              <a:xfrm>
                <a:off x="5569008" y="3690772"/>
                <a:ext cx="368390" cy="436053"/>
              </a:xfrm>
              <a:custGeom>
                <a:avLst/>
                <a:gdLst/>
                <a:ahLst/>
                <a:cxnLst/>
                <a:rect l="l" t="t" r="r" b="b"/>
                <a:pathLst>
                  <a:path w="35" h="41" extrusionOk="0">
                    <a:moveTo>
                      <a:pt x="35" y="9"/>
                    </a:moveTo>
                    <a:cubicBezTo>
                      <a:pt x="34" y="15"/>
                      <a:pt x="33" y="20"/>
                      <a:pt x="31" y="24"/>
                    </a:cubicBezTo>
                    <a:cubicBezTo>
                      <a:pt x="31" y="26"/>
                      <a:pt x="30" y="28"/>
                      <a:pt x="29" y="30"/>
                    </a:cubicBezTo>
                    <a:cubicBezTo>
                      <a:pt x="28" y="31"/>
                      <a:pt x="28" y="31"/>
                      <a:pt x="28" y="31"/>
                    </a:cubicBezTo>
                    <a:cubicBezTo>
                      <a:pt x="27" y="32"/>
                      <a:pt x="27" y="32"/>
                      <a:pt x="27" y="33"/>
                    </a:cubicBezTo>
                    <a:cubicBezTo>
                      <a:pt x="24" y="36"/>
                      <a:pt x="21" y="39"/>
                      <a:pt x="18" y="41"/>
                    </a:cubicBezTo>
                    <a:cubicBezTo>
                      <a:pt x="9" y="35"/>
                      <a:pt x="3" y="25"/>
                      <a:pt x="0" y="10"/>
                    </a:cubicBezTo>
                    <a:cubicBezTo>
                      <a:pt x="1" y="9"/>
                      <a:pt x="2" y="8"/>
                      <a:pt x="2" y="8"/>
                    </a:cubicBezTo>
                    <a:cubicBezTo>
                      <a:pt x="3" y="7"/>
                      <a:pt x="3" y="7"/>
                      <a:pt x="4" y="6"/>
                    </a:cubicBezTo>
                    <a:cubicBezTo>
                      <a:pt x="4" y="6"/>
                      <a:pt x="4" y="5"/>
                      <a:pt x="4" y="5"/>
                    </a:cubicBezTo>
                    <a:cubicBezTo>
                      <a:pt x="5" y="4"/>
                      <a:pt x="6" y="3"/>
                      <a:pt x="6" y="1"/>
                    </a:cubicBezTo>
                    <a:cubicBezTo>
                      <a:pt x="7" y="1"/>
                      <a:pt x="8" y="1"/>
                      <a:pt x="9" y="1"/>
                    </a:cubicBezTo>
                    <a:cubicBezTo>
                      <a:pt x="12" y="0"/>
                      <a:pt x="14" y="0"/>
                      <a:pt x="18" y="0"/>
                    </a:cubicBezTo>
                    <a:cubicBezTo>
                      <a:pt x="23" y="0"/>
                      <a:pt x="26" y="0"/>
                      <a:pt x="30" y="1"/>
                    </a:cubicBezTo>
                    <a:cubicBezTo>
                      <a:pt x="30" y="4"/>
                      <a:pt x="32" y="7"/>
                      <a:pt x="35" y="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2"/>
              <p:cNvSpPr/>
              <p:nvPr/>
            </p:nvSpPr>
            <p:spPr>
              <a:xfrm>
                <a:off x="4516471" y="1187221"/>
                <a:ext cx="1490100" cy="308100"/>
              </a:xfrm>
              <a:prstGeom prst="rect">
                <a:avLst/>
              </a:prstGeom>
              <a:solidFill>
                <a:srgbClr val="296A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2"/>
              <p:cNvSpPr/>
              <p:nvPr/>
            </p:nvSpPr>
            <p:spPr>
              <a:xfrm>
                <a:off x="4516471" y="1187221"/>
                <a:ext cx="1490100" cy="308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2"/>
              <p:cNvSpPr/>
              <p:nvPr/>
            </p:nvSpPr>
            <p:spPr>
              <a:xfrm>
                <a:off x="4260854" y="600804"/>
                <a:ext cx="1992306" cy="616490"/>
              </a:xfrm>
              <a:custGeom>
                <a:avLst/>
                <a:gdLst/>
                <a:ahLst/>
                <a:cxnLst/>
                <a:rect l="l" t="t" r="r" b="b"/>
                <a:pathLst>
                  <a:path w="188" h="58" extrusionOk="0">
                    <a:moveTo>
                      <a:pt x="182" y="32"/>
                    </a:moveTo>
                    <a:cubicBezTo>
                      <a:pt x="125" y="0"/>
                      <a:pt x="67" y="2"/>
                      <a:pt x="7" y="32"/>
                    </a:cubicBezTo>
                    <a:cubicBezTo>
                      <a:pt x="0" y="35"/>
                      <a:pt x="0" y="45"/>
                      <a:pt x="7" y="48"/>
                    </a:cubicBezTo>
                    <a:cubicBezTo>
                      <a:pt x="24" y="58"/>
                      <a:pt x="24" y="58"/>
                      <a:pt x="24" y="58"/>
                    </a:cubicBezTo>
                    <a:cubicBezTo>
                      <a:pt x="164" y="58"/>
                      <a:pt x="164" y="58"/>
                      <a:pt x="164" y="58"/>
                    </a:cubicBezTo>
                    <a:cubicBezTo>
                      <a:pt x="182" y="48"/>
                      <a:pt x="182" y="48"/>
                      <a:pt x="182" y="48"/>
                    </a:cubicBezTo>
                    <a:cubicBezTo>
                      <a:pt x="188" y="44"/>
                      <a:pt x="188" y="35"/>
                      <a:pt x="182" y="32"/>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2"/>
              <p:cNvSpPr/>
              <p:nvPr/>
            </p:nvSpPr>
            <p:spPr>
              <a:xfrm>
                <a:off x="4644276" y="1472911"/>
                <a:ext cx="1217936" cy="285690"/>
              </a:xfrm>
              <a:custGeom>
                <a:avLst/>
                <a:gdLst/>
                <a:ahLst/>
                <a:cxnLst/>
                <a:rect l="l" t="t" r="r" b="b"/>
                <a:pathLst>
                  <a:path w="115" h="27" extrusionOk="0">
                    <a:moveTo>
                      <a:pt x="0" y="0"/>
                    </a:moveTo>
                    <a:cubicBezTo>
                      <a:pt x="9" y="18"/>
                      <a:pt x="33" y="27"/>
                      <a:pt x="57" y="27"/>
                    </a:cubicBezTo>
                    <a:cubicBezTo>
                      <a:pt x="82" y="27"/>
                      <a:pt x="106" y="18"/>
                      <a:pt x="115" y="0"/>
                    </a:cubicBezTo>
                    <a:cubicBezTo>
                      <a:pt x="0" y="0"/>
                      <a:pt x="0" y="0"/>
                      <a:pt x="0" y="0"/>
                    </a:cubicBezTo>
                  </a:path>
                </a:pathLst>
              </a:custGeom>
              <a:solidFill>
                <a:srgbClr val="191919"/>
              </a:solidFill>
              <a:ln w="9525" cap="flat" cmpd="sng">
                <a:solidFill>
                  <a:srgbClr val="19191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2"/>
              <p:cNvSpPr/>
              <p:nvPr/>
            </p:nvSpPr>
            <p:spPr>
              <a:xfrm>
                <a:off x="4644276" y="1427802"/>
                <a:ext cx="1216200" cy="912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2"/>
              <p:cNvSpPr/>
              <p:nvPr/>
            </p:nvSpPr>
            <p:spPr>
              <a:xfrm>
                <a:off x="4576616" y="1405250"/>
                <a:ext cx="128100" cy="128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2"/>
              <p:cNvSpPr/>
              <p:nvPr/>
            </p:nvSpPr>
            <p:spPr>
              <a:xfrm>
                <a:off x="5802068" y="1405250"/>
                <a:ext cx="112500" cy="128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2"/>
              <p:cNvSpPr/>
              <p:nvPr/>
            </p:nvSpPr>
            <p:spPr>
              <a:xfrm>
                <a:off x="5132957" y="1134596"/>
                <a:ext cx="233064" cy="270654"/>
              </a:xfrm>
              <a:custGeom>
                <a:avLst/>
                <a:gdLst/>
                <a:ahLst/>
                <a:cxnLst/>
                <a:rect l="l" t="t" r="r" b="b"/>
                <a:pathLst>
                  <a:path w="22" h="26" extrusionOk="0">
                    <a:moveTo>
                      <a:pt x="22" y="6"/>
                    </a:moveTo>
                    <a:cubicBezTo>
                      <a:pt x="22" y="10"/>
                      <a:pt x="21" y="13"/>
                      <a:pt x="20" y="16"/>
                    </a:cubicBezTo>
                    <a:cubicBezTo>
                      <a:pt x="19" y="17"/>
                      <a:pt x="19" y="18"/>
                      <a:pt x="18" y="19"/>
                    </a:cubicBezTo>
                    <a:cubicBezTo>
                      <a:pt x="18" y="20"/>
                      <a:pt x="18" y="20"/>
                      <a:pt x="18" y="20"/>
                    </a:cubicBezTo>
                    <a:cubicBezTo>
                      <a:pt x="17" y="21"/>
                      <a:pt x="17" y="21"/>
                      <a:pt x="17" y="21"/>
                    </a:cubicBezTo>
                    <a:cubicBezTo>
                      <a:pt x="15" y="23"/>
                      <a:pt x="14" y="25"/>
                      <a:pt x="11" y="26"/>
                    </a:cubicBezTo>
                    <a:cubicBezTo>
                      <a:pt x="6" y="23"/>
                      <a:pt x="2" y="16"/>
                      <a:pt x="0" y="6"/>
                    </a:cubicBezTo>
                    <a:cubicBezTo>
                      <a:pt x="1" y="6"/>
                      <a:pt x="1" y="5"/>
                      <a:pt x="1" y="5"/>
                    </a:cubicBezTo>
                    <a:cubicBezTo>
                      <a:pt x="2" y="4"/>
                      <a:pt x="2" y="4"/>
                      <a:pt x="2" y="4"/>
                    </a:cubicBezTo>
                    <a:cubicBezTo>
                      <a:pt x="3" y="3"/>
                      <a:pt x="3" y="3"/>
                      <a:pt x="3" y="3"/>
                    </a:cubicBezTo>
                    <a:cubicBezTo>
                      <a:pt x="3" y="3"/>
                      <a:pt x="4" y="2"/>
                      <a:pt x="4" y="1"/>
                    </a:cubicBezTo>
                    <a:cubicBezTo>
                      <a:pt x="4" y="1"/>
                      <a:pt x="5" y="1"/>
                      <a:pt x="6" y="0"/>
                    </a:cubicBezTo>
                    <a:cubicBezTo>
                      <a:pt x="7" y="0"/>
                      <a:pt x="9" y="0"/>
                      <a:pt x="11" y="0"/>
                    </a:cubicBezTo>
                    <a:cubicBezTo>
                      <a:pt x="14" y="0"/>
                      <a:pt x="17" y="0"/>
                      <a:pt x="19" y="1"/>
                    </a:cubicBezTo>
                    <a:cubicBezTo>
                      <a:pt x="19" y="3"/>
                      <a:pt x="21" y="5"/>
                      <a:pt x="22" y="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2"/>
              <p:cNvSpPr/>
              <p:nvPr/>
            </p:nvSpPr>
            <p:spPr>
              <a:xfrm>
                <a:off x="4644276" y="2999101"/>
                <a:ext cx="601450" cy="556344"/>
              </a:xfrm>
              <a:custGeom>
                <a:avLst/>
                <a:gdLst/>
                <a:ahLst/>
                <a:cxnLst/>
                <a:rect l="l" t="t" r="r" b="b"/>
                <a:pathLst>
                  <a:path w="80" h="74" extrusionOk="0">
                    <a:moveTo>
                      <a:pt x="48" y="74"/>
                    </a:moveTo>
                    <a:lnTo>
                      <a:pt x="66" y="60"/>
                    </a:lnTo>
                    <a:lnTo>
                      <a:pt x="80" y="46"/>
                    </a:lnTo>
                    <a:lnTo>
                      <a:pt x="32" y="0"/>
                    </a:lnTo>
                    <a:lnTo>
                      <a:pt x="0" y="23"/>
                    </a:lnTo>
                    <a:lnTo>
                      <a:pt x="0" y="23"/>
                    </a:lnTo>
                    <a:lnTo>
                      <a:pt x="48" y="74"/>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2"/>
              <p:cNvSpPr/>
              <p:nvPr/>
            </p:nvSpPr>
            <p:spPr>
              <a:xfrm>
                <a:off x="5245726" y="2999101"/>
                <a:ext cx="616486" cy="556344"/>
              </a:xfrm>
              <a:custGeom>
                <a:avLst/>
                <a:gdLst/>
                <a:ahLst/>
                <a:cxnLst/>
                <a:rect l="l" t="t" r="r" b="b"/>
                <a:pathLst>
                  <a:path w="82" h="74" extrusionOk="0">
                    <a:moveTo>
                      <a:pt x="33" y="74"/>
                    </a:moveTo>
                    <a:lnTo>
                      <a:pt x="16" y="60"/>
                    </a:lnTo>
                    <a:lnTo>
                      <a:pt x="0" y="46"/>
                    </a:lnTo>
                    <a:lnTo>
                      <a:pt x="50" y="0"/>
                    </a:lnTo>
                    <a:lnTo>
                      <a:pt x="82" y="23"/>
                    </a:lnTo>
                    <a:lnTo>
                      <a:pt x="82" y="23"/>
                    </a:lnTo>
                    <a:lnTo>
                      <a:pt x="33" y="74"/>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77" r:id="rId5"/>
    <p:sldLayoutId id="214748367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nologyreview.com/2020/07/17/1005396/predictive-policing-algorithms-racist-dismantled-machine-learning-bias-criminal-justi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nologyreview.com/2020/07/17/1005396/predictive-policing-algorithms-racist-dismantled-machine-learning-bias-criminal-justi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nologyreview.com/2020/07/17/1005396/predictive-policing-algorithms-racist-dismantled-machine-learning-bias-criminal-justic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utkarshx27/arrests-for-marijuana-possession/dat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6"/>
          <p:cNvSpPr txBox="1">
            <a:spLocks noGrp="1"/>
          </p:cNvSpPr>
          <p:nvPr>
            <p:ph type="ctrTitle"/>
          </p:nvPr>
        </p:nvSpPr>
        <p:spPr>
          <a:xfrm>
            <a:off x="513722" y="161203"/>
            <a:ext cx="7461336" cy="2251436"/>
          </a:xfrm>
          <a:prstGeom prst="rect">
            <a:avLst/>
          </a:prstGeom>
        </p:spPr>
        <p:txBody>
          <a:bodyPr spcFirstLastPara="1" wrap="square" lIns="91425" tIns="91425" rIns="91425" bIns="91425" anchor="b" anchorCtr="0">
            <a:noAutofit/>
          </a:bodyPr>
          <a:lstStyle/>
          <a:p>
            <a:r>
              <a:rPr lang="en-US" sz="3000"/>
              <a:t>Algorithmic Bias in Predictive Policing </a:t>
            </a:r>
            <a:br>
              <a:rPr lang="en-US" sz="3000"/>
            </a:br>
            <a:r>
              <a:rPr lang="en-US" sz="2000">
                <a:solidFill>
                  <a:srgbClr val="080D3C"/>
                </a:solidFill>
              </a:rPr>
              <a:t>- An Assessment on Toronto's Cannabis Arrests</a:t>
            </a:r>
            <a:endParaRPr lang="en-US" sz="3000">
              <a:solidFill>
                <a:srgbClr val="080D3C"/>
              </a:solidFill>
            </a:endParaRPr>
          </a:p>
        </p:txBody>
      </p:sp>
      <p:sp>
        <p:nvSpPr>
          <p:cNvPr id="437" name="Google Shape;437;p36"/>
          <p:cNvSpPr txBox="1">
            <a:spLocks noGrp="1"/>
          </p:cNvSpPr>
          <p:nvPr>
            <p:ph type="subTitle" idx="1"/>
          </p:nvPr>
        </p:nvSpPr>
        <p:spPr>
          <a:xfrm>
            <a:off x="513747" y="3594035"/>
            <a:ext cx="4855637" cy="63083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chemeClr val="tx2"/>
                </a:solidFill>
                <a:latin typeface="Calibri"/>
                <a:ea typeface="Calibri"/>
                <a:cs typeface="Calibri"/>
              </a:rPr>
              <a:t>Group 07</a:t>
            </a:r>
            <a:endParaRPr lang="en-US"/>
          </a:p>
          <a:p>
            <a:pPr marL="0" indent="0">
              <a:buSzPts val="1100"/>
            </a:pPr>
            <a:r>
              <a:rPr lang="en">
                <a:solidFill>
                  <a:schemeClr val="tx2"/>
                </a:solidFill>
                <a:latin typeface="Calibri"/>
                <a:ea typeface="Calibri"/>
                <a:cs typeface="Calibri"/>
              </a:rPr>
              <a:t>Anukul, Hayoung (Zoe), Rajkumar, </a:t>
            </a:r>
            <a:r>
              <a:rPr lang="en" err="1">
                <a:solidFill>
                  <a:schemeClr val="tx2"/>
                </a:solidFill>
                <a:ea typeface="Calibri"/>
                <a:cs typeface="Calibri"/>
              </a:rPr>
              <a:t>Zeyu</a:t>
            </a:r>
            <a:r>
              <a:rPr lang="en">
                <a:solidFill>
                  <a:schemeClr val="tx2"/>
                </a:solidFill>
                <a:ea typeface="Calibri"/>
                <a:cs typeface="Calibri"/>
              </a:rPr>
              <a:t> (Kehl)</a:t>
            </a:r>
            <a:endParaRPr lang="en">
              <a:solidFill>
                <a:schemeClr val="tx2"/>
              </a:solidFill>
              <a:ea typeface="Calibri" panose="020F0502020204030204" pitchFamily="34" charset="0"/>
              <a:cs typeface="Calibri" panose="020F0502020204030204" pitchFamily="34" charset="0"/>
            </a:endParaRPr>
          </a:p>
        </p:txBody>
      </p:sp>
      <p:grpSp>
        <p:nvGrpSpPr>
          <p:cNvPr id="438" name="Google Shape;438;p36"/>
          <p:cNvGrpSpPr/>
          <p:nvPr/>
        </p:nvGrpSpPr>
        <p:grpSpPr>
          <a:xfrm>
            <a:off x="6226405" y="2480350"/>
            <a:ext cx="2210144" cy="2220802"/>
            <a:chOff x="5853478" y="1448745"/>
            <a:chExt cx="2776800" cy="2753555"/>
          </a:xfrm>
        </p:grpSpPr>
        <p:sp>
          <p:nvSpPr>
            <p:cNvPr id="439" name="Google Shape;439;p36"/>
            <p:cNvSpPr/>
            <p:nvPr/>
          </p:nvSpPr>
          <p:spPr>
            <a:xfrm>
              <a:off x="5853478" y="3164054"/>
              <a:ext cx="2776800" cy="364800"/>
            </a:xfrm>
            <a:prstGeom prst="ellipse">
              <a:avLst/>
            </a:prstGeom>
            <a:solidFill>
              <a:srgbClr val="C6C6C6">
                <a:alpha val="418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440" name="Google Shape;440;p36"/>
            <p:cNvGrpSpPr/>
            <p:nvPr/>
          </p:nvGrpSpPr>
          <p:grpSpPr>
            <a:xfrm>
              <a:off x="6021465" y="1448745"/>
              <a:ext cx="2285253" cy="2246018"/>
              <a:chOff x="5082850" y="847700"/>
              <a:chExt cx="3647650" cy="3585025"/>
            </a:xfrm>
          </p:grpSpPr>
          <p:sp>
            <p:nvSpPr>
              <p:cNvPr id="441" name="Google Shape;441;p36"/>
              <p:cNvSpPr/>
              <p:nvPr/>
            </p:nvSpPr>
            <p:spPr>
              <a:xfrm>
                <a:off x="7086709" y="2546279"/>
                <a:ext cx="673171" cy="508795"/>
              </a:xfrm>
              <a:custGeom>
                <a:avLst/>
                <a:gdLst/>
                <a:ahLst/>
                <a:cxnLst/>
                <a:rect l="l" t="t" r="r" b="b"/>
                <a:pathLst>
                  <a:path w="61" h="46" extrusionOk="0">
                    <a:moveTo>
                      <a:pt x="61" y="17"/>
                    </a:moveTo>
                    <a:cubicBezTo>
                      <a:pt x="61" y="0"/>
                      <a:pt x="61" y="0"/>
                      <a:pt x="61" y="0"/>
                    </a:cubicBezTo>
                    <a:cubicBezTo>
                      <a:pt x="53" y="10"/>
                      <a:pt x="46" y="12"/>
                      <a:pt x="31" y="12"/>
                    </a:cubicBezTo>
                    <a:cubicBezTo>
                      <a:pt x="31" y="12"/>
                      <a:pt x="31" y="12"/>
                      <a:pt x="31" y="12"/>
                    </a:cubicBezTo>
                    <a:cubicBezTo>
                      <a:pt x="31" y="12"/>
                      <a:pt x="31" y="12"/>
                      <a:pt x="31" y="12"/>
                    </a:cubicBezTo>
                    <a:cubicBezTo>
                      <a:pt x="31" y="12"/>
                      <a:pt x="31" y="12"/>
                      <a:pt x="31" y="12"/>
                    </a:cubicBezTo>
                    <a:cubicBezTo>
                      <a:pt x="30" y="12"/>
                      <a:pt x="30" y="12"/>
                      <a:pt x="30" y="12"/>
                    </a:cubicBezTo>
                    <a:cubicBezTo>
                      <a:pt x="15" y="12"/>
                      <a:pt x="8" y="10"/>
                      <a:pt x="0" y="0"/>
                    </a:cubicBezTo>
                    <a:cubicBezTo>
                      <a:pt x="0" y="17"/>
                      <a:pt x="0" y="17"/>
                      <a:pt x="0" y="17"/>
                    </a:cubicBezTo>
                    <a:cubicBezTo>
                      <a:pt x="31" y="46"/>
                      <a:pt x="31" y="46"/>
                      <a:pt x="31" y="46"/>
                    </a:cubicBezTo>
                    <a:lnTo>
                      <a:pt x="61" y="17"/>
                    </a:lnTo>
                    <a:close/>
                  </a:path>
                </a:pathLst>
              </a:custGeom>
              <a:solidFill>
                <a:srgbClr val="5E3A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6"/>
              <p:cNvSpPr/>
              <p:nvPr/>
            </p:nvSpPr>
            <p:spPr>
              <a:xfrm>
                <a:off x="6108265" y="2945487"/>
                <a:ext cx="1017586" cy="931482"/>
              </a:xfrm>
              <a:custGeom>
                <a:avLst/>
                <a:gdLst/>
                <a:ahLst/>
                <a:cxnLst/>
                <a:rect l="l" t="t" r="r" b="b"/>
                <a:pathLst>
                  <a:path w="92" h="84" extrusionOk="0">
                    <a:moveTo>
                      <a:pt x="75" y="26"/>
                    </a:moveTo>
                    <a:cubicBezTo>
                      <a:pt x="59" y="28"/>
                      <a:pt x="59" y="28"/>
                      <a:pt x="59" y="28"/>
                    </a:cubicBezTo>
                    <a:cubicBezTo>
                      <a:pt x="52" y="0"/>
                      <a:pt x="52" y="0"/>
                      <a:pt x="52" y="0"/>
                    </a:cubicBezTo>
                    <a:cubicBezTo>
                      <a:pt x="26" y="6"/>
                      <a:pt x="26" y="6"/>
                      <a:pt x="26" y="6"/>
                    </a:cubicBezTo>
                    <a:cubicBezTo>
                      <a:pt x="11" y="12"/>
                      <a:pt x="0" y="26"/>
                      <a:pt x="0" y="42"/>
                    </a:cubicBezTo>
                    <a:cubicBezTo>
                      <a:pt x="0" y="84"/>
                      <a:pt x="0" y="84"/>
                      <a:pt x="0" y="84"/>
                    </a:cubicBezTo>
                    <a:cubicBezTo>
                      <a:pt x="10" y="84"/>
                      <a:pt x="10" y="84"/>
                      <a:pt x="10" y="84"/>
                    </a:cubicBezTo>
                    <a:cubicBezTo>
                      <a:pt x="38" y="84"/>
                      <a:pt x="38" y="84"/>
                      <a:pt x="38" y="84"/>
                    </a:cubicBezTo>
                    <a:cubicBezTo>
                      <a:pt x="46" y="84"/>
                      <a:pt x="46" y="84"/>
                      <a:pt x="46" y="84"/>
                    </a:cubicBezTo>
                    <a:cubicBezTo>
                      <a:pt x="92" y="84"/>
                      <a:pt x="92" y="84"/>
                      <a:pt x="92" y="84"/>
                    </a:cubicBezTo>
                    <a:cubicBezTo>
                      <a:pt x="62" y="36"/>
                      <a:pt x="62" y="36"/>
                      <a:pt x="62" y="36"/>
                    </a:cubicBezTo>
                    <a:lnTo>
                      <a:pt x="75" y="26"/>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6"/>
              <p:cNvSpPr/>
              <p:nvPr/>
            </p:nvSpPr>
            <p:spPr>
              <a:xfrm>
                <a:off x="7728571" y="2945487"/>
                <a:ext cx="1001929" cy="931482"/>
              </a:xfrm>
              <a:custGeom>
                <a:avLst/>
                <a:gdLst/>
                <a:ahLst/>
                <a:cxnLst/>
                <a:rect l="l" t="t" r="r" b="b"/>
                <a:pathLst>
                  <a:path w="91" h="84" extrusionOk="0">
                    <a:moveTo>
                      <a:pt x="65" y="6"/>
                    </a:moveTo>
                    <a:cubicBezTo>
                      <a:pt x="39" y="0"/>
                      <a:pt x="39" y="0"/>
                      <a:pt x="39" y="0"/>
                    </a:cubicBezTo>
                    <a:cubicBezTo>
                      <a:pt x="39" y="0"/>
                      <a:pt x="39" y="0"/>
                      <a:pt x="39" y="0"/>
                    </a:cubicBezTo>
                    <a:cubicBezTo>
                      <a:pt x="32" y="28"/>
                      <a:pt x="32" y="28"/>
                      <a:pt x="32" y="28"/>
                    </a:cubicBezTo>
                    <a:cubicBezTo>
                      <a:pt x="16" y="26"/>
                      <a:pt x="16" y="26"/>
                      <a:pt x="16" y="26"/>
                    </a:cubicBezTo>
                    <a:cubicBezTo>
                      <a:pt x="30" y="36"/>
                      <a:pt x="30" y="36"/>
                      <a:pt x="30" y="36"/>
                    </a:cubicBezTo>
                    <a:cubicBezTo>
                      <a:pt x="0" y="84"/>
                      <a:pt x="0" y="84"/>
                      <a:pt x="0" y="84"/>
                    </a:cubicBezTo>
                    <a:cubicBezTo>
                      <a:pt x="46" y="84"/>
                      <a:pt x="46" y="84"/>
                      <a:pt x="46" y="84"/>
                    </a:cubicBezTo>
                    <a:cubicBezTo>
                      <a:pt x="53" y="84"/>
                      <a:pt x="53" y="84"/>
                      <a:pt x="53" y="84"/>
                    </a:cubicBezTo>
                    <a:cubicBezTo>
                      <a:pt x="81" y="84"/>
                      <a:pt x="81" y="84"/>
                      <a:pt x="81" y="84"/>
                    </a:cubicBezTo>
                    <a:cubicBezTo>
                      <a:pt x="91" y="84"/>
                      <a:pt x="91" y="84"/>
                      <a:pt x="91" y="84"/>
                    </a:cubicBezTo>
                    <a:cubicBezTo>
                      <a:pt x="91" y="42"/>
                      <a:pt x="91" y="42"/>
                      <a:pt x="91" y="42"/>
                    </a:cubicBezTo>
                    <a:cubicBezTo>
                      <a:pt x="91" y="26"/>
                      <a:pt x="81" y="12"/>
                      <a:pt x="65" y="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36"/>
              <p:cNvSpPr/>
              <p:nvPr/>
            </p:nvSpPr>
            <p:spPr>
              <a:xfrm>
                <a:off x="7125850" y="3156829"/>
                <a:ext cx="211347" cy="587070"/>
              </a:xfrm>
              <a:custGeom>
                <a:avLst/>
                <a:gdLst/>
                <a:ahLst/>
                <a:cxnLst/>
                <a:rect l="l" t="t" r="r" b="b"/>
                <a:pathLst>
                  <a:path w="27" h="75" extrusionOk="0">
                    <a:moveTo>
                      <a:pt x="9" y="13"/>
                    </a:moveTo>
                    <a:lnTo>
                      <a:pt x="0" y="3"/>
                    </a:lnTo>
                    <a:lnTo>
                      <a:pt x="22" y="75"/>
                    </a:lnTo>
                    <a:lnTo>
                      <a:pt x="27" y="17"/>
                    </a:lnTo>
                    <a:lnTo>
                      <a:pt x="24" y="0"/>
                    </a:lnTo>
                    <a:lnTo>
                      <a:pt x="9" y="1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6"/>
              <p:cNvSpPr/>
              <p:nvPr/>
            </p:nvSpPr>
            <p:spPr>
              <a:xfrm>
                <a:off x="7517229" y="3156829"/>
                <a:ext cx="211347" cy="587070"/>
              </a:xfrm>
              <a:custGeom>
                <a:avLst/>
                <a:gdLst/>
                <a:ahLst/>
                <a:cxnLst/>
                <a:rect l="l" t="t" r="r" b="b"/>
                <a:pathLst>
                  <a:path w="27" h="75" extrusionOk="0">
                    <a:moveTo>
                      <a:pt x="1" y="0"/>
                    </a:moveTo>
                    <a:lnTo>
                      <a:pt x="0" y="17"/>
                    </a:lnTo>
                    <a:lnTo>
                      <a:pt x="5" y="75"/>
                    </a:lnTo>
                    <a:lnTo>
                      <a:pt x="27" y="3"/>
                    </a:lnTo>
                    <a:lnTo>
                      <a:pt x="17" y="13"/>
                    </a:lnTo>
                    <a:lnTo>
                      <a:pt x="1"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6"/>
              <p:cNvSpPr/>
              <p:nvPr/>
            </p:nvSpPr>
            <p:spPr>
              <a:xfrm>
                <a:off x="7016264" y="2734140"/>
                <a:ext cx="407034" cy="524449"/>
              </a:xfrm>
              <a:custGeom>
                <a:avLst/>
                <a:gdLst/>
                <a:ahLst/>
                <a:cxnLst/>
                <a:rect l="l" t="t" r="r" b="b"/>
                <a:pathLst>
                  <a:path w="52" h="67" extrusionOk="0">
                    <a:moveTo>
                      <a:pt x="14" y="57"/>
                    </a:moveTo>
                    <a:lnTo>
                      <a:pt x="23" y="67"/>
                    </a:lnTo>
                    <a:lnTo>
                      <a:pt x="38" y="54"/>
                    </a:lnTo>
                    <a:lnTo>
                      <a:pt x="52" y="41"/>
                    </a:lnTo>
                    <a:lnTo>
                      <a:pt x="9" y="0"/>
                    </a:lnTo>
                    <a:lnTo>
                      <a:pt x="0" y="7"/>
                    </a:lnTo>
                    <a:lnTo>
                      <a:pt x="14" y="57"/>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6"/>
              <p:cNvSpPr/>
              <p:nvPr/>
            </p:nvSpPr>
            <p:spPr>
              <a:xfrm>
                <a:off x="7423298" y="2734140"/>
                <a:ext cx="414864" cy="524449"/>
              </a:xfrm>
              <a:custGeom>
                <a:avLst/>
                <a:gdLst/>
                <a:ahLst/>
                <a:cxnLst/>
                <a:rect l="l" t="t" r="r" b="b"/>
                <a:pathLst>
                  <a:path w="53" h="67" extrusionOk="0">
                    <a:moveTo>
                      <a:pt x="13" y="54"/>
                    </a:moveTo>
                    <a:lnTo>
                      <a:pt x="29" y="67"/>
                    </a:lnTo>
                    <a:lnTo>
                      <a:pt x="39" y="57"/>
                    </a:lnTo>
                    <a:lnTo>
                      <a:pt x="53" y="7"/>
                    </a:lnTo>
                    <a:lnTo>
                      <a:pt x="43" y="0"/>
                    </a:lnTo>
                    <a:lnTo>
                      <a:pt x="0" y="41"/>
                    </a:lnTo>
                    <a:lnTo>
                      <a:pt x="13" y="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6"/>
              <p:cNvSpPr/>
              <p:nvPr/>
            </p:nvSpPr>
            <p:spPr>
              <a:xfrm>
                <a:off x="7313712" y="3055073"/>
                <a:ext cx="211347" cy="234827"/>
              </a:xfrm>
              <a:custGeom>
                <a:avLst/>
                <a:gdLst/>
                <a:ahLst/>
                <a:cxnLst/>
                <a:rect l="l" t="t" r="r" b="b"/>
                <a:pathLst>
                  <a:path w="27" h="30" extrusionOk="0">
                    <a:moveTo>
                      <a:pt x="14" y="0"/>
                    </a:moveTo>
                    <a:lnTo>
                      <a:pt x="0" y="13"/>
                    </a:lnTo>
                    <a:lnTo>
                      <a:pt x="3" y="30"/>
                    </a:lnTo>
                    <a:lnTo>
                      <a:pt x="26" y="30"/>
                    </a:lnTo>
                    <a:lnTo>
                      <a:pt x="27" y="13"/>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6"/>
              <p:cNvSpPr/>
              <p:nvPr/>
            </p:nvSpPr>
            <p:spPr>
              <a:xfrm>
                <a:off x="7298056" y="3289900"/>
                <a:ext cx="258312" cy="587070"/>
              </a:xfrm>
              <a:custGeom>
                <a:avLst/>
                <a:gdLst/>
                <a:ahLst/>
                <a:cxnLst/>
                <a:rect l="l" t="t" r="r" b="b"/>
                <a:pathLst>
                  <a:path w="33" h="75" extrusionOk="0">
                    <a:moveTo>
                      <a:pt x="28" y="0"/>
                    </a:moveTo>
                    <a:lnTo>
                      <a:pt x="5" y="0"/>
                    </a:lnTo>
                    <a:lnTo>
                      <a:pt x="0" y="58"/>
                    </a:lnTo>
                    <a:lnTo>
                      <a:pt x="5" y="75"/>
                    </a:lnTo>
                    <a:lnTo>
                      <a:pt x="28" y="75"/>
                    </a:lnTo>
                    <a:lnTo>
                      <a:pt x="33" y="58"/>
                    </a:lnTo>
                    <a:lnTo>
                      <a:pt x="2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6"/>
              <p:cNvSpPr/>
              <p:nvPr/>
            </p:nvSpPr>
            <p:spPr>
              <a:xfrm>
                <a:off x="6695331" y="1176458"/>
                <a:ext cx="1448103" cy="1502893"/>
              </a:xfrm>
              <a:custGeom>
                <a:avLst/>
                <a:gdLst/>
                <a:ahLst/>
                <a:cxnLst/>
                <a:rect l="l" t="t" r="r" b="b"/>
                <a:pathLst>
                  <a:path w="131" h="136" extrusionOk="0">
                    <a:moveTo>
                      <a:pt x="65" y="136"/>
                    </a:moveTo>
                    <a:cubicBezTo>
                      <a:pt x="66" y="136"/>
                      <a:pt x="66" y="136"/>
                      <a:pt x="66" y="136"/>
                    </a:cubicBezTo>
                    <a:cubicBezTo>
                      <a:pt x="66" y="136"/>
                      <a:pt x="66" y="136"/>
                      <a:pt x="66" y="136"/>
                    </a:cubicBezTo>
                    <a:cubicBezTo>
                      <a:pt x="66" y="136"/>
                      <a:pt x="66" y="136"/>
                      <a:pt x="66" y="136"/>
                    </a:cubicBezTo>
                    <a:cubicBezTo>
                      <a:pt x="66" y="136"/>
                      <a:pt x="66" y="136"/>
                      <a:pt x="66" y="136"/>
                    </a:cubicBezTo>
                    <a:cubicBezTo>
                      <a:pt x="81" y="136"/>
                      <a:pt x="88" y="134"/>
                      <a:pt x="96" y="124"/>
                    </a:cubicBezTo>
                    <a:cubicBezTo>
                      <a:pt x="100" y="120"/>
                      <a:pt x="103" y="115"/>
                      <a:pt x="108" y="107"/>
                    </a:cubicBezTo>
                    <a:cubicBezTo>
                      <a:pt x="113" y="101"/>
                      <a:pt x="116" y="92"/>
                      <a:pt x="118" y="80"/>
                    </a:cubicBezTo>
                    <a:cubicBezTo>
                      <a:pt x="119" y="81"/>
                      <a:pt x="119" y="81"/>
                      <a:pt x="119" y="81"/>
                    </a:cubicBezTo>
                    <a:cubicBezTo>
                      <a:pt x="120" y="81"/>
                      <a:pt x="122" y="81"/>
                      <a:pt x="123" y="80"/>
                    </a:cubicBezTo>
                    <a:cubicBezTo>
                      <a:pt x="127" y="78"/>
                      <a:pt x="128" y="72"/>
                      <a:pt x="130" y="64"/>
                    </a:cubicBezTo>
                    <a:cubicBezTo>
                      <a:pt x="131" y="54"/>
                      <a:pt x="131" y="45"/>
                      <a:pt x="125" y="44"/>
                    </a:cubicBezTo>
                    <a:cubicBezTo>
                      <a:pt x="122" y="43"/>
                      <a:pt x="119" y="45"/>
                      <a:pt x="117" y="49"/>
                    </a:cubicBezTo>
                    <a:cubicBezTo>
                      <a:pt x="117" y="22"/>
                      <a:pt x="117" y="22"/>
                      <a:pt x="117" y="22"/>
                    </a:cubicBezTo>
                    <a:cubicBezTo>
                      <a:pt x="117" y="10"/>
                      <a:pt x="107" y="0"/>
                      <a:pt x="95" y="0"/>
                    </a:cubicBezTo>
                    <a:cubicBezTo>
                      <a:pt x="36" y="0"/>
                      <a:pt x="36" y="0"/>
                      <a:pt x="36" y="0"/>
                    </a:cubicBezTo>
                    <a:cubicBezTo>
                      <a:pt x="25" y="0"/>
                      <a:pt x="15" y="10"/>
                      <a:pt x="15" y="22"/>
                    </a:cubicBezTo>
                    <a:cubicBezTo>
                      <a:pt x="15" y="49"/>
                      <a:pt x="15" y="49"/>
                      <a:pt x="15" y="49"/>
                    </a:cubicBezTo>
                    <a:cubicBezTo>
                      <a:pt x="12" y="45"/>
                      <a:pt x="9" y="43"/>
                      <a:pt x="6" y="44"/>
                    </a:cubicBezTo>
                    <a:cubicBezTo>
                      <a:pt x="0" y="45"/>
                      <a:pt x="0" y="54"/>
                      <a:pt x="1" y="64"/>
                    </a:cubicBezTo>
                    <a:cubicBezTo>
                      <a:pt x="2" y="72"/>
                      <a:pt x="4" y="78"/>
                      <a:pt x="9" y="80"/>
                    </a:cubicBezTo>
                    <a:cubicBezTo>
                      <a:pt x="10" y="81"/>
                      <a:pt x="11" y="81"/>
                      <a:pt x="12" y="81"/>
                    </a:cubicBezTo>
                    <a:cubicBezTo>
                      <a:pt x="13" y="80"/>
                      <a:pt x="13" y="80"/>
                      <a:pt x="13" y="80"/>
                    </a:cubicBezTo>
                    <a:cubicBezTo>
                      <a:pt x="15" y="92"/>
                      <a:pt x="19" y="101"/>
                      <a:pt x="23" y="107"/>
                    </a:cubicBezTo>
                    <a:cubicBezTo>
                      <a:pt x="28" y="115"/>
                      <a:pt x="32" y="120"/>
                      <a:pt x="35" y="124"/>
                    </a:cubicBezTo>
                    <a:cubicBezTo>
                      <a:pt x="43" y="134"/>
                      <a:pt x="50" y="136"/>
                      <a:pt x="65" y="136"/>
                    </a:cubicBezTo>
                    <a:close/>
                  </a:path>
                </a:pathLst>
              </a:custGeom>
              <a:solidFill>
                <a:srgbClr val="855732"/>
              </a:solidFill>
              <a:ln w="9525" cap="flat" cmpd="sng">
                <a:solidFill>
                  <a:srgbClr val="85573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6"/>
              <p:cNvSpPr/>
              <p:nvPr/>
            </p:nvSpPr>
            <p:spPr>
              <a:xfrm>
                <a:off x="6742296" y="847700"/>
                <a:ext cx="1369827" cy="868862"/>
              </a:xfrm>
              <a:custGeom>
                <a:avLst/>
                <a:gdLst/>
                <a:ahLst/>
                <a:cxnLst/>
                <a:rect l="l" t="t" r="r" b="b"/>
                <a:pathLst>
                  <a:path w="124" h="79" extrusionOk="0">
                    <a:moveTo>
                      <a:pt x="11" y="79"/>
                    </a:moveTo>
                    <a:cubicBezTo>
                      <a:pt x="11" y="52"/>
                      <a:pt x="11" y="52"/>
                      <a:pt x="11" y="52"/>
                    </a:cubicBezTo>
                    <a:cubicBezTo>
                      <a:pt x="11" y="40"/>
                      <a:pt x="21" y="30"/>
                      <a:pt x="32" y="30"/>
                    </a:cubicBezTo>
                    <a:cubicBezTo>
                      <a:pt x="91" y="30"/>
                      <a:pt x="91" y="30"/>
                      <a:pt x="91" y="30"/>
                    </a:cubicBezTo>
                    <a:cubicBezTo>
                      <a:pt x="103" y="30"/>
                      <a:pt x="113" y="40"/>
                      <a:pt x="113" y="52"/>
                    </a:cubicBezTo>
                    <a:cubicBezTo>
                      <a:pt x="113" y="79"/>
                      <a:pt x="113" y="79"/>
                      <a:pt x="113" y="79"/>
                    </a:cubicBezTo>
                    <a:cubicBezTo>
                      <a:pt x="115" y="75"/>
                      <a:pt x="118" y="73"/>
                      <a:pt x="121" y="74"/>
                    </a:cubicBezTo>
                    <a:cubicBezTo>
                      <a:pt x="123" y="50"/>
                      <a:pt x="123" y="50"/>
                      <a:pt x="123" y="50"/>
                    </a:cubicBezTo>
                    <a:cubicBezTo>
                      <a:pt x="124" y="38"/>
                      <a:pt x="119" y="26"/>
                      <a:pt x="110" y="17"/>
                    </a:cubicBezTo>
                    <a:cubicBezTo>
                      <a:pt x="98" y="4"/>
                      <a:pt x="86" y="0"/>
                      <a:pt x="62" y="0"/>
                    </a:cubicBezTo>
                    <a:cubicBezTo>
                      <a:pt x="62" y="0"/>
                      <a:pt x="62" y="0"/>
                      <a:pt x="62" y="0"/>
                    </a:cubicBezTo>
                    <a:cubicBezTo>
                      <a:pt x="62" y="0"/>
                      <a:pt x="62" y="0"/>
                      <a:pt x="62" y="0"/>
                    </a:cubicBezTo>
                    <a:cubicBezTo>
                      <a:pt x="37" y="0"/>
                      <a:pt x="25" y="4"/>
                      <a:pt x="13" y="17"/>
                    </a:cubicBezTo>
                    <a:cubicBezTo>
                      <a:pt x="4" y="26"/>
                      <a:pt x="0" y="38"/>
                      <a:pt x="0" y="50"/>
                    </a:cubicBezTo>
                    <a:cubicBezTo>
                      <a:pt x="2" y="74"/>
                      <a:pt x="2" y="74"/>
                      <a:pt x="2" y="74"/>
                    </a:cubicBezTo>
                    <a:cubicBezTo>
                      <a:pt x="5" y="73"/>
                      <a:pt x="8" y="75"/>
                      <a:pt x="11" y="79"/>
                    </a:cubicBezTo>
                    <a:close/>
                  </a:path>
                </a:pathLst>
              </a:custGeom>
              <a:solidFill>
                <a:srgbClr val="191919"/>
              </a:solidFill>
              <a:ln w="9525" cap="flat" cmpd="sng">
                <a:solidFill>
                  <a:srgbClr val="19191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6"/>
              <p:cNvSpPr/>
              <p:nvPr/>
            </p:nvSpPr>
            <p:spPr>
              <a:xfrm>
                <a:off x="7517229" y="2788936"/>
                <a:ext cx="641861" cy="1088034"/>
              </a:xfrm>
              <a:custGeom>
                <a:avLst/>
                <a:gdLst/>
                <a:ahLst/>
                <a:cxnLst/>
                <a:rect l="l" t="t" r="r" b="b"/>
                <a:pathLst>
                  <a:path w="82" h="139" extrusionOk="0">
                    <a:moveTo>
                      <a:pt x="49" y="57"/>
                    </a:moveTo>
                    <a:lnTo>
                      <a:pt x="72" y="60"/>
                    </a:lnTo>
                    <a:lnTo>
                      <a:pt x="82" y="20"/>
                    </a:lnTo>
                    <a:lnTo>
                      <a:pt x="82" y="20"/>
                    </a:lnTo>
                    <a:lnTo>
                      <a:pt x="41" y="0"/>
                    </a:lnTo>
                    <a:lnTo>
                      <a:pt x="27" y="50"/>
                    </a:lnTo>
                    <a:lnTo>
                      <a:pt x="5" y="122"/>
                    </a:lnTo>
                    <a:lnTo>
                      <a:pt x="0" y="139"/>
                    </a:lnTo>
                    <a:lnTo>
                      <a:pt x="7" y="139"/>
                    </a:lnTo>
                    <a:lnTo>
                      <a:pt x="20" y="139"/>
                    </a:lnTo>
                    <a:lnTo>
                      <a:pt x="27" y="139"/>
                    </a:lnTo>
                    <a:lnTo>
                      <a:pt x="69" y="71"/>
                    </a:lnTo>
                    <a:lnTo>
                      <a:pt x="49" y="57"/>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6"/>
              <p:cNvSpPr/>
              <p:nvPr/>
            </p:nvSpPr>
            <p:spPr>
              <a:xfrm>
                <a:off x="6687505" y="2788936"/>
                <a:ext cx="649691" cy="1088034"/>
              </a:xfrm>
              <a:custGeom>
                <a:avLst/>
                <a:gdLst/>
                <a:ahLst/>
                <a:cxnLst/>
                <a:rect l="l" t="t" r="r" b="b"/>
                <a:pathLst>
                  <a:path w="83" h="139" extrusionOk="0">
                    <a:moveTo>
                      <a:pt x="56" y="50"/>
                    </a:moveTo>
                    <a:lnTo>
                      <a:pt x="42" y="0"/>
                    </a:lnTo>
                    <a:lnTo>
                      <a:pt x="0" y="20"/>
                    </a:lnTo>
                    <a:lnTo>
                      <a:pt x="10" y="60"/>
                    </a:lnTo>
                    <a:lnTo>
                      <a:pt x="32" y="57"/>
                    </a:lnTo>
                    <a:lnTo>
                      <a:pt x="14" y="71"/>
                    </a:lnTo>
                    <a:lnTo>
                      <a:pt x="56" y="139"/>
                    </a:lnTo>
                    <a:lnTo>
                      <a:pt x="63" y="139"/>
                    </a:lnTo>
                    <a:lnTo>
                      <a:pt x="76" y="139"/>
                    </a:lnTo>
                    <a:lnTo>
                      <a:pt x="83" y="139"/>
                    </a:lnTo>
                    <a:lnTo>
                      <a:pt x="78" y="122"/>
                    </a:lnTo>
                    <a:lnTo>
                      <a:pt x="56" y="5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6"/>
              <p:cNvSpPr/>
              <p:nvPr/>
            </p:nvSpPr>
            <p:spPr>
              <a:xfrm>
                <a:off x="6851882" y="1012076"/>
                <a:ext cx="1228931" cy="430518"/>
              </a:xfrm>
              <a:custGeom>
                <a:avLst/>
                <a:gdLst/>
                <a:ahLst/>
                <a:cxnLst/>
                <a:rect l="l" t="t" r="r" b="b"/>
                <a:pathLst>
                  <a:path w="111" h="39" extrusionOk="0">
                    <a:moveTo>
                      <a:pt x="111" y="32"/>
                    </a:moveTo>
                    <a:cubicBezTo>
                      <a:pt x="78" y="32"/>
                      <a:pt x="41" y="39"/>
                      <a:pt x="11" y="18"/>
                    </a:cubicBezTo>
                    <a:cubicBezTo>
                      <a:pt x="0" y="12"/>
                      <a:pt x="8" y="0"/>
                      <a:pt x="8" y="0"/>
                    </a:cubicBezTo>
                    <a:cubicBezTo>
                      <a:pt x="97" y="0"/>
                      <a:pt x="97" y="0"/>
                      <a:pt x="97" y="0"/>
                    </a:cubicBezTo>
                    <a:lnTo>
                      <a:pt x="111" y="32"/>
                    </a:lnTo>
                    <a:close/>
                  </a:path>
                </a:pathLst>
              </a:custGeom>
              <a:solidFill>
                <a:srgbClr val="191919"/>
              </a:solidFill>
              <a:ln w="9525" cap="flat" cmpd="sng">
                <a:solidFill>
                  <a:srgbClr val="19191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6"/>
              <p:cNvSpPr/>
              <p:nvPr/>
            </p:nvSpPr>
            <p:spPr>
              <a:xfrm>
                <a:off x="5646435" y="2436693"/>
                <a:ext cx="634036" cy="555760"/>
              </a:xfrm>
              <a:custGeom>
                <a:avLst/>
                <a:gdLst/>
                <a:ahLst/>
                <a:cxnLst/>
                <a:rect l="l" t="t" r="r" b="b"/>
                <a:pathLst>
                  <a:path w="57" h="50" extrusionOk="0">
                    <a:moveTo>
                      <a:pt x="57" y="30"/>
                    </a:moveTo>
                    <a:cubicBezTo>
                      <a:pt x="57" y="0"/>
                      <a:pt x="57" y="0"/>
                      <a:pt x="57" y="0"/>
                    </a:cubicBezTo>
                    <a:cubicBezTo>
                      <a:pt x="0" y="0"/>
                      <a:pt x="0" y="0"/>
                      <a:pt x="0" y="0"/>
                    </a:cubicBezTo>
                    <a:cubicBezTo>
                      <a:pt x="0" y="30"/>
                      <a:pt x="0" y="30"/>
                      <a:pt x="0" y="30"/>
                    </a:cubicBezTo>
                    <a:cubicBezTo>
                      <a:pt x="0" y="36"/>
                      <a:pt x="3" y="42"/>
                      <a:pt x="7" y="46"/>
                    </a:cubicBezTo>
                    <a:cubicBezTo>
                      <a:pt x="8" y="47"/>
                      <a:pt x="9" y="47"/>
                      <a:pt x="10" y="48"/>
                    </a:cubicBezTo>
                    <a:cubicBezTo>
                      <a:pt x="13" y="49"/>
                      <a:pt x="17" y="50"/>
                      <a:pt x="20" y="50"/>
                    </a:cubicBezTo>
                    <a:cubicBezTo>
                      <a:pt x="37" y="50"/>
                      <a:pt x="37" y="50"/>
                      <a:pt x="37" y="50"/>
                    </a:cubicBezTo>
                    <a:cubicBezTo>
                      <a:pt x="41" y="50"/>
                      <a:pt x="44" y="49"/>
                      <a:pt x="47" y="48"/>
                    </a:cubicBezTo>
                    <a:cubicBezTo>
                      <a:pt x="49" y="47"/>
                      <a:pt x="50" y="46"/>
                      <a:pt x="52" y="44"/>
                    </a:cubicBezTo>
                    <a:cubicBezTo>
                      <a:pt x="55" y="41"/>
                      <a:pt x="57" y="36"/>
                      <a:pt x="57" y="30"/>
                    </a:cubicBezTo>
                    <a:close/>
                  </a:path>
                </a:pathLst>
              </a:custGeom>
              <a:solidFill>
                <a:srgbClr val="FFC38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36"/>
              <p:cNvSpPr/>
              <p:nvPr/>
            </p:nvSpPr>
            <p:spPr>
              <a:xfrm>
                <a:off x="5082850" y="2397558"/>
                <a:ext cx="1573347" cy="2035168"/>
              </a:xfrm>
              <a:custGeom>
                <a:avLst/>
                <a:gdLst/>
                <a:ahLst/>
                <a:cxnLst/>
                <a:rect l="l" t="t" r="r" b="b"/>
                <a:pathLst>
                  <a:path w="201" h="260" extrusionOk="0">
                    <a:moveTo>
                      <a:pt x="201" y="260"/>
                    </a:moveTo>
                    <a:lnTo>
                      <a:pt x="158" y="260"/>
                    </a:lnTo>
                    <a:lnTo>
                      <a:pt x="0" y="260"/>
                    </a:lnTo>
                    <a:lnTo>
                      <a:pt x="0" y="0"/>
                    </a:lnTo>
                    <a:lnTo>
                      <a:pt x="201" y="0"/>
                    </a:lnTo>
                    <a:lnTo>
                      <a:pt x="201" y="220"/>
                    </a:lnTo>
                    <a:lnTo>
                      <a:pt x="201" y="26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6"/>
              <p:cNvSpPr/>
              <p:nvPr/>
            </p:nvSpPr>
            <p:spPr>
              <a:xfrm>
                <a:off x="5294197" y="2648040"/>
                <a:ext cx="1133100" cy="7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6"/>
              <p:cNvSpPr/>
              <p:nvPr/>
            </p:nvSpPr>
            <p:spPr>
              <a:xfrm>
                <a:off x="5294197" y="2828071"/>
                <a:ext cx="1133100" cy="627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6"/>
              <p:cNvSpPr/>
              <p:nvPr/>
            </p:nvSpPr>
            <p:spPr>
              <a:xfrm>
                <a:off x="5294197" y="3000278"/>
                <a:ext cx="1133100" cy="7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6"/>
              <p:cNvSpPr/>
              <p:nvPr/>
            </p:nvSpPr>
            <p:spPr>
              <a:xfrm>
                <a:off x="5294197" y="3180314"/>
                <a:ext cx="1133100" cy="627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36"/>
              <p:cNvSpPr/>
              <p:nvPr/>
            </p:nvSpPr>
            <p:spPr>
              <a:xfrm>
                <a:off x="5294197" y="3360345"/>
                <a:ext cx="1133100" cy="7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36"/>
              <p:cNvSpPr/>
              <p:nvPr/>
            </p:nvSpPr>
            <p:spPr>
              <a:xfrm>
                <a:off x="5294197" y="3532552"/>
                <a:ext cx="1133100" cy="78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6"/>
              <p:cNvSpPr/>
              <p:nvPr/>
            </p:nvSpPr>
            <p:spPr>
              <a:xfrm>
                <a:off x="5294197" y="3712588"/>
                <a:ext cx="1133100" cy="78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6"/>
              <p:cNvSpPr/>
              <p:nvPr/>
            </p:nvSpPr>
            <p:spPr>
              <a:xfrm>
                <a:off x="5771677" y="3900450"/>
                <a:ext cx="657900" cy="627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6"/>
              <p:cNvSpPr/>
              <p:nvPr/>
            </p:nvSpPr>
            <p:spPr>
              <a:xfrm>
                <a:off x="5771677" y="4072656"/>
                <a:ext cx="657900" cy="7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6"/>
              <p:cNvSpPr/>
              <p:nvPr/>
            </p:nvSpPr>
            <p:spPr>
              <a:xfrm>
                <a:off x="5656324" y="2217521"/>
                <a:ext cx="133071" cy="273967"/>
              </a:xfrm>
              <a:custGeom>
                <a:avLst/>
                <a:gdLst/>
                <a:ahLst/>
                <a:cxnLst/>
                <a:rect l="l" t="t" r="r" b="b"/>
                <a:pathLst>
                  <a:path w="12" h="25" extrusionOk="0">
                    <a:moveTo>
                      <a:pt x="6" y="0"/>
                    </a:moveTo>
                    <a:cubicBezTo>
                      <a:pt x="6" y="0"/>
                      <a:pt x="6" y="0"/>
                      <a:pt x="6" y="0"/>
                    </a:cubicBezTo>
                    <a:cubicBezTo>
                      <a:pt x="3" y="0"/>
                      <a:pt x="0" y="2"/>
                      <a:pt x="0" y="4"/>
                    </a:cubicBezTo>
                    <a:cubicBezTo>
                      <a:pt x="0" y="21"/>
                      <a:pt x="0" y="21"/>
                      <a:pt x="0" y="21"/>
                    </a:cubicBezTo>
                    <a:cubicBezTo>
                      <a:pt x="0" y="23"/>
                      <a:pt x="3" y="25"/>
                      <a:pt x="6" y="25"/>
                    </a:cubicBezTo>
                    <a:cubicBezTo>
                      <a:pt x="6" y="25"/>
                      <a:pt x="6" y="25"/>
                      <a:pt x="6" y="25"/>
                    </a:cubicBezTo>
                    <a:cubicBezTo>
                      <a:pt x="10" y="25"/>
                      <a:pt x="12" y="23"/>
                      <a:pt x="12" y="21"/>
                    </a:cubicBezTo>
                    <a:cubicBezTo>
                      <a:pt x="12" y="4"/>
                      <a:pt x="12" y="4"/>
                      <a:pt x="12" y="4"/>
                    </a:cubicBezTo>
                    <a:cubicBezTo>
                      <a:pt x="12" y="2"/>
                      <a:pt x="10" y="0"/>
                      <a:pt x="6" y="0"/>
                    </a:cubicBezTo>
                    <a:close/>
                  </a:path>
                </a:pathLst>
              </a:custGeom>
              <a:solidFill>
                <a:srgbClr val="8557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6"/>
              <p:cNvSpPr/>
              <p:nvPr/>
            </p:nvSpPr>
            <p:spPr>
              <a:xfrm>
                <a:off x="5785687" y="2170556"/>
                <a:ext cx="164381" cy="320933"/>
              </a:xfrm>
              <a:custGeom>
                <a:avLst/>
                <a:gdLst/>
                <a:ahLst/>
                <a:cxnLst/>
                <a:rect l="l" t="t" r="r" b="b"/>
                <a:pathLst>
                  <a:path w="15" h="29" extrusionOk="0">
                    <a:moveTo>
                      <a:pt x="8" y="0"/>
                    </a:moveTo>
                    <a:cubicBezTo>
                      <a:pt x="8" y="0"/>
                      <a:pt x="8" y="0"/>
                      <a:pt x="8" y="0"/>
                    </a:cubicBezTo>
                    <a:cubicBezTo>
                      <a:pt x="4" y="0"/>
                      <a:pt x="0" y="2"/>
                      <a:pt x="0" y="4"/>
                    </a:cubicBezTo>
                    <a:cubicBezTo>
                      <a:pt x="0" y="24"/>
                      <a:pt x="0" y="24"/>
                      <a:pt x="0" y="24"/>
                    </a:cubicBezTo>
                    <a:cubicBezTo>
                      <a:pt x="0" y="27"/>
                      <a:pt x="4" y="29"/>
                      <a:pt x="8" y="29"/>
                    </a:cubicBezTo>
                    <a:cubicBezTo>
                      <a:pt x="8" y="29"/>
                      <a:pt x="8" y="29"/>
                      <a:pt x="8" y="29"/>
                    </a:cubicBezTo>
                    <a:cubicBezTo>
                      <a:pt x="12" y="29"/>
                      <a:pt x="15" y="27"/>
                      <a:pt x="15" y="24"/>
                    </a:cubicBezTo>
                    <a:cubicBezTo>
                      <a:pt x="15" y="4"/>
                      <a:pt x="15" y="4"/>
                      <a:pt x="15" y="4"/>
                    </a:cubicBezTo>
                    <a:cubicBezTo>
                      <a:pt x="15" y="2"/>
                      <a:pt x="12" y="0"/>
                      <a:pt x="8" y="0"/>
                    </a:cubicBezTo>
                    <a:close/>
                  </a:path>
                </a:pathLst>
              </a:custGeom>
              <a:solidFill>
                <a:srgbClr val="8557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6"/>
              <p:cNvSpPr/>
              <p:nvPr/>
            </p:nvSpPr>
            <p:spPr>
              <a:xfrm>
                <a:off x="5946355" y="2170556"/>
                <a:ext cx="164381" cy="320933"/>
              </a:xfrm>
              <a:custGeom>
                <a:avLst/>
                <a:gdLst/>
                <a:ahLst/>
                <a:cxnLst/>
                <a:rect l="l" t="t" r="r" b="b"/>
                <a:pathLst>
                  <a:path w="15" h="29" extrusionOk="0">
                    <a:moveTo>
                      <a:pt x="8" y="0"/>
                    </a:moveTo>
                    <a:cubicBezTo>
                      <a:pt x="8" y="0"/>
                      <a:pt x="8" y="0"/>
                      <a:pt x="8" y="0"/>
                    </a:cubicBezTo>
                    <a:cubicBezTo>
                      <a:pt x="4" y="0"/>
                      <a:pt x="0" y="2"/>
                      <a:pt x="0" y="4"/>
                    </a:cubicBezTo>
                    <a:cubicBezTo>
                      <a:pt x="0" y="24"/>
                      <a:pt x="0" y="24"/>
                      <a:pt x="0" y="24"/>
                    </a:cubicBezTo>
                    <a:cubicBezTo>
                      <a:pt x="0" y="27"/>
                      <a:pt x="4" y="29"/>
                      <a:pt x="8" y="29"/>
                    </a:cubicBezTo>
                    <a:cubicBezTo>
                      <a:pt x="8" y="29"/>
                      <a:pt x="8" y="29"/>
                      <a:pt x="8" y="29"/>
                    </a:cubicBezTo>
                    <a:cubicBezTo>
                      <a:pt x="12" y="29"/>
                      <a:pt x="15" y="27"/>
                      <a:pt x="15" y="24"/>
                    </a:cubicBezTo>
                    <a:cubicBezTo>
                      <a:pt x="15" y="4"/>
                      <a:pt x="15" y="4"/>
                      <a:pt x="15" y="4"/>
                    </a:cubicBezTo>
                    <a:cubicBezTo>
                      <a:pt x="15" y="2"/>
                      <a:pt x="12" y="0"/>
                      <a:pt x="8" y="0"/>
                    </a:cubicBezTo>
                    <a:close/>
                  </a:path>
                </a:pathLst>
              </a:custGeom>
              <a:solidFill>
                <a:srgbClr val="8557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6"/>
              <p:cNvSpPr/>
              <p:nvPr/>
            </p:nvSpPr>
            <p:spPr>
              <a:xfrm>
                <a:off x="6097589" y="2170556"/>
                <a:ext cx="172207" cy="320933"/>
              </a:xfrm>
              <a:custGeom>
                <a:avLst/>
                <a:gdLst/>
                <a:ahLst/>
                <a:cxnLst/>
                <a:rect l="l" t="t" r="r" b="b"/>
                <a:pathLst>
                  <a:path w="15" h="29" extrusionOk="0">
                    <a:moveTo>
                      <a:pt x="8" y="0"/>
                    </a:moveTo>
                    <a:cubicBezTo>
                      <a:pt x="8" y="0"/>
                      <a:pt x="8" y="0"/>
                      <a:pt x="8" y="0"/>
                    </a:cubicBezTo>
                    <a:cubicBezTo>
                      <a:pt x="4" y="0"/>
                      <a:pt x="0" y="2"/>
                      <a:pt x="0" y="4"/>
                    </a:cubicBezTo>
                    <a:cubicBezTo>
                      <a:pt x="0" y="24"/>
                      <a:pt x="0" y="24"/>
                      <a:pt x="0" y="24"/>
                    </a:cubicBezTo>
                    <a:cubicBezTo>
                      <a:pt x="0" y="27"/>
                      <a:pt x="4" y="29"/>
                      <a:pt x="8" y="29"/>
                    </a:cubicBezTo>
                    <a:cubicBezTo>
                      <a:pt x="8" y="29"/>
                      <a:pt x="8" y="29"/>
                      <a:pt x="8" y="29"/>
                    </a:cubicBezTo>
                    <a:cubicBezTo>
                      <a:pt x="12" y="29"/>
                      <a:pt x="15" y="27"/>
                      <a:pt x="15" y="24"/>
                    </a:cubicBezTo>
                    <a:cubicBezTo>
                      <a:pt x="15" y="4"/>
                      <a:pt x="15" y="4"/>
                      <a:pt x="15" y="4"/>
                    </a:cubicBezTo>
                    <a:cubicBezTo>
                      <a:pt x="15" y="2"/>
                      <a:pt x="12" y="0"/>
                      <a:pt x="8" y="0"/>
                    </a:cubicBezTo>
                    <a:close/>
                  </a:path>
                </a:pathLst>
              </a:custGeom>
              <a:solidFill>
                <a:srgbClr val="8557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36"/>
            <p:cNvGrpSpPr/>
            <p:nvPr/>
          </p:nvGrpSpPr>
          <p:grpSpPr>
            <a:xfrm>
              <a:off x="6734657" y="3465999"/>
              <a:ext cx="762221" cy="736300"/>
              <a:chOff x="9258532" y="3280224"/>
              <a:chExt cx="762221" cy="736300"/>
            </a:xfrm>
          </p:grpSpPr>
          <p:sp>
            <p:nvSpPr>
              <p:cNvPr id="471" name="Google Shape;471;p36"/>
              <p:cNvSpPr/>
              <p:nvPr/>
            </p:nvSpPr>
            <p:spPr>
              <a:xfrm>
                <a:off x="9258532" y="3400580"/>
                <a:ext cx="252286" cy="338247"/>
              </a:xfrm>
              <a:custGeom>
                <a:avLst/>
                <a:gdLst/>
                <a:ahLst/>
                <a:cxnLst/>
                <a:rect l="l" t="t" r="r" b="b"/>
                <a:pathLst>
                  <a:path w="33" h="44" extrusionOk="0">
                    <a:moveTo>
                      <a:pt x="2" y="44"/>
                    </a:moveTo>
                    <a:cubicBezTo>
                      <a:pt x="1" y="44"/>
                      <a:pt x="1" y="44"/>
                      <a:pt x="1" y="44"/>
                    </a:cubicBezTo>
                    <a:cubicBezTo>
                      <a:pt x="1" y="44"/>
                      <a:pt x="0" y="43"/>
                      <a:pt x="1" y="42"/>
                    </a:cubicBezTo>
                    <a:cubicBezTo>
                      <a:pt x="17" y="0"/>
                      <a:pt x="17" y="0"/>
                      <a:pt x="17" y="0"/>
                    </a:cubicBezTo>
                    <a:cubicBezTo>
                      <a:pt x="33" y="42"/>
                      <a:pt x="33" y="42"/>
                      <a:pt x="33" y="42"/>
                    </a:cubicBezTo>
                    <a:cubicBezTo>
                      <a:pt x="33" y="43"/>
                      <a:pt x="33" y="44"/>
                      <a:pt x="33" y="44"/>
                    </a:cubicBezTo>
                    <a:cubicBezTo>
                      <a:pt x="32" y="44"/>
                      <a:pt x="32" y="44"/>
                      <a:pt x="31" y="43"/>
                    </a:cubicBezTo>
                    <a:cubicBezTo>
                      <a:pt x="17" y="5"/>
                      <a:pt x="17" y="5"/>
                      <a:pt x="17" y="5"/>
                    </a:cubicBezTo>
                    <a:cubicBezTo>
                      <a:pt x="3" y="43"/>
                      <a:pt x="3" y="43"/>
                      <a:pt x="3" y="43"/>
                    </a:cubicBezTo>
                    <a:cubicBezTo>
                      <a:pt x="2" y="44"/>
                      <a:pt x="2" y="44"/>
                      <a:pt x="2" y="4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6"/>
              <p:cNvSpPr/>
              <p:nvPr/>
            </p:nvSpPr>
            <p:spPr>
              <a:xfrm>
                <a:off x="9768467" y="3400580"/>
                <a:ext cx="252286" cy="338247"/>
              </a:xfrm>
              <a:custGeom>
                <a:avLst/>
                <a:gdLst/>
                <a:ahLst/>
                <a:cxnLst/>
                <a:rect l="l" t="t" r="r" b="b"/>
                <a:pathLst>
                  <a:path w="33" h="44" extrusionOk="0">
                    <a:moveTo>
                      <a:pt x="1" y="44"/>
                    </a:moveTo>
                    <a:cubicBezTo>
                      <a:pt x="1" y="44"/>
                      <a:pt x="1" y="44"/>
                      <a:pt x="1" y="44"/>
                    </a:cubicBezTo>
                    <a:cubicBezTo>
                      <a:pt x="0" y="44"/>
                      <a:pt x="0" y="43"/>
                      <a:pt x="0" y="42"/>
                    </a:cubicBezTo>
                    <a:cubicBezTo>
                      <a:pt x="16" y="0"/>
                      <a:pt x="16" y="0"/>
                      <a:pt x="16" y="0"/>
                    </a:cubicBezTo>
                    <a:cubicBezTo>
                      <a:pt x="33" y="42"/>
                      <a:pt x="33" y="42"/>
                      <a:pt x="33" y="42"/>
                    </a:cubicBezTo>
                    <a:cubicBezTo>
                      <a:pt x="33" y="43"/>
                      <a:pt x="32" y="44"/>
                      <a:pt x="32" y="44"/>
                    </a:cubicBezTo>
                    <a:cubicBezTo>
                      <a:pt x="31" y="44"/>
                      <a:pt x="31" y="44"/>
                      <a:pt x="31" y="43"/>
                    </a:cubicBezTo>
                    <a:cubicBezTo>
                      <a:pt x="16" y="5"/>
                      <a:pt x="16" y="5"/>
                      <a:pt x="16" y="5"/>
                    </a:cubicBezTo>
                    <a:cubicBezTo>
                      <a:pt x="2" y="43"/>
                      <a:pt x="2" y="43"/>
                      <a:pt x="2" y="43"/>
                    </a:cubicBezTo>
                    <a:cubicBezTo>
                      <a:pt x="2" y="44"/>
                      <a:pt x="1" y="44"/>
                      <a:pt x="1" y="4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6"/>
              <p:cNvSpPr/>
              <p:nvPr/>
            </p:nvSpPr>
            <p:spPr>
              <a:xfrm>
                <a:off x="9258532" y="3728089"/>
                <a:ext cx="257652" cy="112750"/>
              </a:xfrm>
              <a:custGeom>
                <a:avLst/>
                <a:gdLst/>
                <a:ahLst/>
                <a:cxnLst/>
                <a:rect l="l" t="t" r="r" b="b"/>
                <a:pathLst>
                  <a:path w="34" h="15" extrusionOk="0">
                    <a:moveTo>
                      <a:pt x="0" y="0"/>
                    </a:moveTo>
                    <a:cubicBezTo>
                      <a:pt x="1" y="8"/>
                      <a:pt x="8" y="15"/>
                      <a:pt x="17" y="15"/>
                    </a:cubicBezTo>
                    <a:cubicBezTo>
                      <a:pt x="26" y="15"/>
                      <a:pt x="33" y="8"/>
                      <a:pt x="34"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36"/>
              <p:cNvSpPr/>
              <p:nvPr/>
            </p:nvSpPr>
            <p:spPr>
              <a:xfrm>
                <a:off x="9768467" y="3728089"/>
                <a:ext cx="252286" cy="112750"/>
              </a:xfrm>
              <a:custGeom>
                <a:avLst/>
                <a:gdLst/>
                <a:ahLst/>
                <a:cxnLst/>
                <a:rect l="l" t="t" r="r" b="b"/>
                <a:pathLst>
                  <a:path w="33" h="15" extrusionOk="0">
                    <a:moveTo>
                      <a:pt x="0" y="0"/>
                    </a:moveTo>
                    <a:cubicBezTo>
                      <a:pt x="1" y="8"/>
                      <a:pt x="8" y="15"/>
                      <a:pt x="16" y="15"/>
                    </a:cubicBezTo>
                    <a:cubicBezTo>
                      <a:pt x="25" y="15"/>
                      <a:pt x="32" y="8"/>
                      <a:pt x="33"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6"/>
              <p:cNvSpPr/>
              <p:nvPr/>
            </p:nvSpPr>
            <p:spPr>
              <a:xfrm>
                <a:off x="9349782" y="3360766"/>
                <a:ext cx="585087" cy="59060"/>
              </a:xfrm>
              <a:custGeom>
                <a:avLst/>
                <a:gdLst/>
                <a:ahLst/>
                <a:cxnLst/>
                <a:rect l="l" t="t" r="r" b="b"/>
                <a:pathLst>
                  <a:path w="109" h="11" extrusionOk="0">
                    <a:moveTo>
                      <a:pt x="109" y="11"/>
                    </a:moveTo>
                    <a:lnTo>
                      <a:pt x="0" y="11"/>
                    </a:lnTo>
                    <a:lnTo>
                      <a:pt x="0" y="7"/>
                    </a:lnTo>
                    <a:lnTo>
                      <a:pt x="54" y="0"/>
                    </a:lnTo>
                    <a:lnTo>
                      <a:pt x="109" y="7"/>
                    </a:lnTo>
                    <a:lnTo>
                      <a:pt x="109" y="1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6"/>
              <p:cNvSpPr/>
              <p:nvPr/>
            </p:nvSpPr>
            <p:spPr>
              <a:xfrm>
                <a:off x="9618175" y="3280224"/>
                <a:ext cx="43156" cy="727989"/>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6"/>
              <p:cNvSpPr/>
              <p:nvPr/>
            </p:nvSpPr>
            <p:spPr>
              <a:xfrm rot="5400000">
                <a:off x="9618050" y="3878374"/>
                <a:ext cx="43200" cy="2331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73C1B3F4-E7A4-C501-4BE8-578AEADF32A6}"/>
              </a:ext>
            </a:extLst>
          </p:cNvPr>
          <p:cNvSpPr txBox="1"/>
          <p:nvPr/>
        </p:nvSpPr>
        <p:spPr>
          <a:xfrm>
            <a:off x="512413" y="890184"/>
            <a:ext cx="14161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80D3C"/>
                </a:solidFill>
                <a:latin typeface="Calibri"/>
              </a:rPr>
              <a:t>AI Ethics</a:t>
            </a:r>
          </a:p>
        </p:txBody>
      </p:sp>
    </p:spTree>
    <p:extLst>
      <p:ext uri="{BB962C8B-B14F-4D97-AF65-F5344CB8AC3E}">
        <p14:creationId xmlns:p14="http://schemas.microsoft.com/office/powerpoint/2010/main" val="338375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grpSp>
        <p:nvGrpSpPr>
          <p:cNvPr id="2" name="Group 1">
            <a:extLst>
              <a:ext uri="{FF2B5EF4-FFF2-40B4-BE49-F238E27FC236}">
                <a16:creationId xmlns:a16="http://schemas.microsoft.com/office/drawing/2014/main" id="{05447AC9-ED10-58F0-5EBD-5E4DC5B84DD3}"/>
              </a:ext>
            </a:extLst>
          </p:cNvPr>
          <p:cNvGrpSpPr/>
          <p:nvPr/>
        </p:nvGrpSpPr>
        <p:grpSpPr>
          <a:xfrm>
            <a:off x="717765" y="1392470"/>
            <a:ext cx="7962709" cy="3029781"/>
            <a:chOff x="717765" y="1402156"/>
            <a:chExt cx="7962709" cy="3029781"/>
          </a:xfrm>
        </p:grpSpPr>
        <p:pic>
          <p:nvPicPr>
            <p:cNvPr id="3" name="Picture 2">
              <a:extLst>
                <a:ext uri="{FF2B5EF4-FFF2-40B4-BE49-F238E27FC236}">
                  <a16:creationId xmlns:a16="http://schemas.microsoft.com/office/drawing/2014/main" id="{D428A582-6022-2324-1E97-717B5398F070}"/>
                </a:ext>
              </a:extLst>
            </p:cNvPr>
            <p:cNvPicPr>
              <a:picLocks noChangeAspect="1"/>
            </p:cNvPicPr>
            <p:nvPr/>
          </p:nvPicPr>
          <p:blipFill>
            <a:blip r:embed="rId3"/>
            <a:srcRect/>
            <a:stretch/>
          </p:blipFill>
          <p:spPr>
            <a:xfrm>
              <a:off x="717765" y="1402156"/>
              <a:ext cx="4262736" cy="3029781"/>
            </a:xfrm>
            <a:prstGeom prst="rect">
              <a:avLst/>
            </a:prstGeom>
          </p:spPr>
        </p:pic>
        <p:sp>
          <p:nvSpPr>
            <p:cNvPr id="4" name="Google Shape;676;p43">
              <a:extLst>
                <a:ext uri="{FF2B5EF4-FFF2-40B4-BE49-F238E27FC236}">
                  <a16:creationId xmlns:a16="http://schemas.microsoft.com/office/drawing/2014/main" id="{07C7EF56-0117-2B32-54AD-B4566FA9DEC9}"/>
                </a:ext>
              </a:extLst>
            </p:cNvPr>
            <p:cNvSpPr txBox="1">
              <a:spLocks/>
            </p:cNvSpPr>
            <p:nvPr/>
          </p:nvSpPr>
          <p:spPr>
            <a:xfrm>
              <a:off x="5018299" y="1403604"/>
              <a:ext cx="3662175" cy="2892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285750" indent="-285750">
                <a:lnSpc>
                  <a:spcPct val="150000"/>
                </a:lnSpc>
                <a:buFontTx/>
                <a:buChar char="-"/>
              </a:pPr>
              <a:r>
                <a:rPr lang="en-US" sz="1800">
                  <a:latin typeface="Calibri"/>
                  <a:ea typeface="Calibri" panose="020F0502020204030204" pitchFamily="34" charset="0"/>
                  <a:cs typeface="Calibri"/>
                </a:rPr>
                <a:t>White males are more than 20 times arrested in number than black female</a:t>
              </a:r>
            </a:p>
            <a:p>
              <a:pPr marL="285750" indent="-285750">
                <a:lnSpc>
                  <a:spcPct val="150000"/>
                </a:lnSpc>
                <a:buFontTx/>
                <a:buChar char="-"/>
              </a:pPr>
              <a:r>
                <a:rPr lang="en-US" sz="1800">
                  <a:latin typeface="Calibri"/>
                  <a:ea typeface="Calibri" panose="020F0502020204030204" pitchFamily="34" charset="0"/>
                  <a:cs typeface="Calibri"/>
                </a:rPr>
                <a:t>Arrested black male are twice likely guilty than white female</a:t>
              </a:r>
            </a:p>
            <a:p>
              <a:pPr marL="285750" indent="-285750">
                <a:lnSpc>
                  <a:spcPct val="150000"/>
                </a:lnSpc>
                <a:buFontTx/>
                <a:buChar char="-"/>
              </a:pPr>
              <a:endParaRPr lang="en-US" sz="1800">
                <a:latin typeface="Calibri"/>
                <a:ea typeface="Calibri" panose="020F0502020204030204" pitchFamily="34" charset="0"/>
                <a:cs typeface="Calibri"/>
              </a:endParaRPr>
            </a:p>
          </p:txBody>
        </p:sp>
      </p:grpSp>
      <p:sp>
        <p:nvSpPr>
          <p:cNvPr id="8" name="Title 7">
            <a:extLst>
              <a:ext uri="{FF2B5EF4-FFF2-40B4-BE49-F238E27FC236}">
                <a16:creationId xmlns:a16="http://schemas.microsoft.com/office/drawing/2014/main" id="{FBDA28A8-1A16-FD59-A37D-64E20761EF02}"/>
              </a:ext>
            </a:extLst>
          </p:cNvPr>
          <p:cNvSpPr>
            <a:spLocks noGrp="1"/>
          </p:cNvSpPr>
          <p:nvPr>
            <p:ph type="title"/>
          </p:nvPr>
        </p:nvSpPr>
        <p:spPr/>
        <p:txBody>
          <a:bodyPr/>
          <a:lstStyle/>
          <a:p>
            <a:r>
              <a:rPr lang="en-US"/>
              <a:t>2. Arrest Numbers </a:t>
            </a:r>
            <a:r>
              <a:rPr lang="en-US">
                <a:solidFill>
                  <a:schemeClr val="tx1">
                    <a:lumMod val="40000"/>
                    <a:lumOff val="60000"/>
                  </a:schemeClr>
                </a:solidFill>
              </a:rPr>
              <a:t>vs.</a:t>
            </a:r>
            <a:r>
              <a:rPr lang="en-US"/>
              <a:t> Guilty Conviction Rate</a:t>
            </a:r>
            <a:endParaRPr lang="ko-KR" altLang="en-US"/>
          </a:p>
        </p:txBody>
      </p:sp>
    </p:spTree>
    <p:extLst>
      <p:ext uri="{BB962C8B-B14F-4D97-AF65-F5344CB8AC3E}">
        <p14:creationId xmlns:p14="http://schemas.microsoft.com/office/powerpoint/2010/main" val="47486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CONTENTS</a:t>
            </a:r>
          </a:p>
        </p:txBody>
      </p:sp>
      <p:graphicFrame>
        <p:nvGraphicFramePr>
          <p:cNvPr id="27" name="Google Shape;260;p27">
            <a:extLst>
              <a:ext uri="{FF2B5EF4-FFF2-40B4-BE49-F238E27FC236}">
                <a16:creationId xmlns:a16="http://schemas.microsoft.com/office/drawing/2014/main" id="{EB208821-5EF9-4C22-7DC9-20A037FEB0FD}"/>
              </a:ext>
            </a:extLst>
          </p:cNvPr>
          <p:cNvGraphicFramePr/>
          <p:nvPr>
            <p:extLst>
              <p:ext uri="{D42A27DB-BD31-4B8C-83A1-F6EECF244321}">
                <p14:modId xmlns:p14="http://schemas.microsoft.com/office/powerpoint/2010/main" val="1973907347"/>
              </p:ext>
            </p:extLst>
          </p:nvPr>
        </p:nvGraphicFramePr>
        <p:xfrm>
          <a:off x="1237984" y="1285168"/>
          <a:ext cx="6668033" cy="2573165"/>
        </p:xfrm>
        <a:graphic>
          <a:graphicData uri="http://schemas.openxmlformats.org/drawingml/2006/table">
            <a:tbl>
              <a:tblPr>
                <a:noFill/>
              </a:tblPr>
              <a:tblGrid>
                <a:gridCol w="1975252">
                  <a:extLst>
                    <a:ext uri="{9D8B030D-6E8A-4147-A177-3AD203B41FA5}">
                      <a16:colId xmlns:a16="http://schemas.microsoft.com/office/drawing/2014/main" val="20000"/>
                    </a:ext>
                  </a:extLst>
                </a:gridCol>
                <a:gridCol w="4692781">
                  <a:extLst>
                    <a:ext uri="{9D8B030D-6E8A-4147-A177-3AD203B41FA5}">
                      <a16:colId xmlns:a16="http://schemas.microsoft.com/office/drawing/2014/main" val="20001"/>
                    </a:ext>
                  </a:extLst>
                </a:gridCol>
              </a:tblGrid>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01</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Problem Description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02</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Ethical Considerations</a:t>
                      </a:r>
                      <a:endParaRPr lang="en-US" sz="1300" b="0">
                        <a:solidFill>
                          <a:schemeClr val="tx1"/>
                        </a:solidFill>
                        <a:latin typeface="Abadi"/>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03</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Data Description &amp; EDA</a:t>
                      </a:r>
                      <a:endParaRPr lang="en-US" sz="1300" b="0">
                        <a:solidFill>
                          <a:schemeClr val="tx1"/>
                        </a:solidFill>
                        <a:latin typeface="Abadi" panose="020B0604020104020204" pitchFamily="34" charset="0"/>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04</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1">
                          <a:solidFill>
                            <a:schemeClr val="tx1"/>
                          </a:solidFill>
                          <a:latin typeface="Abadi"/>
                          <a:ea typeface="Albert Sans"/>
                          <a:cs typeface="Albert Sans"/>
                          <a:sym typeface="Albert Sans"/>
                        </a:rPr>
                        <a:t>Empirical Bias Assessment</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3"/>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05</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Conclusion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8402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panose="020F0502020204030204" pitchFamily="34" charset="0"/>
                <a:cs typeface="Calibri"/>
              </a:rPr>
              <a:t>EMPIRICAL BIAS ASSESSMENT</a:t>
            </a:r>
            <a:br>
              <a:rPr lang="en-US">
                <a:latin typeface="Calibri" panose="020F0502020204030204" pitchFamily="34" charset="0"/>
                <a:ea typeface="Calibri" panose="020F0502020204030204" pitchFamily="34" charset="0"/>
                <a:cs typeface="Calibri" panose="020F0502020204030204" pitchFamily="34" charset="0"/>
              </a:rPr>
            </a:br>
            <a:r>
              <a:rPr lang="en-US">
                <a:solidFill>
                  <a:schemeClr val="tx1">
                    <a:lumMod val="40000"/>
                    <a:lumOff val="60000"/>
                  </a:schemeClr>
                </a:solidFill>
                <a:latin typeface="Calibri"/>
                <a:ea typeface="Calibri" panose="020F0502020204030204" pitchFamily="34" charset="0"/>
                <a:cs typeface="Calibri"/>
              </a:rPr>
              <a:t>0. The Base Model</a:t>
            </a:r>
            <a:endParaRPr lang="en-US" u="sng">
              <a:solidFill>
                <a:schemeClr val="tx1">
                  <a:lumMod val="40000"/>
                  <a:lumOff val="60000"/>
                </a:schemeClr>
              </a:solidFill>
              <a:latin typeface="Calibri"/>
              <a:ea typeface="Calibri" panose="020F0502020204030204" pitchFamily="34" charset="0"/>
              <a:cs typeface="Calibri"/>
            </a:endParaRPr>
          </a:p>
        </p:txBody>
      </p:sp>
      <p:grpSp>
        <p:nvGrpSpPr>
          <p:cNvPr id="5" name="Group 4">
            <a:extLst>
              <a:ext uri="{FF2B5EF4-FFF2-40B4-BE49-F238E27FC236}">
                <a16:creationId xmlns:a16="http://schemas.microsoft.com/office/drawing/2014/main" id="{39E83483-7C5C-3A68-352D-4024086C26A7}"/>
              </a:ext>
            </a:extLst>
          </p:cNvPr>
          <p:cNvGrpSpPr/>
          <p:nvPr/>
        </p:nvGrpSpPr>
        <p:grpSpPr>
          <a:xfrm>
            <a:off x="800099" y="1780579"/>
            <a:ext cx="7543802" cy="2892866"/>
            <a:chOff x="800099" y="1780579"/>
            <a:chExt cx="7543802" cy="2892866"/>
          </a:xfrm>
        </p:grpSpPr>
        <p:pic>
          <p:nvPicPr>
            <p:cNvPr id="6" name="Picture 5" descr="A graph of different groups&#10;&#10;Description automatically generated">
              <a:extLst>
                <a:ext uri="{FF2B5EF4-FFF2-40B4-BE49-F238E27FC236}">
                  <a16:creationId xmlns:a16="http://schemas.microsoft.com/office/drawing/2014/main" id="{AA447735-896F-2368-734B-06F8D56C91E1}"/>
                </a:ext>
              </a:extLst>
            </p:cNvPr>
            <p:cNvPicPr>
              <a:picLocks noChangeAspect="1"/>
            </p:cNvPicPr>
            <p:nvPr/>
          </p:nvPicPr>
          <p:blipFill>
            <a:blip r:embed="rId3"/>
            <a:stretch>
              <a:fillRect/>
            </a:stretch>
          </p:blipFill>
          <p:spPr>
            <a:xfrm>
              <a:off x="800099" y="1780579"/>
              <a:ext cx="3662177" cy="2892866"/>
            </a:xfrm>
            <a:prstGeom prst="rect">
              <a:avLst/>
            </a:prstGeom>
          </p:spPr>
        </p:pic>
        <p:sp>
          <p:nvSpPr>
            <p:cNvPr id="7" name="Google Shape;676;p43">
              <a:extLst>
                <a:ext uri="{FF2B5EF4-FFF2-40B4-BE49-F238E27FC236}">
                  <a16:creationId xmlns:a16="http://schemas.microsoft.com/office/drawing/2014/main" id="{56FDCA39-F06A-8579-7122-604DF8A33DBF}"/>
                </a:ext>
              </a:extLst>
            </p:cNvPr>
            <p:cNvSpPr txBox="1">
              <a:spLocks/>
            </p:cNvSpPr>
            <p:nvPr/>
          </p:nvSpPr>
          <p:spPr>
            <a:xfrm>
              <a:off x="4681726" y="1780579"/>
              <a:ext cx="3662175" cy="2892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285750" indent="-285750">
                <a:lnSpc>
                  <a:spcPct val="150000"/>
                </a:lnSpc>
                <a:buFont typeface="Arial"/>
                <a:buChar char="•"/>
              </a:pPr>
              <a:r>
                <a:rPr lang="en-US" sz="1600">
                  <a:latin typeface="Calibri"/>
                  <a:ea typeface="Calibri" panose="020F0502020204030204" pitchFamily="34" charset="0"/>
                  <a:cs typeface="Calibri"/>
                </a:rPr>
                <a:t>P</a:t>
              </a:r>
              <a:r>
                <a:rPr lang="en-US" altLang="zh-CN" sz="1600">
                  <a:latin typeface="Calibri"/>
                  <a:ea typeface="Calibri" panose="020F0502020204030204" pitchFamily="34" charset="0"/>
                  <a:cs typeface="Calibri"/>
                </a:rPr>
                <a:t>rominently high rate of wrongful arrest among Black individuals (Male or Female)</a:t>
              </a:r>
              <a:endParaRPr lang="en-US" altLang="zh-CN" sz="160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a:buChar char="•"/>
              </a:pPr>
              <a:r>
                <a:rPr lang="en-US" sz="1600">
                  <a:solidFill>
                    <a:srgbClr val="7C1E1E"/>
                  </a:solidFill>
                  <a:ea typeface="+mn-lt"/>
                  <a:cs typeface="+mn-lt"/>
                </a:rPr>
                <a:t>No detection for Black Females</a:t>
              </a:r>
            </a:p>
            <a:p>
              <a:pPr marL="285750" indent="-285750">
                <a:lnSpc>
                  <a:spcPct val="150000"/>
                </a:lnSpc>
                <a:buFont typeface="Arial"/>
                <a:buChar char="•"/>
              </a:pPr>
              <a:r>
                <a:rPr lang="en-US" sz="1600">
                  <a:latin typeface="Calibri"/>
                  <a:ea typeface="Calibri" panose="020F0502020204030204" pitchFamily="34" charset="0"/>
                  <a:cs typeface="Calibri"/>
                </a:rPr>
                <a:t>Low True Positive Rate among White Males and Females</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a:buChar char="•"/>
              </a:pPr>
              <a:endParaRPr lang="en-US" sz="1800">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7984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panose="020F0502020204030204" pitchFamily="34" charset="0"/>
                <a:cs typeface="Calibri"/>
              </a:rPr>
              <a:t>EMPIRICAL BIAS ASSESSMENT</a:t>
            </a:r>
            <a:br>
              <a:rPr lang="en-US">
                <a:latin typeface="Calibri" panose="020F0502020204030204" pitchFamily="34" charset="0"/>
                <a:ea typeface="Calibri" panose="020F0502020204030204" pitchFamily="34" charset="0"/>
                <a:cs typeface="Calibri" panose="020F0502020204030204" pitchFamily="34" charset="0"/>
              </a:rPr>
            </a:br>
            <a:r>
              <a:rPr lang="en-US">
                <a:solidFill>
                  <a:schemeClr val="tx1">
                    <a:lumMod val="40000"/>
                    <a:lumOff val="60000"/>
                  </a:schemeClr>
                </a:solidFill>
                <a:latin typeface="Calibri"/>
                <a:ea typeface="Calibri" panose="020F0502020204030204" pitchFamily="34" charset="0"/>
                <a:cs typeface="Calibri"/>
              </a:rPr>
              <a:t>1. Re-weighted Sample Data</a:t>
            </a:r>
            <a:endParaRPr lang="en-US" u="sng">
              <a:solidFill>
                <a:schemeClr val="tx1">
                  <a:lumMod val="40000"/>
                  <a:lumOff val="60000"/>
                </a:schemeClr>
              </a:solidFill>
              <a:latin typeface="Calibri"/>
              <a:ea typeface="Calibri" panose="020F0502020204030204" pitchFamily="34" charset="0"/>
              <a:cs typeface="Calibri"/>
            </a:endParaRPr>
          </a:p>
        </p:txBody>
      </p:sp>
      <p:grpSp>
        <p:nvGrpSpPr>
          <p:cNvPr id="2" name="Group 1">
            <a:extLst>
              <a:ext uri="{FF2B5EF4-FFF2-40B4-BE49-F238E27FC236}">
                <a16:creationId xmlns:a16="http://schemas.microsoft.com/office/drawing/2014/main" id="{3BD173A7-4C3A-0508-192B-34583FD6D408}"/>
              </a:ext>
            </a:extLst>
          </p:cNvPr>
          <p:cNvGrpSpPr/>
          <p:nvPr/>
        </p:nvGrpSpPr>
        <p:grpSpPr>
          <a:xfrm>
            <a:off x="800099" y="1780579"/>
            <a:ext cx="7543802" cy="2892866"/>
            <a:chOff x="800099" y="1780579"/>
            <a:chExt cx="7543802" cy="2892866"/>
          </a:xfrm>
        </p:grpSpPr>
        <p:pic>
          <p:nvPicPr>
            <p:cNvPr id="3" name="Picture 2">
              <a:extLst>
                <a:ext uri="{FF2B5EF4-FFF2-40B4-BE49-F238E27FC236}">
                  <a16:creationId xmlns:a16="http://schemas.microsoft.com/office/drawing/2014/main" id="{3B39FEFF-7E92-FC77-FF35-4E3285517BE6}"/>
                </a:ext>
              </a:extLst>
            </p:cNvPr>
            <p:cNvPicPr>
              <a:picLocks noChangeAspect="1"/>
            </p:cNvPicPr>
            <p:nvPr/>
          </p:nvPicPr>
          <p:blipFill>
            <a:blip r:embed="rId3"/>
            <a:srcRect/>
            <a:stretch/>
          </p:blipFill>
          <p:spPr>
            <a:xfrm>
              <a:off x="800099" y="1780579"/>
              <a:ext cx="3662177" cy="2892865"/>
            </a:xfrm>
            <a:prstGeom prst="rect">
              <a:avLst/>
            </a:prstGeom>
          </p:spPr>
        </p:pic>
        <p:sp>
          <p:nvSpPr>
            <p:cNvPr id="4" name="Google Shape;676;p43">
              <a:extLst>
                <a:ext uri="{FF2B5EF4-FFF2-40B4-BE49-F238E27FC236}">
                  <a16:creationId xmlns:a16="http://schemas.microsoft.com/office/drawing/2014/main" id="{E04331D1-95D5-1315-1CAA-1C960ADF1DB2}"/>
                </a:ext>
              </a:extLst>
            </p:cNvPr>
            <p:cNvSpPr txBox="1">
              <a:spLocks/>
            </p:cNvSpPr>
            <p:nvPr/>
          </p:nvSpPr>
          <p:spPr>
            <a:xfrm>
              <a:off x="4681726" y="1780579"/>
              <a:ext cx="3662175" cy="2892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285750" indent="-285750">
                <a:lnSpc>
                  <a:spcPct val="150000"/>
                </a:lnSpc>
                <a:buFont typeface="Arial"/>
                <a:buChar char="•"/>
              </a:pPr>
              <a:r>
                <a:rPr lang="en-US" sz="1600">
                  <a:latin typeface="Calibri"/>
                  <a:ea typeface="Calibri" panose="020F0502020204030204" pitchFamily="34" charset="0"/>
                  <a:cs typeface="Calibri"/>
                </a:rPr>
                <a:t>A (very) slight improvement on subgroup recall &amp; accuracy, but overall accuracy ~79%</a:t>
              </a:r>
              <a:endParaRPr lang="en-US" sz="1600">
                <a:latin typeface="Calibri"/>
                <a:ea typeface="Calibri" panose="020F0502020204030204" pitchFamily="34" charset="0"/>
                <a:cs typeface="Calibri" panose="020F0502020204030204" pitchFamily="34" charset="0"/>
              </a:endParaRPr>
            </a:p>
            <a:p>
              <a:pPr marL="285750" indent="-285750">
                <a:lnSpc>
                  <a:spcPct val="150000"/>
                </a:lnSpc>
                <a:buFont typeface="Arial"/>
                <a:buChar char="•"/>
              </a:pPr>
              <a:r>
                <a:rPr lang="en-US" sz="1600">
                  <a:latin typeface="Calibri"/>
                  <a:ea typeface="Calibri" panose="020F0502020204030204" pitchFamily="34" charset="0"/>
                  <a:cs typeface="Calibri"/>
                </a:rPr>
                <a:t>Improved detection for White Females</a:t>
              </a:r>
            </a:p>
            <a:p>
              <a:pPr marL="285750" indent="-285750">
                <a:lnSpc>
                  <a:spcPct val="150000"/>
                </a:lnSpc>
                <a:buFont typeface="Arial"/>
                <a:buChar char="•"/>
              </a:pPr>
              <a:r>
                <a:rPr lang="en-US" sz="1600">
                  <a:solidFill>
                    <a:srgbClr val="7C1E1E"/>
                  </a:solidFill>
                  <a:latin typeface="Calibri"/>
                  <a:ea typeface="Calibri" panose="020F0502020204030204" pitchFamily="34" charset="0"/>
                  <a:cs typeface="Calibri"/>
                </a:rPr>
                <a:t>Maybe sampling is not the true problem to our data...</a:t>
              </a:r>
            </a:p>
          </p:txBody>
        </p:sp>
      </p:grpSp>
    </p:spTree>
    <p:extLst>
      <p:ext uri="{BB962C8B-B14F-4D97-AF65-F5344CB8AC3E}">
        <p14:creationId xmlns:p14="http://schemas.microsoft.com/office/powerpoint/2010/main" val="232777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panose="020F0502020204030204" pitchFamily="34" charset="0"/>
                <a:cs typeface="Calibri"/>
              </a:rPr>
              <a:t>EMPIRICAL BIAS ASSESSMENT</a:t>
            </a:r>
            <a:br>
              <a:rPr lang="en-US">
                <a:latin typeface="Calibri" panose="020F0502020204030204" pitchFamily="34" charset="0"/>
                <a:ea typeface="Calibri" panose="020F0502020204030204" pitchFamily="34" charset="0"/>
                <a:cs typeface="Calibri" panose="020F0502020204030204" pitchFamily="34" charset="0"/>
              </a:rPr>
            </a:br>
            <a:r>
              <a:rPr lang="en-US">
                <a:solidFill>
                  <a:schemeClr val="tx1">
                    <a:lumMod val="40000"/>
                    <a:lumOff val="60000"/>
                  </a:schemeClr>
                </a:solidFill>
                <a:latin typeface="Calibri"/>
                <a:ea typeface="Calibri" panose="020F0502020204030204" pitchFamily="34" charset="0"/>
                <a:cs typeface="Calibri"/>
              </a:rPr>
              <a:t>2. Differential Subgroup Threshold</a:t>
            </a:r>
            <a:endParaRPr lang="en-US" u="sng">
              <a:solidFill>
                <a:schemeClr val="tx1">
                  <a:lumMod val="40000"/>
                  <a:lumOff val="60000"/>
                </a:schemeClr>
              </a:solidFill>
              <a:latin typeface="Calibri"/>
              <a:ea typeface="Calibri" panose="020F0502020204030204" pitchFamily="34" charset="0"/>
              <a:cs typeface="Calibri"/>
            </a:endParaRPr>
          </a:p>
        </p:txBody>
      </p:sp>
      <p:grpSp>
        <p:nvGrpSpPr>
          <p:cNvPr id="2" name="Group 1">
            <a:extLst>
              <a:ext uri="{FF2B5EF4-FFF2-40B4-BE49-F238E27FC236}">
                <a16:creationId xmlns:a16="http://schemas.microsoft.com/office/drawing/2014/main" id="{3BD173A7-4C3A-0508-192B-34583FD6D408}"/>
              </a:ext>
            </a:extLst>
          </p:cNvPr>
          <p:cNvGrpSpPr/>
          <p:nvPr/>
        </p:nvGrpSpPr>
        <p:grpSpPr>
          <a:xfrm>
            <a:off x="800099" y="1780579"/>
            <a:ext cx="7543802" cy="2892866"/>
            <a:chOff x="800099" y="1780579"/>
            <a:chExt cx="7543802" cy="2892866"/>
          </a:xfrm>
        </p:grpSpPr>
        <p:pic>
          <p:nvPicPr>
            <p:cNvPr id="3" name="Picture 2">
              <a:extLst>
                <a:ext uri="{FF2B5EF4-FFF2-40B4-BE49-F238E27FC236}">
                  <a16:creationId xmlns:a16="http://schemas.microsoft.com/office/drawing/2014/main" id="{3B39FEFF-7E92-FC77-FF35-4E3285517BE6}"/>
                </a:ext>
              </a:extLst>
            </p:cNvPr>
            <p:cNvPicPr>
              <a:picLocks noChangeAspect="1"/>
            </p:cNvPicPr>
            <p:nvPr/>
          </p:nvPicPr>
          <p:blipFill>
            <a:blip r:embed="rId3"/>
            <a:srcRect/>
            <a:stretch/>
          </p:blipFill>
          <p:spPr>
            <a:xfrm>
              <a:off x="800099" y="1780579"/>
              <a:ext cx="3662176" cy="2892865"/>
            </a:xfrm>
            <a:prstGeom prst="rect">
              <a:avLst/>
            </a:prstGeom>
          </p:spPr>
        </p:pic>
        <p:sp>
          <p:nvSpPr>
            <p:cNvPr id="4" name="Google Shape;676;p43">
              <a:extLst>
                <a:ext uri="{FF2B5EF4-FFF2-40B4-BE49-F238E27FC236}">
                  <a16:creationId xmlns:a16="http://schemas.microsoft.com/office/drawing/2014/main" id="{E04331D1-95D5-1315-1CAA-1C960ADF1DB2}"/>
                </a:ext>
              </a:extLst>
            </p:cNvPr>
            <p:cNvSpPr txBox="1">
              <a:spLocks/>
            </p:cNvSpPr>
            <p:nvPr/>
          </p:nvSpPr>
          <p:spPr>
            <a:xfrm>
              <a:off x="4681726" y="1780579"/>
              <a:ext cx="3662175" cy="2892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285750" indent="-285750">
                <a:lnSpc>
                  <a:spcPct val="150000"/>
                </a:lnSpc>
                <a:buFont typeface="Arial"/>
                <a:buChar char="•"/>
              </a:pPr>
              <a:r>
                <a:rPr lang="en-US" sz="1800">
                  <a:latin typeface="Calibri"/>
                  <a:ea typeface="Calibri" panose="020F0502020204030204" pitchFamily="34" charset="0"/>
                  <a:cs typeface="Calibri"/>
                </a:rPr>
                <a:t>An observable improvement on subgroup and overall accuracy, also reduced FPR differences largely</a:t>
              </a:r>
              <a:endParaRPr lang="en-US">
                <a:latin typeface="Calibri"/>
                <a:cs typeface="Calibri"/>
              </a:endParaRPr>
            </a:p>
            <a:p>
              <a:pPr marL="285750" indent="-285750">
                <a:lnSpc>
                  <a:spcPct val="150000"/>
                </a:lnSpc>
                <a:buFont typeface="Arial"/>
                <a:buChar char="•"/>
              </a:pPr>
              <a:r>
                <a:rPr lang="en-US" sz="1800">
                  <a:latin typeface="Calibri"/>
                  <a:ea typeface="Calibri" panose="020F0502020204030204" pitchFamily="34" charset="0"/>
                  <a:cs typeface="Calibri"/>
                </a:rPr>
                <a:t>But are we really going to arrest anyone according to the model?</a:t>
              </a:r>
            </a:p>
          </p:txBody>
        </p:sp>
      </p:grpSp>
    </p:spTree>
    <p:extLst>
      <p:ext uri="{BB962C8B-B14F-4D97-AF65-F5344CB8AC3E}">
        <p14:creationId xmlns:p14="http://schemas.microsoft.com/office/powerpoint/2010/main" val="359067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panose="020F0502020204030204" pitchFamily="34" charset="0"/>
                <a:cs typeface="Calibri"/>
              </a:rPr>
              <a:t>EMPIRICAL BIAS ASSESSMENT</a:t>
            </a:r>
            <a:br>
              <a:rPr lang="en-US">
                <a:latin typeface="Calibri" panose="020F0502020204030204" pitchFamily="34" charset="0"/>
                <a:ea typeface="Calibri" panose="020F0502020204030204" pitchFamily="34" charset="0"/>
                <a:cs typeface="Calibri" panose="020F0502020204030204" pitchFamily="34" charset="0"/>
              </a:rPr>
            </a:br>
            <a:r>
              <a:rPr lang="en-US">
                <a:solidFill>
                  <a:schemeClr val="tx1">
                    <a:lumMod val="40000"/>
                    <a:lumOff val="60000"/>
                  </a:schemeClr>
                </a:solidFill>
                <a:latin typeface="Calibri"/>
                <a:ea typeface="Calibri" panose="020F0502020204030204" pitchFamily="34" charset="0"/>
                <a:cs typeface="Calibri"/>
              </a:rPr>
              <a:t>3. Subgroup-Specific Classifiers</a:t>
            </a:r>
            <a:endParaRPr lang="en-US" u="sng">
              <a:solidFill>
                <a:schemeClr val="tx1">
                  <a:lumMod val="40000"/>
                  <a:lumOff val="60000"/>
                </a:schemeClr>
              </a:solidFill>
              <a:latin typeface="Calibri"/>
              <a:ea typeface="Calibri" panose="020F0502020204030204" pitchFamily="34" charset="0"/>
              <a:cs typeface="Calibri"/>
            </a:endParaRPr>
          </a:p>
        </p:txBody>
      </p:sp>
      <p:grpSp>
        <p:nvGrpSpPr>
          <p:cNvPr id="2" name="Group 1">
            <a:extLst>
              <a:ext uri="{FF2B5EF4-FFF2-40B4-BE49-F238E27FC236}">
                <a16:creationId xmlns:a16="http://schemas.microsoft.com/office/drawing/2014/main" id="{3BD173A7-4C3A-0508-192B-34583FD6D408}"/>
              </a:ext>
            </a:extLst>
          </p:cNvPr>
          <p:cNvGrpSpPr/>
          <p:nvPr/>
        </p:nvGrpSpPr>
        <p:grpSpPr>
          <a:xfrm>
            <a:off x="800099" y="1780579"/>
            <a:ext cx="7543802" cy="2892866"/>
            <a:chOff x="800099" y="1780579"/>
            <a:chExt cx="7543802" cy="2892866"/>
          </a:xfrm>
        </p:grpSpPr>
        <p:pic>
          <p:nvPicPr>
            <p:cNvPr id="3" name="Picture 2">
              <a:extLst>
                <a:ext uri="{FF2B5EF4-FFF2-40B4-BE49-F238E27FC236}">
                  <a16:creationId xmlns:a16="http://schemas.microsoft.com/office/drawing/2014/main" id="{3B39FEFF-7E92-FC77-FF35-4E3285517BE6}"/>
                </a:ext>
              </a:extLst>
            </p:cNvPr>
            <p:cNvPicPr>
              <a:picLocks noChangeAspect="1"/>
            </p:cNvPicPr>
            <p:nvPr/>
          </p:nvPicPr>
          <p:blipFill>
            <a:blip r:embed="rId3"/>
            <a:srcRect/>
            <a:stretch/>
          </p:blipFill>
          <p:spPr>
            <a:xfrm>
              <a:off x="800099" y="1780579"/>
              <a:ext cx="3662176" cy="2892864"/>
            </a:xfrm>
            <a:prstGeom prst="rect">
              <a:avLst/>
            </a:prstGeom>
          </p:spPr>
        </p:pic>
        <p:sp>
          <p:nvSpPr>
            <p:cNvPr id="4" name="Google Shape;676;p43">
              <a:extLst>
                <a:ext uri="{FF2B5EF4-FFF2-40B4-BE49-F238E27FC236}">
                  <a16:creationId xmlns:a16="http://schemas.microsoft.com/office/drawing/2014/main" id="{E04331D1-95D5-1315-1CAA-1C960ADF1DB2}"/>
                </a:ext>
              </a:extLst>
            </p:cNvPr>
            <p:cNvSpPr txBox="1">
              <a:spLocks/>
            </p:cNvSpPr>
            <p:nvPr/>
          </p:nvSpPr>
          <p:spPr>
            <a:xfrm>
              <a:off x="4681726" y="1780579"/>
              <a:ext cx="3662175" cy="2892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285750" indent="-285750">
                <a:lnSpc>
                  <a:spcPct val="150000"/>
                </a:lnSpc>
                <a:buFont typeface="Arial"/>
                <a:buChar char="•"/>
              </a:pPr>
              <a:r>
                <a:rPr lang="en-US" sz="1800">
                  <a:latin typeface="Calibri" panose="020F0502020204030204" pitchFamily="34" charset="0"/>
                  <a:ea typeface="Calibri" panose="020F0502020204030204" pitchFamily="34" charset="0"/>
                  <a:cs typeface="Calibri" panose="020F0502020204030204" pitchFamily="34" charset="0"/>
                </a:rPr>
                <a:t>Prominent improvement on recall and effective balance of FPR, with overall accuracy increased to 89%</a:t>
              </a:r>
              <a:endParaRPr lang="en-US"/>
            </a:p>
            <a:p>
              <a:pPr marL="0" indent="0">
                <a:lnSpc>
                  <a:spcPct val="150000"/>
                </a:lnSpc>
              </a:pPr>
              <a:endParaRPr lang="en-US" sz="1800">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697223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CONTENTS</a:t>
            </a:r>
          </a:p>
        </p:txBody>
      </p:sp>
      <p:graphicFrame>
        <p:nvGraphicFramePr>
          <p:cNvPr id="27" name="Google Shape;260;p27">
            <a:extLst>
              <a:ext uri="{FF2B5EF4-FFF2-40B4-BE49-F238E27FC236}">
                <a16:creationId xmlns:a16="http://schemas.microsoft.com/office/drawing/2014/main" id="{EB208821-5EF9-4C22-7DC9-20A037FEB0FD}"/>
              </a:ext>
            </a:extLst>
          </p:cNvPr>
          <p:cNvGraphicFramePr/>
          <p:nvPr>
            <p:extLst>
              <p:ext uri="{D42A27DB-BD31-4B8C-83A1-F6EECF244321}">
                <p14:modId xmlns:p14="http://schemas.microsoft.com/office/powerpoint/2010/main" val="3740386024"/>
              </p:ext>
            </p:extLst>
          </p:nvPr>
        </p:nvGraphicFramePr>
        <p:xfrm>
          <a:off x="1237984" y="1285168"/>
          <a:ext cx="6668033" cy="2573165"/>
        </p:xfrm>
        <a:graphic>
          <a:graphicData uri="http://schemas.openxmlformats.org/drawingml/2006/table">
            <a:tbl>
              <a:tblPr>
                <a:noFill/>
              </a:tblPr>
              <a:tblGrid>
                <a:gridCol w="1975252">
                  <a:extLst>
                    <a:ext uri="{9D8B030D-6E8A-4147-A177-3AD203B41FA5}">
                      <a16:colId xmlns:a16="http://schemas.microsoft.com/office/drawing/2014/main" val="20000"/>
                    </a:ext>
                  </a:extLst>
                </a:gridCol>
                <a:gridCol w="4692781">
                  <a:extLst>
                    <a:ext uri="{9D8B030D-6E8A-4147-A177-3AD203B41FA5}">
                      <a16:colId xmlns:a16="http://schemas.microsoft.com/office/drawing/2014/main" val="20001"/>
                    </a:ext>
                  </a:extLst>
                </a:gridCol>
              </a:tblGrid>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01</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Problem Description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02</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Ethical Considerations</a:t>
                      </a:r>
                      <a:endParaRPr lang="en-US" sz="1300" b="0">
                        <a:solidFill>
                          <a:schemeClr val="tx1"/>
                        </a:solidFill>
                        <a:latin typeface="Abadi"/>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03</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Data Description &amp; EDA</a:t>
                      </a:r>
                      <a:endParaRPr lang="en-US" sz="1300" b="0">
                        <a:solidFill>
                          <a:schemeClr val="tx1"/>
                        </a:solidFill>
                        <a:latin typeface="Abadi" panose="020B0604020104020204" pitchFamily="34" charset="0"/>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04</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Empirical Bias Assessment</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1" u="none">
                          <a:solidFill>
                            <a:schemeClr val="tx1"/>
                          </a:solidFill>
                          <a:latin typeface="Abadi"/>
                          <a:ea typeface="Cormorant Garamond"/>
                          <a:cs typeface="Cormorant Garamond"/>
                          <a:sym typeface="Cormorant Garamond"/>
                        </a:rPr>
                        <a:t>05</a:t>
                      </a:r>
                      <a:endParaRPr sz="1300" b="1"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1">
                          <a:solidFill>
                            <a:schemeClr val="tx1"/>
                          </a:solidFill>
                          <a:latin typeface="Abadi"/>
                          <a:ea typeface="Albert Sans"/>
                          <a:cs typeface="Albert Sans"/>
                          <a:sym typeface="Albert Sans"/>
                        </a:rPr>
                        <a:t>Conclusion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255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panose="020F0502020204030204" pitchFamily="34" charset="0"/>
                <a:ea typeface="Calibri" panose="020F0502020204030204" pitchFamily="34" charset="0"/>
                <a:cs typeface="Calibri" panose="020F0502020204030204" pitchFamily="34" charset="0"/>
              </a:rPr>
              <a:t>CONCLUSION</a:t>
            </a:r>
            <a:endParaRPr lang="en-US" u="sng">
              <a:latin typeface="Calibri" panose="020F0502020204030204" pitchFamily="34" charset="0"/>
              <a:ea typeface="Calibri" panose="020F0502020204030204" pitchFamily="34" charset="0"/>
              <a:cs typeface="Calibri" panose="020F0502020204030204" pitchFamily="34" charset="0"/>
            </a:endParaRPr>
          </a:p>
        </p:txBody>
      </p:sp>
      <p:pic>
        <p:nvPicPr>
          <p:cNvPr id="3" name="Graphic 2" descr="Gavel with solid fill">
            <a:extLst>
              <a:ext uri="{FF2B5EF4-FFF2-40B4-BE49-F238E27FC236}">
                <a16:creationId xmlns:a16="http://schemas.microsoft.com/office/drawing/2014/main" id="{13BED3D5-8B9B-798D-B30E-FA27F79BA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275" y="1654098"/>
            <a:ext cx="538223" cy="530989"/>
          </a:xfrm>
          <a:prstGeom prst="rect">
            <a:avLst/>
          </a:prstGeom>
        </p:spPr>
      </p:pic>
      <p:pic>
        <p:nvPicPr>
          <p:cNvPr id="5" name="Graphic 4" descr="Scales of justice with solid fill">
            <a:extLst>
              <a:ext uri="{FF2B5EF4-FFF2-40B4-BE49-F238E27FC236}">
                <a16:creationId xmlns:a16="http://schemas.microsoft.com/office/drawing/2014/main" id="{ED831535-7D83-748B-048F-485080B48F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466" y="2679543"/>
            <a:ext cx="538223" cy="530989"/>
          </a:xfrm>
          <a:prstGeom prst="rect">
            <a:avLst/>
          </a:prstGeom>
        </p:spPr>
      </p:pic>
      <p:pic>
        <p:nvPicPr>
          <p:cNvPr id="7" name="Graphic 6" descr="Children with solid fill">
            <a:extLst>
              <a:ext uri="{FF2B5EF4-FFF2-40B4-BE49-F238E27FC236}">
                <a16:creationId xmlns:a16="http://schemas.microsoft.com/office/drawing/2014/main" id="{97B7DC48-2CEB-3C0D-F190-662527064F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8465" y="3771902"/>
            <a:ext cx="538223" cy="530989"/>
          </a:xfrm>
          <a:prstGeom prst="rect">
            <a:avLst/>
          </a:prstGeom>
        </p:spPr>
      </p:pic>
      <p:sp>
        <p:nvSpPr>
          <p:cNvPr id="8" name="TextBox 7">
            <a:extLst>
              <a:ext uri="{FF2B5EF4-FFF2-40B4-BE49-F238E27FC236}">
                <a16:creationId xmlns:a16="http://schemas.microsoft.com/office/drawing/2014/main" id="{403A4957-08AB-33F3-FEB0-94247067E86A}"/>
              </a:ext>
            </a:extLst>
          </p:cNvPr>
          <p:cNvSpPr txBox="1"/>
          <p:nvPr/>
        </p:nvSpPr>
        <p:spPr>
          <a:xfrm>
            <a:off x="2122508" y="1596426"/>
            <a:ext cx="54256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0D0D0D"/>
                </a:solidFill>
              </a:rPr>
              <a:t>Found significantly higher guilt rates among Black males and females compared to White counterparts, but also associated racial biases that AI or ML technologies could oversee.</a:t>
            </a:r>
            <a:endParaRPr lang="en-US"/>
          </a:p>
        </p:txBody>
      </p:sp>
      <p:sp>
        <p:nvSpPr>
          <p:cNvPr id="9" name="TextBox 8">
            <a:extLst>
              <a:ext uri="{FF2B5EF4-FFF2-40B4-BE49-F238E27FC236}">
                <a16:creationId xmlns:a16="http://schemas.microsoft.com/office/drawing/2014/main" id="{1CBE6D03-BACF-F37C-CE12-265F7C0D0652}"/>
              </a:ext>
            </a:extLst>
          </p:cNvPr>
          <p:cNvSpPr txBox="1"/>
          <p:nvPr/>
        </p:nvSpPr>
        <p:spPr>
          <a:xfrm>
            <a:off x="2122508" y="2620062"/>
            <a:ext cx="54256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a:defRPr sz="1200">
                <a:solidFill>
                  <a:srgbClr val="0D0D0D"/>
                </a:solidFill>
              </a:defRPr>
            </a:lvl1pPr>
          </a:lstStyle>
          <a:p>
            <a:r>
              <a:rPr lang="en-US"/>
              <a:t>Implemented corrective measures such as reweighting and separate classifiers that demonstrated improvements in model fairness and accuracy for specific subgroups</a:t>
            </a:r>
          </a:p>
        </p:txBody>
      </p:sp>
      <p:sp>
        <p:nvSpPr>
          <p:cNvPr id="4" name="TextBox 3">
            <a:extLst>
              <a:ext uri="{FF2B5EF4-FFF2-40B4-BE49-F238E27FC236}">
                <a16:creationId xmlns:a16="http://schemas.microsoft.com/office/drawing/2014/main" id="{0F83D54E-6984-7729-9DC2-D32F442EC0CD}"/>
              </a:ext>
            </a:extLst>
          </p:cNvPr>
          <p:cNvSpPr txBox="1"/>
          <p:nvPr/>
        </p:nvSpPr>
        <p:spPr>
          <a:xfrm>
            <a:off x="2122508" y="3714230"/>
            <a:ext cx="54256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a:defRPr sz="1200">
                <a:solidFill>
                  <a:srgbClr val="0D0D0D"/>
                </a:solidFill>
              </a:defRPr>
            </a:lvl1pPr>
          </a:lstStyle>
          <a:p>
            <a:r>
              <a:rPr lang="en-US"/>
              <a:t>Calling for carefully speculated AI or ML technologies that clearly identify demographic disparities in race, sex, and others, and thoroughly take into consideration of cross-group fairness as a performance measurement. </a:t>
            </a:r>
          </a:p>
        </p:txBody>
      </p:sp>
    </p:spTree>
    <p:extLst>
      <p:ext uri="{BB962C8B-B14F-4D97-AF65-F5344CB8AC3E}">
        <p14:creationId xmlns:p14="http://schemas.microsoft.com/office/powerpoint/2010/main" val="240070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C7A1-BDE5-48B0-642C-0245B602F421}"/>
              </a:ext>
            </a:extLst>
          </p:cNvPr>
          <p:cNvSpPr>
            <a:spLocks noGrp="1"/>
          </p:cNvSpPr>
          <p:nvPr>
            <p:ph type="title"/>
          </p:nvPr>
        </p:nvSpPr>
        <p:spPr>
          <a:xfrm>
            <a:off x="720000" y="540000"/>
            <a:ext cx="7704000" cy="4158447"/>
          </a:xfrm>
        </p:spPr>
        <p:txBody>
          <a:bodyPr/>
          <a:lstStyle/>
          <a:p>
            <a:r>
              <a:rPr lang="en-US"/>
              <a:t>THANK YOU !</a:t>
            </a:r>
          </a:p>
        </p:txBody>
      </p:sp>
    </p:spTree>
    <p:extLst>
      <p:ext uri="{BB962C8B-B14F-4D97-AF65-F5344CB8AC3E}">
        <p14:creationId xmlns:p14="http://schemas.microsoft.com/office/powerpoint/2010/main" val="48959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CONTENTS</a:t>
            </a:r>
          </a:p>
        </p:txBody>
      </p:sp>
      <p:graphicFrame>
        <p:nvGraphicFramePr>
          <p:cNvPr id="27" name="Google Shape;260;p27">
            <a:extLst>
              <a:ext uri="{FF2B5EF4-FFF2-40B4-BE49-F238E27FC236}">
                <a16:creationId xmlns:a16="http://schemas.microsoft.com/office/drawing/2014/main" id="{EB208821-5EF9-4C22-7DC9-20A037FEB0FD}"/>
              </a:ext>
            </a:extLst>
          </p:cNvPr>
          <p:cNvGraphicFramePr/>
          <p:nvPr>
            <p:extLst>
              <p:ext uri="{D42A27DB-BD31-4B8C-83A1-F6EECF244321}">
                <p14:modId xmlns:p14="http://schemas.microsoft.com/office/powerpoint/2010/main" val="2206652136"/>
              </p:ext>
            </p:extLst>
          </p:nvPr>
        </p:nvGraphicFramePr>
        <p:xfrm>
          <a:off x="1237984" y="1285168"/>
          <a:ext cx="6668033" cy="2573165"/>
        </p:xfrm>
        <a:graphic>
          <a:graphicData uri="http://schemas.openxmlformats.org/drawingml/2006/table">
            <a:tbl>
              <a:tblPr>
                <a:noFill/>
              </a:tblPr>
              <a:tblGrid>
                <a:gridCol w="1975252">
                  <a:extLst>
                    <a:ext uri="{9D8B030D-6E8A-4147-A177-3AD203B41FA5}">
                      <a16:colId xmlns:a16="http://schemas.microsoft.com/office/drawing/2014/main" val="20000"/>
                    </a:ext>
                  </a:extLst>
                </a:gridCol>
                <a:gridCol w="4692781">
                  <a:extLst>
                    <a:ext uri="{9D8B030D-6E8A-4147-A177-3AD203B41FA5}">
                      <a16:colId xmlns:a16="http://schemas.microsoft.com/office/drawing/2014/main" val="20001"/>
                    </a:ext>
                  </a:extLst>
                </a:gridCol>
              </a:tblGrid>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1" u="none">
                          <a:solidFill>
                            <a:schemeClr val="tx1"/>
                          </a:solidFill>
                          <a:latin typeface="Abadi"/>
                          <a:ea typeface="Cormorant Garamond"/>
                          <a:cs typeface="Cormorant Garamond"/>
                          <a:sym typeface="Cormorant Garamond"/>
                        </a:rPr>
                        <a:t>01</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1">
                          <a:solidFill>
                            <a:schemeClr val="tx1"/>
                          </a:solidFill>
                          <a:latin typeface="Abadi"/>
                          <a:ea typeface="Albert Sans"/>
                          <a:cs typeface="Albert Sans"/>
                          <a:sym typeface="Albert Sans"/>
                        </a:rPr>
                        <a:t>Problem Description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0"/>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02</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Ethical Considerations</a:t>
                      </a:r>
                      <a:endParaRPr lang="en-US" sz="1300" b="0">
                        <a:solidFill>
                          <a:schemeClr val="tx1"/>
                        </a:solidFill>
                        <a:latin typeface="Abadi" panose="020B0604020104020204" pitchFamily="34" charset="0"/>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03</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Data Description &amp; EDA</a:t>
                      </a:r>
                      <a:endParaRPr lang="en-US" sz="1300" b="0">
                        <a:solidFill>
                          <a:schemeClr val="tx1"/>
                        </a:solidFill>
                        <a:latin typeface="Abadi" panose="020B0604020104020204" pitchFamily="34" charset="0"/>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04</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Empirical Bias Assessment</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05</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Conclusion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044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r>
              <a:rPr lang="en-US">
                <a:latin typeface="Calibri"/>
                <a:ea typeface="Calibri" panose="020F0502020204030204" pitchFamily="34" charset="0"/>
                <a:cs typeface="Calibri"/>
              </a:rPr>
              <a:t>PROBLEM DESCRIPTION</a:t>
            </a:r>
            <a:endParaRPr lang="en-US">
              <a:latin typeface="Calibri"/>
              <a:ea typeface="Calibri" panose="020F0502020204030204" pitchFamily="34" charset="0"/>
              <a:cs typeface="Calibri" panose="020F0502020204030204" pitchFamily="34" charset="0"/>
            </a:endParaRPr>
          </a:p>
        </p:txBody>
      </p:sp>
      <p:sp>
        <p:nvSpPr>
          <p:cNvPr id="676" name="Google Shape;676;p43"/>
          <p:cNvSpPr txBox="1">
            <a:spLocks noGrp="1"/>
          </p:cNvSpPr>
          <p:nvPr>
            <p:ph type="subTitle" idx="3"/>
          </p:nvPr>
        </p:nvSpPr>
        <p:spPr>
          <a:xfrm>
            <a:off x="1395425" y="1284710"/>
            <a:ext cx="6209704" cy="535717"/>
          </a:xfrm>
          <a:prstGeom prst="rect">
            <a:avLst/>
          </a:prstGeom>
        </p:spPr>
        <p:txBody>
          <a:bodyPr spcFirstLastPara="1" wrap="square" lIns="91425" tIns="91425" rIns="91425" bIns="91425" anchor="t" anchorCtr="0">
            <a:noAutofit/>
          </a:bodyPr>
          <a:lstStyle/>
          <a:p>
            <a:pPr marL="0" indent="0"/>
            <a:r>
              <a:rPr lang="en">
                <a:solidFill>
                  <a:srgbClr val="7C1E1E"/>
                </a:solidFill>
                <a:latin typeface="Calibri"/>
                <a:ea typeface="Calibri" panose="020F0502020204030204" pitchFamily="34" charset="0"/>
                <a:cs typeface="Calibri"/>
              </a:rPr>
              <a:t>DOMAIN: </a:t>
            </a:r>
            <a:r>
              <a:rPr lang="en">
                <a:solidFill>
                  <a:schemeClr val="bg2"/>
                </a:solidFill>
                <a:ea typeface="+mn-lt"/>
                <a:cs typeface="+mn-lt"/>
              </a:rPr>
              <a:t>Policing in Criminal Justice System</a:t>
            </a:r>
            <a:endParaRPr lang="en">
              <a:solidFill>
                <a:schemeClr val="bg2"/>
              </a:solidFill>
              <a:latin typeface="Calibri"/>
              <a:ea typeface="Calibri" panose="020F0502020204030204" pitchFamily="34" charset="0"/>
              <a:cs typeface="Calibri"/>
            </a:endParaRPr>
          </a:p>
        </p:txBody>
      </p:sp>
      <p:sp>
        <p:nvSpPr>
          <p:cNvPr id="677" name="Google Shape;677;p43"/>
          <p:cNvSpPr txBox="1">
            <a:spLocks noGrp="1"/>
          </p:cNvSpPr>
          <p:nvPr>
            <p:ph type="subTitle" idx="4"/>
          </p:nvPr>
        </p:nvSpPr>
        <p:spPr>
          <a:xfrm>
            <a:off x="1395425" y="1837908"/>
            <a:ext cx="7037894" cy="530874"/>
          </a:xfrm>
          <a:prstGeom prst="rect">
            <a:avLst/>
          </a:prstGeom>
        </p:spPr>
        <p:txBody>
          <a:bodyPr spcFirstLastPara="1" wrap="square" lIns="91425" tIns="91425" rIns="91425" bIns="91425" anchor="t" anchorCtr="0">
            <a:noAutofit/>
          </a:bodyPr>
          <a:lstStyle/>
          <a:p>
            <a:pPr marL="0" indent="0"/>
            <a:r>
              <a:rPr lang="en">
                <a:solidFill>
                  <a:schemeClr val="tx1"/>
                </a:solidFill>
                <a:latin typeface="Calibri"/>
                <a:ea typeface="Calibri" panose="020F0502020204030204" pitchFamily="34" charset="0"/>
                <a:cs typeface="Calibri"/>
              </a:rPr>
              <a:t>ML: </a:t>
            </a:r>
            <a:r>
              <a:rPr lang="en">
                <a:solidFill>
                  <a:schemeClr val="tx1">
                    <a:lumMod val="40000"/>
                    <a:lumOff val="60000"/>
                  </a:schemeClr>
                </a:solidFill>
                <a:latin typeface="Calibri"/>
                <a:ea typeface="Calibri" panose="020F0502020204030204" pitchFamily="34" charset="0"/>
                <a:cs typeface="Calibri"/>
              </a:rPr>
              <a:t> </a:t>
            </a:r>
            <a:r>
              <a:rPr lang="en">
                <a:solidFill>
                  <a:schemeClr val="bg2"/>
                </a:solidFill>
                <a:ea typeface="+mn-lt"/>
                <a:cs typeface="+mn-lt"/>
              </a:rPr>
              <a:t>Person-Based </a:t>
            </a:r>
            <a:r>
              <a:rPr lang="en">
                <a:solidFill>
                  <a:schemeClr val="bg2"/>
                </a:solidFill>
                <a:latin typeface="Calibri"/>
                <a:ea typeface="Calibri" panose="020F0502020204030204" pitchFamily="34" charset="0"/>
                <a:cs typeface="Calibri"/>
              </a:rPr>
              <a:t>Predictive Policing Algorithms </a:t>
            </a:r>
          </a:p>
        </p:txBody>
      </p:sp>
      <p:sp>
        <p:nvSpPr>
          <p:cNvPr id="678" name="Google Shape;678;p43"/>
          <p:cNvSpPr txBox="1">
            <a:spLocks noGrp="1"/>
          </p:cNvSpPr>
          <p:nvPr>
            <p:ph type="title" idx="4294967295"/>
          </p:nvPr>
        </p:nvSpPr>
        <p:spPr>
          <a:xfrm>
            <a:off x="720000" y="1284710"/>
            <a:ext cx="744300" cy="5418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7C1E1E"/>
                </a:solidFill>
                <a:latin typeface="Calibri"/>
                <a:ea typeface="Calibri" panose="020F0502020204030204" pitchFamily="34" charset="0"/>
                <a:cs typeface="Calibri"/>
              </a:rPr>
              <a:t>01</a:t>
            </a:r>
            <a:endParaRPr sz="2400">
              <a:solidFill>
                <a:srgbClr val="7C1E1E"/>
              </a:solidFill>
              <a:latin typeface="Calibri"/>
              <a:ea typeface="Calibri" panose="020F0502020204030204" pitchFamily="34" charset="0"/>
              <a:cs typeface="Calibri"/>
            </a:endParaRPr>
          </a:p>
        </p:txBody>
      </p:sp>
      <p:sp>
        <p:nvSpPr>
          <p:cNvPr id="679" name="Google Shape;679;p43"/>
          <p:cNvSpPr txBox="1">
            <a:spLocks noGrp="1"/>
          </p:cNvSpPr>
          <p:nvPr>
            <p:ph type="title" idx="4294967295"/>
          </p:nvPr>
        </p:nvSpPr>
        <p:spPr>
          <a:xfrm>
            <a:off x="720000" y="1828221"/>
            <a:ext cx="744300" cy="5418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chemeClr val="tx1"/>
                </a:solidFill>
                <a:latin typeface="Calibri"/>
                <a:ea typeface="Calibri" panose="020F0502020204030204" pitchFamily="34" charset="0"/>
                <a:cs typeface="Calibri"/>
              </a:rPr>
              <a:t>02</a:t>
            </a:r>
            <a:endParaRPr sz="2400">
              <a:solidFill>
                <a:schemeClr val="tx1"/>
              </a:solidFill>
              <a:latin typeface="Calibri"/>
              <a:ea typeface="Calibri" panose="020F0502020204030204" pitchFamily="34" charset="0"/>
              <a:cs typeface="Calibri"/>
            </a:endParaRPr>
          </a:p>
        </p:txBody>
      </p:sp>
      <p:sp>
        <p:nvSpPr>
          <p:cNvPr id="9" name="TextBox 8">
            <a:extLst>
              <a:ext uri="{FF2B5EF4-FFF2-40B4-BE49-F238E27FC236}">
                <a16:creationId xmlns:a16="http://schemas.microsoft.com/office/drawing/2014/main" id="{66768180-0C9C-1894-BAFE-CD278E5EDAF7}"/>
              </a:ext>
            </a:extLst>
          </p:cNvPr>
          <p:cNvSpPr txBox="1"/>
          <p:nvPr/>
        </p:nvSpPr>
        <p:spPr>
          <a:xfrm>
            <a:off x="251847" y="4897279"/>
            <a:ext cx="8427720" cy="246221"/>
          </a:xfrm>
          <a:prstGeom prst="rect">
            <a:avLst/>
          </a:prstGeom>
          <a:noFill/>
        </p:spPr>
        <p:txBody>
          <a:bodyPr wrap="square" lIns="91440" tIns="45720" rIns="91440" bIns="45720" anchor="t">
            <a:spAutoFit/>
          </a:bodyPr>
          <a:lstStyle/>
          <a:p>
            <a:r>
              <a:rPr lang="en-US" sz="1000">
                <a:solidFill>
                  <a:srgbClr val="1155CC"/>
                </a:solidFill>
                <a:latin typeface="Calibri"/>
                <a:ea typeface="Calibri" panose="020F0502020204030204" pitchFamily="34" charset="0"/>
                <a:hlinkClick r:id="rId3"/>
              </a:rPr>
              <a:t>https://www.technologyreview.com/2020/07/17/1005396/predictive-policing-algorithms-racist-dismantled-machine-learning-bias-criminal-justice/</a:t>
            </a:r>
            <a:r>
              <a:rPr lang="en-US" sz="1000">
                <a:latin typeface="Calibri"/>
                <a:ea typeface="Calibri" panose="020F0502020204030204" pitchFamily="34" charset="0"/>
              </a:rPr>
              <a:t> </a:t>
            </a:r>
            <a:endParaRPr lang="en-US" sz="1000">
              <a:latin typeface="Calibri"/>
            </a:endParaRPr>
          </a:p>
        </p:txBody>
      </p:sp>
      <p:sp>
        <p:nvSpPr>
          <p:cNvPr id="12" name="Google Shape;676;p43">
            <a:extLst>
              <a:ext uri="{FF2B5EF4-FFF2-40B4-BE49-F238E27FC236}">
                <a16:creationId xmlns:a16="http://schemas.microsoft.com/office/drawing/2014/main" id="{C9DA8DCF-29F2-7FFE-EDA6-0DBF3AFDA850}"/>
              </a:ext>
            </a:extLst>
          </p:cNvPr>
          <p:cNvSpPr txBox="1">
            <a:spLocks/>
          </p:cNvSpPr>
          <p:nvPr/>
        </p:nvSpPr>
        <p:spPr>
          <a:xfrm>
            <a:off x="1395554" y="2476142"/>
            <a:ext cx="6946278" cy="47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285750" indent="-285750">
              <a:buFont typeface="Arial"/>
              <a:buChar char="•"/>
            </a:pPr>
            <a:r>
              <a:rPr lang="en-US" sz="1300" b="0">
                <a:solidFill>
                  <a:srgbClr val="000000"/>
                </a:solidFill>
                <a:ea typeface="+mn-lt"/>
                <a:cs typeface="+mn-lt"/>
              </a:rPr>
              <a:t>Widely used in both </a:t>
            </a:r>
            <a:r>
              <a:rPr lang="en-US" sz="1300">
                <a:solidFill>
                  <a:srgbClr val="000000"/>
                </a:solidFill>
                <a:ea typeface="+mn-lt"/>
                <a:cs typeface="+mn-lt"/>
              </a:rPr>
              <a:t>policing and judicial functions across the US</a:t>
            </a:r>
          </a:p>
          <a:p>
            <a:pPr marL="285750" indent="-285750">
              <a:buFont typeface="Arial,Sans-Serif"/>
              <a:buChar char="•"/>
            </a:pPr>
            <a:endParaRPr lang="en-US" sz="1300" b="0">
              <a:solidFill>
                <a:srgbClr val="000000"/>
              </a:solidFill>
              <a:latin typeface="Arial"/>
              <a:ea typeface="+mn-lt"/>
              <a:cs typeface="Arial"/>
            </a:endParaRPr>
          </a:p>
          <a:p>
            <a:pPr marL="285750" indent="-285750">
              <a:buFont typeface="Arial"/>
              <a:buChar char="•"/>
            </a:pPr>
            <a:r>
              <a:rPr lang="en-US" sz="1300" b="0">
                <a:solidFill>
                  <a:srgbClr val="000000"/>
                </a:solidFill>
                <a:ea typeface="+mn-lt"/>
                <a:cs typeface="+mn-lt"/>
              </a:rPr>
              <a:t>Utilize personal data such as </a:t>
            </a:r>
            <a:r>
              <a:rPr lang="en-US" sz="1300">
                <a:solidFill>
                  <a:srgbClr val="000000"/>
                </a:solidFill>
                <a:ea typeface="+mn-lt"/>
                <a:cs typeface="+mn-lt"/>
              </a:rPr>
              <a:t>age, gender, marital status, history of substance abuse, and criminal records</a:t>
            </a:r>
            <a:r>
              <a:rPr lang="en-US" sz="1300" b="0">
                <a:solidFill>
                  <a:srgbClr val="000000"/>
                </a:solidFill>
                <a:ea typeface="+mn-lt"/>
                <a:cs typeface="+mn-lt"/>
              </a:rPr>
              <a:t> to predict future criminal activity. </a:t>
            </a:r>
            <a:endParaRPr lang="en-US"/>
          </a:p>
          <a:p>
            <a:pPr marL="285750" indent="-285750">
              <a:buFont typeface="Arial"/>
              <a:buChar char="•"/>
            </a:pPr>
            <a:endParaRPr lang="en-US" sz="1300" b="0">
              <a:solidFill>
                <a:srgbClr val="000000"/>
              </a:solidFill>
              <a:ea typeface="+mn-lt"/>
              <a:cs typeface="+mn-lt"/>
            </a:endParaRPr>
          </a:p>
          <a:p>
            <a:pPr marL="285750" indent="-285750">
              <a:buFont typeface="Arial,Sans-Serif"/>
              <a:buChar char="•"/>
            </a:pPr>
            <a:r>
              <a:rPr lang="en-US" sz="1300" b="0">
                <a:solidFill>
                  <a:srgbClr val="000000"/>
                </a:solidFill>
                <a:latin typeface="Calibri"/>
                <a:ea typeface="+mn-lt"/>
                <a:cs typeface="Arial"/>
              </a:rPr>
              <a:t>Tools like </a:t>
            </a:r>
            <a:r>
              <a:rPr lang="en-US" sz="1300">
                <a:solidFill>
                  <a:srgbClr val="000000"/>
                </a:solidFill>
                <a:latin typeface="Calibri"/>
                <a:ea typeface="+mn-lt"/>
                <a:cs typeface="Arial"/>
              </a:rPr>
              <a:t>COMPAS </a:t>
            </a:r>
            <a:r>
              <a:rPr lang="en-US" sz="1300" b="0">
                <a:solidFill>
                  <a:srgbClr val="000000"/>
                </a:solidFill>
                <a:latin typeface="Calibri"/>
                <a:ea typeface="+mn-lt"/>
                <a:cs typeface="Arial"/>
              </a:rPr>
              <a:t>(Correctional Offender Management Profiling for Alternative Sanctions)</a:t>
            </a:r>
            <a:r>
              <a:rPr lang="en-US" sz="1300">
                <a:solidFill>
                  <a:srgbClr val="000000"/>
                </a:solidFill>
                <a:latin typeface="Calibri"/>
                <a:ea typeface="+mn-lt"/>
                <a:cs typeface="Arial"/>
              </a:rPr>
              <a:t>  </a:t>
            </a:r>
            <a:endParaRPr lang="en-US" sz="1300" b="0">
              <a:solidFill>
                <a:srgbClr val="7C1E1E"/>
              </a:solidFill>
              <a:latin typeface="Calibri"/>
              <a:ea typeface="+mn-lt"/>
              <a:cs typeface="Arial"/>
            </a:endParaRPr>
          </a:p>
          <a:p>
            <a:pPr marL="285750" indent="-285750">
              <a:buFont typeface="Arial"/>
              <a:buChar char="•"/>
            </a:pPr>
            <a:endParaRPr lang="en-US" sz="1300" b="0">
              <a:solidFill>
                <a:srgbClr val="000000"/>
              </a:solidFill>
              <a:ea typeface="+mn-lt"/>
              <a:cs typeface="+mn-lt"/>
            </a:endParaRPr>
          </a:p>
          <a:p>
            <a:pPr marL="285750" indent="-285750">
              <a:buFont typeface="Arial"/>
              <a:buChar char="•"/>
            </a:pPr>
            <a:r>
              <a:rPr lang="en-US" sz="1300" b="0">
                <a:solidFill>
                  <a:srgbClr val="000000"/>
                </a:solidFill>
                <a:ea typeface="+mn-lt"/>
                <a:cs typeface="+mn-lt"/>
              </a:rPr>
              <a:t>COMPAS </a:t>
            </a:r>
            <a:r>
              <a:rPr lang="en-US" sz="1300">
                <a:solidFill>
                  <a:srgbClr val="000000"/>
                </a:solidFill>
                <a:ea typeface="+mn-lt"/>
                <a:cs typeface="+mn-lt"/>
              </a:rPr>
              <a:t>evaluates the likelihood of recidivism by assigning a risk score from 1 to 10</a:t>
            </a:r>
            <a:r>
              <a:rPr lang="en-US" sz="1300" b="0">
                <a:solidFill>
                  <a:srgbClr val="000000"/>
                </a:solidFill>
                <a:ea typeface="+mn-lt"/>
                <a:cs typeface="+mn-lt"/>
              </a:rPr>
              <a:t>, directly influencing judicial decisions on bail, sentencing, and parole.</a:t>
            </a:r>
            <a:endParaRPr lang="en-US" sz="1300"/>
          </a:p>
          <a:p>
            <a:pPr marL="285750" indent="-285750">
              <a:buFont typeface="Arial"/>
              <a:buChar char="•"/>
            </a:pPr>
            <a:endParaRPr lang="en-US" sz="1300" b="0">
              <a:solidFill>
                <a:srgbClr val="000000"/>
              </a:solidFill>
              <a:latin typeface="Calibri"/>
              <a:ea typeface="Calibri" panose="020F0502020204030204" pitchFamily="34" charset="0"/>
              <a:cs typeface="Calibri"/>
            </a:endParaRPr>
          </a:p>
        </p:txBody>
      </p:sp>
      <p:sp>
        <p:nvSpPr>
          <p:cNvPr id="4" name="Google Shape;677;p43">
            <a:extLst>
              <a:ext uri="{FF2B5EF4-FFF2-40B4-BE49-F238E27FC236}">
                <a16:creationId xmlns:a16="http://schemas.microsoft.com/office/drawing/2014/main" id="{CB6C7896-246F-47C7-F0B4-7DCE4F4AC8BC}"/>
              </a:ext>
            </a:extLst>
          </p:cNvPr>
          <p:cNvSpPr txBox="1">
            <a:spLocks/>
          </p:cNvSpPr>
          <p:nvPr/>
        </p:nvSpPr>
        <p:spPr>
          <a:xfrm>
            <a:off x="249842" y="4610490"/>
            <a:ext cx="7037894" cy="530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 sz="1500">
                <a:solidFill>
                  <a:schemeClr val="tx1">
                    <a:lumMod val="40000"/>
                    <a:lumOff val="60000"/>
                  </a:schemeClr>
                </a:solidFill>
                <a:latin typeface="Calibri"/>
                <a:cs typeface="Calibri"/>
              </a:rPr>
              <a:t>Source : MIT Technology Review</a:t>
            </a:r>
            <a:endParaRPr lang="en-US" sz="1500">
              <a:solidFill>
                <a:schemeClr val="tx1">
                  <a:lumMod val="40000"/>
                  <a:lumOff val="60000"/>
                </a:schemeClr>
              </a:solidFill>
            </a:endParaRPr>
          </a:p>
        </p:txBody>
      </p:sp>
    </p:spTree>
    <p:extLst>
      <p:ext uri="{BB962C8B-B14F-4D97-AF65-F5344CB8AC3E}">
        <p14:creationId xmlns:p14="http://schemas.microsoft.com/office/powerpoint/2010/main" val="11180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CONTENTS</a:t>
            </a:r>
          </a:p>
        </p:txBody>
      </p:sp>
      <p:graphicFrame>
        <p:nvGraphicFramePr>
          <p:cNvPr id="27" name="Google Shape;260;p27">
            <a:extLst>
              <a:ext uri="{FF2B5EF4-FFF2-40B4-BE49-F238E27FC236}">
                <a16:creationId xmlns:a16="http://schemas.microsoft.com/office/drawing/2014/main" id="{EB208821-5EF9-4C22-7DC9-20A037FEB0FD}"/>
              </a:ext>
            </a:extLst>
          </p:cNvPr>
          <p:cNvGraphicFramePr/>
          <p:nvPr>
            <p:extLst>
              <p:ext uri="{D42A27DB-BD31-4B8C-83A1-F6EECF244321}">
                <p14:modId xmlns:p14="http://schemas.microsoft.com/office/powerpoint/2010/main" val="1568517999"/>
              </p:ext>
            </p:extLst>
          </p:nvPr>
        </p:nvGraphicFramePr>
        <p:xfrm>
          <a:off x="1237984" y="1285168"/>
          <a:ext cx="6668033" cy="2573165"/>
        </p:xfrm>
        <a:graphic>
          <a:graphicData uri="http://schemas.openxmlformats.org/drawingml/2006/table">
            <a:tbl>
              <a:tblPr>
                <a:noFill/>
              </a:tblPr>
              <a:tblGrid>
                <a:gridCol w="1975252">
                  <a:extLst>
                    <a:ext uri="{9D8B030D-6E8A-4147-A177-3AD203B41FA5}">
                      <a16:colId xmlns:a16="http://schemas.microsoft.com/office/drawing/2014/main" val="20000"/>
                    </a:ext>
                  </a:extLst>
                </a:gridCol>
                <a:gridCol w="4692781">
                  <a:extLst>
                    <a:ext uri="{9D8B030D-6E8A-4147-A177-3AD203B41FA5}">
                      <a16:colId xmlns:a16="http://schemas.microsoft.com/office/drawing/2014/main" val="20001"/>
                    </a:ext>
                  </a:extLst>
                </a:gridCol>
              </a:tblGrid>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01</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Problem Description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02</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1">
                          <a:solidFill>
                            <a:schemeClr val="tx1"/>
                          </a:solidFill>
                          <a:latin typeface="Abadi"/>
                          <a:ea typeface="Albert Sans"/>
                          <a:cs typeface="Albert Sans"/>
                        </a:rPr>
                        <a:t>Ethical Considerations</a:t>
                      </a:r>
                      <a:endParaRPr lang="en-US" sz="1300" b="1">
                        <a:solidFill>
                          <a:schemeClr val="tx1"/>
                        </a:solidFill>
                        <a:latin typeface="Abadi" panose="020B0604020104020204" pitchFamily="34" charset="0"/>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1"/>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03</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Data Description &amp; EDA</a:t>
                      </a:r>
                      <a:endParaRPr lang="en-US" sz="1300" b="0">
                        <a:solidFill>
                          <a:schemeClr val="tx1"/>
                        </a:solidFill>
                        <a:latin typeface="Abadi" panose="020B0604020104020204" pitchFamily="34" charset="0"/>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04</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Empirical Bias Assessment</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05</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Conclusion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332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r>
              <a:rPr lang="en-US">
                <a:latin typeface="Calibri"/>
                <a:ea typeface="Calibri" panose="020F0502020204030204" pitchFamily="34" charset="0"/>
                <a:cs typeface="Calibri"/>
              </a:rPr>
              <a:t>ETHICAL CONSIDERATIONS</a:t>
            </a: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676;p43">
            <a:extLst>
              <a:ext uri="{FF2B5EF4-FFF2-40B4-BE49-F238E27FC236}">
                <a16:creationId xmlns:a16="http://schemas.microsoft.com/office/drawing/2014/main" id="{D75C80F1-E6F2-756A-DFD3-98953375566A}"/>
              </a:ext>
            </a:extLst>
          </p:cNvPr>
          <p:cNvSpPr txBox="1">
            <a:spLocks/>
          </p:cNvSpPr>
          <p:nvPr/>
        </p:nvSpPr>
        <p:spPr>
          <a:xfrm>
            <a:off x="1395425" y="1643108"/>
            <a:ext cx="6209704" cy="535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 sz="2000">
                <a:solidFill>
                  <a:srgbClr val="7C1E1E"/>
                </a:solidFill>
                <a:latin typeface="Calibri"/>
                <a:ea typeface="Calibri" panose="020F0502020204030204" pitchFamily="34" charset="0"/>
                <a:cs typeface="Calibri"/>
              </a:rPr>
              <a:t>Systematic Discrimination</a:t>
            </a:r>
            <a:endParaRPr lang="en" sz="2000">
              <a:solidFill>
                <a:schemeClr val="bg2"/>
              </a:solidFill>
              <a:latin typeface="Calibri"/>
              <a:ea typeface="Calibri" panose="020F0502020204030204" pitchFamily="34" charset="0"/>
              <a:cs typeface="Calibri"/>
            </a:endParaRPr>
          </a:p>
        </p:txBody>
      </p:sp>
      <p:sp>
        <p:nvSpPr>
          <p:cNvPr id="14" name="Google Shape;678;p43">
            <a:extLst>
              <a:ext uri="{FF2B5EF4-FFF2-40B4-BE49-F238E27FC236}">
                <a16:creationId xmlns:a16="http://schemas.microsoft.com/office/drawing/2014/main" id="{F13282FC-D31F-3DBB-8344-C8C0977A97DC}"/>
              </a:ext>
            </a:extLst>
          </p:cNvPr>
          <p:cNvSpPr txBox="1">
            <a:spLocks/>
          </p:cNvSpPr>
          <p:nvPr/>
        </p:nvSpPr>
        <p:spPr>
          <a:xfrm>
            <a:off x="720000" y="1643108"/>
            <a:ext cx="744300" cy="5418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9pPr>
          </a:lstStyle>
          <a:p>
            <a:pPr algn="ctr">
              <a:lnSpc>
                <a:spcPct val="115000"/>
              </a:lnSpc>
            </a:pPr>
            <a:r>
              <a:rPr lang="en" sz="2400">
                <a:solidFill>
                  <a:srgbClr val="7C1E1E"/>
                </a:solidFill>
                <a:latin typeface="Calibri"/>
                <a:ea typeface="Calibri" panose="020F0502020204030204" pitchFamily="34" charset="0"/>
                <a:cs typeface="Calibri"/>
              </a:rPr>
              <a:t>01</a:t>
            </a:r>
          </a:p>
        </p:txBody>
      </p:sp>
      <p:sp>
        <p:nvSpPr>
          <p:cNvPr id="30" name="Google Shape;676;p43">
            <a:extLst>
              <a:ext uri="{FF2B5EF4-FFF2-40B4-BE49-F238E27FC236}">
                <a16:creationId xmlns:a16="http://schemas.microsoft.com/office/drawing/2014/main" id="{C4442142-41B9-442B-D0D2-7E4F8226C949}"/>
              </a:ext>
            </a:extLst>
          </p:cNvPr>
          <p:cNvSpPr txBox="1">
            <a:spLocks/>
          </p:cNvSpPr>
          <p:nvPr/>
        </p:nvSpPr>
        <p:spPr>
          <a:xfrm>
            <a:off x="1085588" y="2011193"/>
            <a:ext cx="7256244" cy="6519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US" sz="1300" b="0">
                <a:solidFill>
                  <a:srgbClr val="000000"/>
                </a:solidFill>
                <a:ea typeface="+mn-lt"/>
                <a:cs typeface="+mn-lt"/>
              </a:rPr>
              <a:t>Primarily arises from the misuse of arrest data </a:t>
            </a:r>
            <a:endParaRPr lang="en-US"/>
          </a:p>
          <a:p>
            <a:pPr marL="0" indent="0"/>
            <a:endParaRPr lang="en-US" sz="1300" b="0">
              <a:solidFill>
                <a:srgbClr val="000000"/>
              </a:solidFill>
              <a:ea typeface="+mn-lt"/>
              <a:cs typeface="+mn-lt"/>
            </a:endParaRPr>
          </a:p>
          <a:p>
            <a:pPr marL="285750" indent="-285750">
              <a:buFont typeface="Arial"/>
              <a:buChar char="•"/>
            </a:pPr>
            <a:r>
              <a:rPr lang="en-US" sz="1300">
                <a:solidFill>
                  <a:srgbClr val="7C1E1E"/>
                </a:solidFill>
                <a:ea typeface="+mn-lt"/>
                <a:cs typeface="+mn-lt"/>
              </a:rPr>
              <a:t>Relevance</a:t>
            </a:r>
            <a:r>
              <a:rPr lang="en-US" sz="1300">
                <a:solidFill>
                  <a:srgbClr val="000000"/>
                </a:solidFill>
                <a:ea typeface="+mn-lt"/>
                <a:cs typeface="+mn-lt"/>
              </a:rPr>
              <a:t> </a:t>
            </a:r>
            <a:r>
              <a:rPr lang="en-US" sz="1300">
                <a:solidFill>
                  <a:srgbClr val="7C1E1E"/>
                </a:solidFill>
                <a:ea typeface="+mn-lt"/>
                <a:cs typeface="+mn-lt"/>
              </a:rPr>
              <a:t>-</a:t>
            </a:r>
            <a:r>
              <a:rPr lang="en-US" sz="1300" b="0">
                <a:solidFill>
                  <a:srgbClr val="000000"/>
                </a:solidFill>
                <a:ea typeface="+mn-lt"/>
                <a:cs typeface="+mn-lt"/>
              </a:rPr>
              <a:t> Arrest data regardless of conviction doesn't necessarily correlate with true criminal behavior or could be even against the minority communities that have been subject to disproportionate policing. </a:t>
            </a:r>
            <a:endParaRPr lang="en-US"/>
          </a:p>
          <a:p>
            <a:pPr marL="285750" indent="-285750">
              <a:buFont typeface="Arial"/>
              <a:buChar char="•"/>
            </a:pPr>
            <a:endParaRPr lang="en-US" sz="1300" b="0">
              <a:solidFill>
                <a:srgbClr val="000000"/>
              </a:solidFill>
              <a:ea typeface="+mn-lt"/>
              <a:cs typeface="+mn-lt"/>
            </a:endParaRPr>
          </a:p>
          <a:p>
            <a:pPr marL="285750" indent="-285750">
              <a:buFont typeface="Arial"/>
              <a:buChar char="•"/>
            </a:pPr>
            <a:r>
              <a:rPr lang="en-US" sz="1300">
                <a:solidFill>
                  <a:srgbClr val="7C1E1E"/>
                </a:solidFill>
                <a:ea typeface="+mn-lt"/>
                <a:cs typeface="+mn-lt"/>
              </a:rPr>
              <a:t>Generalization - </a:t>
            </a:r>
            <a:r>
              <a:rPr lang="en-US" sz="1300" b="0">
                <a:solidFill>
                  <a:schemeClr val="bg1">
                    <a:lumMod val="10000"/>
                  </a:schemeClr>
                </a:solidFill>
                <a:ea typeface="+mn-lt"/>
                <a:cs typeface="+mn-lt"/>
              </a:rPr>
              <a:t>Categorize individuals based on broad and often inaccurate demographic traits like race or zip code which </a:t>
            </a:r>
            <a:r>
              <a:rPr lang="en-US" sz="1200" b="0">
                <a:solidFill>
                  <a:srgbClr val="0D0D0D"/>
                </a:solidFill>
                <a:ea typeface="+mn-lt"/>
                <a:cs typeface="+mn-lt"/>
              </a:rPr>
              <a:t>overlooks individual behaviors but also perpetuates stereotypes affecting algorithm</a:t>
            </a:r>
          </a:p>
          <a:p>
            <a:pPr marL="285750" indent="-285750">
              <a:buFont typeface="Arial"/>
              <a:buChar char="•"/>
            </a:pPr>
            <a:endParaRPr lang="en-US" sz="1300" b="0">
              <a:solidFill>
                <a:srgbClr val="000000"/>
              </a:solidFill>
              <a:ea typeface="+mn-lt"/>
              <a:cs typeface="+mn-lt"/>
            </a:endParaRPr>
          </a:p>
          <a:p>
            <a:pPr marL="285750" indent="-285750">
              <a:buFont typeface="Arial"/>
              <a:buChar char="•"/>
            </a:pPr>
            <a:r>
              <a:rPr lang="en-US" sz="1300">
                <a:solidFill>
                  <a:srgbClr val="7C1E1E"/>
                </a:solidFill>
                <a:ea typeface="+mn-lt"/>
                <a:cs typeface="+mn-lt"/>
              </a:rPr>
              <a:t>Compounding Injustice - </a:t>
            </a:r>
            <a:r>
              <a:rPr lang="en-US" sz="1300" b="0">
                <a:solidFill>
                  <a:srgbClr val="000000"/>
                </a:solidFill>
                <a:ea typeface="+mn-lt"/>
                <a:cs typeface="+mn-lt"/>
              </a:rPr>
              <a:t>Biased data can lead to more police patrols in specific neighborhoods, increasing arrests and reinforcing a cycle of discrimination and social inequalities</a:t>
            </a:r>
          </a:p>
          <a:p>
            <a:pPr marL="285750" indent="-285750">
              <a:buFont typeface="Arial"/>
              <a:buChar char="•"/>
            </a:pPr>
            <a:endParaRPr lang="en-US" sz="1300" b="0">
              <a:solidFill>
                <a:srgbClr val="000000"/>
              </a:solidFill>
              <a:ea typeface="+mn-lt"/>
              <a:cs typeface="+mn-lt"/>
            </a:endParaRPr>
          </a:p>
          <a:p>
            <a:pPr marL="285750" indent="-285750">
              <a:buFont typeface="Arial"/>
              <a:buChar char="•"/>
            </a:pPr>
            <a:endParaRPr lang="en-US" sz="1300"/>
          </a:p>
        </p:txBody>
      </p:sp>
      <p:sp>
        <p:nvSpPr>
          <p:cNvPr id="32" name="Google Shape;676;p43">
            <a:extLst>
              <a:ext uri="{FF2B5EF4-FFF2-40B4-BE49-F238E27FC236}">
                <a16:creationId xmlns:a16="http://schemas.microsoft.com/office/drawing/2014/main" id="{BF2D0767-FCC5-6C41-E409-004195CEDA67}"/>
              </a:ext>
            </a:extLst>
          </p:cNvPr>
          <p:cNvSpPr txBox="1">
            <a:spLocks/>
          </p:cNvSpPr>
          <p:nvPr/>
        </p:nvSpPr>
        <p:spPr>
          <a:xfrm>
            <a:off x="722217" y="1216905"/>
            <a:ext cx="8234170" cy="535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 sz="1700">
                <a:solidFill>
                  <a:srgbClr val="7C1E1E"/>
                </a:solidFill>
                <a:ea typeface="+mn-lt"/>
                <a:cs typeface="+mn-lt"/>
              </a:rPr>
              <a:t>"There's a long history of data being weaponized against Black communities"</a:t>
            </a:r>
            <a:endParaRPr lang="en-US" sz="1700"/>
          </a:p>
        </p:txBody>
      </p:sp>
      <p:sp>
        <p:nvSpPr>
          <p:cNvPr id="34" name="TextBox 33">
            <a:extLst>
              <a:ext uri="{FF2B5EF4-FFF2-40B4-BE49-F238E27FC236}">
                <a16:creationId xmlns:a16="http://schemas.microsoft.com/office/drawing/2014/main" id="{69BD28E8-5B0E-E708-00F7-AFD459D6DB96}"/>
              </a:ext>
            </a:extLst>
          </p:cNvPr>
          <p:cNvSpPr txBox="1"/>
          <p:nvPr/>
        </p:nvSpPr>
        <p:spPr>
          <a:xfrm>
            <a:off x="251847" y="4897279"/>
            <a:ext cx="8427720" cy="246221"/>
          </a:xfrm>
          <a:prstGeom prst="rect">
            <a:avLst/>
          </a:prstGeom>
          <a:noFill/>
        </p:spPr>
        <p:txBody>
          <a:bodyPr wrap="square" lIns="91440" tIns="45720" rIns="91440" bIns="45720" anchor="t">
            <a:spAutoFit/>
          </a:bodyPr>
          <a:lstStyle/>
          <a:p>
            <a:r>
              <a:rPr lang="en-US" sz="1000">
                <a:solidFill>
                  <a:srgbClr val="1155CC"/>
                </a:solidFill>
                <a:latin typeface="Calibri"/>
                <a:ea typeface="Calibri" panose="020F0502020204030204" pitchFamily="34" charset="0"/>
                <a:hlinkClick r:id="rId3"/>
              </a:rPr>
              <a:t>https://www.technologyreview.com/2020/07/17/1005396/predictive-policing-algorithms-racist-dismantled-machine-learning-bias-criminal-justice/</a:t>
            </a:r>
            <a:r>
              <a:rPr lang="en-US" sz="1000">
                <a:latin typeface="Calibri"/>
                <a:ea typeface="Calibri" panose="020F0502020204030204" pitchFamily="34" charset="0"/>
              </a:rPr>
              <a:t> </a:t>
            </a:r>
            <a:endParaRPr lang="en-US" sz="1000">
              <a:latin typeface="Calibri"/>
            </a:endParaRPr>
          </a:p>
        </p:txBody>
      </p:sp>
      <p:sp>
        <p:nvSpPr>
          <p:cNvPr id="36" name="Google Shape;677;p43">
            <a:extLst>
              <a:ext uri="{FF2B5EF4-FFF2-40B4-BE49-F238E27FC236}">
                <a16:creationId xmlns:a16="http://schemas.microsoft.com/office/drawing/2014/main" id="{2A06CA24-9BDE-88CC-98E9-54CFFB3ADEEE}"/>
              </a:ext>
            </a:extLst>
          </p:cNvPr>
          <p:cNvSpPr txBox="1">
            <a:spLocks/>
          </p:cNvSpPr>
          <p:nvPr/>
        </p:nvSpPr>
        <p:spPr>
          <a:xfrm>
            <a:off x="249842" y="4610490"/>
            <a:ext cx="7037894" cy="530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 sz="1500">
                <a:solidFill>
                  <a:schemeClr val="tx1">
                    <a:lumMod val="40000"/>
                    <a:lumOff val="60000"/>
                  </a:schemeClr>
                </a:solidFill>
                <a:latin typeface="Calibri"/>
                <a:cs typeface="Calibri"/>
              </a:rPr>
              <a:t>Source : MIT Technology Review</a:t>
            </a:r>
            <a:endParaRPr lang="en-US" sz="1500">
              <a:solidFill>
                <a:schemeClr val="tx1">
                  <a:lumMod val="40000"/>
                  <a:lumOff val="60000"/>
                </a:schemeClr>
              </a:solidFill>
            </a:endParaRPr>
          </a:p>
        </p:txBody>
      </p:sp>
    </p:spTree>
    <p:extLst>
      <p:ext uri="{BB962C8B-B14F-4D97-AF65-F5344CB8AC3E}">
        <p14:creationId xmlns:p14="http://schemas.microsoft.com/office/powerpoint/2010/main" val="134348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r>
              <a:rPr lang="en-US">
                <a:latin typeface="Calibri"/>
                <a:ea typeface="Calibri" panose="020F0502020204030204" pitchFamily="34" charset="0"/>
                <a:cs typeface="Calibri"/>
              </a:rPr>
              <a:t>ETHICAL CONSIDERATIONS</a:t>
            </a: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6768180-0C9C-1894-BAFE-CD278E5EDAF7}"/>
              </a:ext>
            </a:extLst>
          </p:cNvPr>
          <p:cNvSpPr txBox="1"/>
          <p:nvPr/>
        </p:nvSpPr>
        <p:spPr>
          <a:xfrm>
            <a:off x="251847" y="4897279"/>
            <a:ext cx="8427720" cy="400110"/>
          </a:xfrm>
          <a:prstGeom prst="rect">
            <a:avLst/>
          </a:prstGeom>
          <a:noFill/>
        </p:spPr>
        <p:txBody>
          <a:bodyPr wrap="square" lIns="91440" tIns="45720" rIns="91440" bIns="45720" anchor="t">
            <a:spAutoFit/>
          </a:bodyPr>
          <a:lstStyle/>
          <a:p>
            <a:r>
              <a:rPr lang="en-US" sz="1000">
                <a:ea typeface="Calibri" panose="020F0502020204030204" pitchFamily="34" charset="0"/>
                <a:hlinkClick r:id="rId3"/>
              </a:rPr>
              <a:t>https://www.technologyreview.com/2020/07/17/1005396/predictive-policing-algorithms-racist-dismantled-machine-learning-bias-criminal-justice/</a:t>
            </a:r>
            <a:r>
              <a:rPr lang="en-US" sz="1000">
                <a:ea typeface="Calibri" panose="020F0502020204030204" pitchFamily="34" charset="0"/>
              </a:rPr>
              <a:t> </a:t>
            </a:r>
          </a:p>
          <a:p>
            <a:endParaRPr lang="en-US" sz="100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676;p43">
            <a:extLst>
              <a:ext uri="{FF2B5EF4-FFF2-40B4-BE49-F238E27FC236}">
                <a16:creationId xmlns:a16="http://schemas.microsoft.com/office/drawing/2014/main" id="{D75C80F1-E6F2-756A-DFD3-98953375566A}"/>
              </a:ext>
            </a:extLst>
          </p:cNvPr>
          <p:cNvSpPr txBox="1">
            <a:spLocks/>
          </p:cNvSpPr>
          <p:nvPr/>
        </p:nvSpPr>
        <p:spPr>
          <a:xfrm>
            <a:off x="1472917" y="1459066"/>
            <a:ext cx="6209704" cy="535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 sz="2000">
                <a:solidFill>
                  <a:srgbClr val="7C1E1E"/>
                </a:solidFill>
                <a:latin typeface="Calibri"/>
                <a:cs typeface="Calibri"/>
              </a:rPr>
              <a:t>Measurement Errors</a:t>
            </a:r>
            <a:endParaRPr lang="en-US"/>
          </a:p>
        </p:txBody>
      </p:sp>
      <p:sp>
        <p:nvSpPr>
          <p:cNvPr id="14" name="Google Shape;678;p43">
            <a:extLst>
              <a:ext uri="{FF2B5EF4-FFF2-40B4-BE49-F238E27FC236}">
                <a16:creationId xmlns:a16="http://schemas.microsoft.com/office/drawing/2014/main" id="{F13282FC-D31F-3DBB-8344-C8C0977A97DC}"/>
              </a:ext>
            </a:extLst>
          </p:cNvPr>
          <p:cNvSpPr txBox="1">
            <a:spLocks/>
          </p:cNvSpPr>
          <p:nvPr/>
        </p:nvSpPr>
        <p:spPr>
          <a:xfrm>
            <a:off x="729686" y="1459066"/>
            <a:ext cx="744300" cy="5418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9pPr>
          </a:lstStyle>
          <a:p>
            <a:pPr algn="ctr">
              <a:lnSpc>
                <a:spcPct val="115000"/>
              </a:lnSpc>
            </a:pPr>
            <a:r>
              <a:rPr lang="en" sz="2400">
                <a:solidFill>
                  <a:srgbClr val="7C1E1E"/>
                </a:solidFill>
                <a:latin typeface="Calibri"/>
                <a:ea typeface="Calibri" panose="020F0502020204030204" pitchFamily="34" charset="0"/>
                <a:cs typeface="Calibri"/>
              </a:rPr>
              <a:t>02</a:t>
            </a:r>
          </a:p>
        </p:txBody>
      </p:sp>
      <p:sp>
        <p:nvSpPr>
          <p:cNvPr id="25" name="Google Shape;676;p43">
            <a:extLst>
              <a:ext uri="{FF2B5EF4-FFF2-40B4-BE49-F238E27FC236}">
                <a16:creationId xmlns:a16="http://schemas.microsoft.com/office/drawing/2014/main" id="{043AA621-45ED-ADB8-5A8C-7D84FB8D2A6D}"/>
              </a:ext>
            </a:extLst>
          </p:cNvPr>
          <p:cNvSpPr txBox="1">
            <a:spLocks/>
          </p:cNvSpPr>
          <p:nvPr/>
        </p:nvSpPr>
        <p:spPr>
          <a:xfrm>
            <a:off x="1366365" y="2892659"/>
            <a:ext cx="6209704" cy="535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r>
              <a:rPr lang="en" sz="2000">
                <a:solidFill>
                  <a:srgbClr val="7C1E1E"/>
                </a:solidFill>
                <a:ea typeface="+mn-lt"/>
                <a:cs typeface="+mn-lt"/>
              </a:rPr>
              <a:t>Sampling Bias and Differential Subgroup Validity</a:t>
            </a:r>
            <a:endParaRPr lang="en" sz="2000" b="0">
              <a:solidFill>
                <a:srgbClr val="000000"/>
              </a:solidFill>
              <a:ea typeface="+mn-lt"/>
              <a:cs typeface="+mn-lt"/>
            </a:endParaRPr>
          </a:p>
          <a:p>
            <a:pPr marL="0" indent="0"/>
            <a:endParaRPr lang="en" sz="2000">
              <a:solidFill>
                <a:srgbClr val="7C1E1E"/>
              </a:solidFill>
              <a:latin typeface="Calibri"/>
              <a:ea typeface="Calibri" panose="020F0502020204030204" pitchFamily="34" charset="0"/>
              <a:cs typeface="Calibri"/>
            </a:endParaRPr>
          </a:p>
        </p:txBody>
      </p:sp>
      <p:sp>
        <p:nvSpPr>
          <p:cNvPr id="26" name="Google Shape;678;p43">
            <a:extLst>
              <a:ext uri="{FF2B5EF4-FFF2-40B4-BE49-F238E27FC236}">
                <a16:creationId xmlns:a16="http://schemas.microsoft.com/office/drawing/2014/main" id="{0B9EEF38-B966-AF30-06F3-9D75F1553A30}"/>
              </a:ext>
            </a:extLst>
          </p:cNvPr>
          <p:cNvSpPr txBox="1">
            <a:spLocks/>
          </p:cNvSpPr>
          <p:nvPr/>
        </p:nvSpPr>
        <p:spPr>
          <a:xfrm>
            <a:off x="729686" y="2892659"/>
            <a:ext cx="744300" cy="5418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9pPr>
          </a:lstStyle>
          <a:p>
            <a:pPr algn="ctr">
              <a:lnSpc>
                <a:spcPct val="115000"/>
              </a:lnSpc>
            </a:pPr>
            <a:r>
              <a:rPr lang="en" sz="2400">
                <a:solidFill>
                  <a:srgbClr val="7C1E1E"/>
                </a:solidFill>
                <a:latin typeface="Calibri"/>
                <a:ea typeface="Calibri" panose="020F0502020204030204" pitchFamily="34" charset="0"/>
                <a:cs typeface="Calibri"/>
              </a:rPr>
              <a:t>03</a:t>
            </a:r>
          </a:p>
        </p:txBody>
      </p:sp>
      <p:sp>
        <p:nvSpPr>
          <p:cNvPr id="30" name="Google Shape;676;p43">
            <a:extLst>
              <a:ext uri="{FF2B5EF4-FFF2-40B4-BE49-F238E27FC236}">
                <a16:creationId xmlns:a16="http://schemas.microsoft.com/office/drawing/2014/main" id="{C4442142-41B9-442B-D0D2-7E4F8226C949}"/>
              </a:ext>
            </a:extLst>
          </p:cNvPr>
          <p:cNvSpPr txBox="1">
            <a:spLocks/>
          </p:cNvSpPr>
          <p:nvPr/>
        </p:nvSpPr>
        <p:spPr>
          <a:xfrm>
            <a:off x="1206668" y="1798091"/>
            <a:ext cx="6926906" cy="651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L="285750" indent="-285750">
              <a:buFont typeface="Arial,Sans-Serif"/>
              <a:buChar char="•"/>
              <a:defRPr sz="1300" b="1">
                <a:solidFill>
                  <a:srgbClr val="7C1E1E"/>
                </a:solidFill>
                <a:latin typeface="Calibri"/>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r>
              <a:rPr lang="en-US" b="0">
                <a:solidFill>
                  <a:schemeClr val="bg1">
                    <a:lumMod val="10000"/>
                  </a:schemeClr>
                </a:solidFill>
              </a:rPr>
              <a:t>The use of proxies like zip codes, educational backgrounds, and socioeconomic statuses in algorithms acts as substitutes for race</a:t>
            </a:r>
          </a:p>
          <a:p>
            <a:r>
              <a:rPr lang="en-US" altLang="ko-KR" b="0">
                <a:solidFill>
                  <a:schemeClr val="bg1">
                    <a:lumMod val="10000"/>
                  </a:schemeClr>
                </a:solidFill>
              </a:rPr>
              <a:t>This </a:t>
            </a:r>
            <a:r>
              <a:rPr lang="en-US" b="0">
                <a:solidFill>
                  <a:schemeClr val="bg1">
                    <a:lumMod val="10000"/>
                  </a:schemeClr>
                </a:solidFill>
              </a:rPr>
              <a:t>perpetuates racial stereotypes and systemic injustices by relying on demographics historically linked to discrimination, thereby fueling a cycle of biased criminalization and incarceration</a:t>
            </a:r>
          </a:p>
          <a:p>
            <a:endParaRPr lang="en-US"/>
          </a:p>
          <a:p>
            <a:endParaRPr lang="en-US"/>
          </a:p>
          <a:p>
            <a:endParaRPr lang="en-US"/>
          </a:p>
          <a:p>
            <a:endParaRPr lang="en-US"/>
          </a:p>
        </p:txBody>
      </p:sp>
      <p:sp>
        <p:nvSpPr>
          <p:cNvPr id="3" name="TextBox 2">
            <a:extLst>
              <a:ext uri="{FF2B5EF4-FFF2-40B4-BE49-F238E27FC236}">
                <a16:creationId xmlns:a16="http://schemas.microsoft.com/office/drawing/2014/main" id="{3CFA7C13-FFF8-46D1-6E29-3EF771B8AD1A}"/>
              </a:ext>
            </a:extLst>
          </p:cNvPr>
          <p:cNvSpPr txBox="1"/>
          <p:nvPr/>
        </p:nvSpPr>
        <p:spPr>
          <a:xfrm>
            <a:off x="1204993" y="3292421"/>
            <a:ext cx="7126314"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300">
                <a:solidFill>
                  <a:schemeClr val="bg1">
                    <a:lumMod val="10000"/>
                  </a:schemeClr>
                </a:solidFill>
                <a:latin typeface="Calibri"/>
              </a:rPr>
              <a:t>Predictive tools like Static-99, developed in Canada where only 3% of the population is Black, exhibit bias when used in the U.S., where Black individuals comprise approximately 12% of the population, leading to unrepresentative training data</a:t>
            </a:r>
          </a:p>
          <a:p>
            <a:pPr marL="285750" indent="-285750">
              <a:buFont typeface="Arial,Sans-Serif"/>
              <a:buChar char="•"/>
            </a:pPr>
            <a:r>
              <a:rPr lang="en-US" sz="1300">
                <a:solidFill>
                  <a:schemeClr val="bg1">
                    <a:lumMod val="10000"/>
                  </a:schemeClr>
                </a:solidFill>
                <a:latin typeface="Calibri"/>
              </a:rPr>
              <a:t>The accuracy and performance of tools like Static-99 vary across different demographic groups, generally underperforming for minorities due to their reliance on biased sampling</a:t>
            </a:r>
          </a:p>
        </p:txBody>
      </p:sp>
      <p:sp>
        <p:nvSpPr>
          <p:cNvPr id="5" name="Google Shape;677;p43">
            <a:extLst>
              <a:ext uri="{FF2B5EF4-FFF2-40B4-BE49-F238E27FC236}">
                <a16:creationId xmlns:a16="http://schemas.microsoft.com/office/drawing/2014/main" id="{8D7000A7-A815-2706-BF69-74F099F867E9}"/>
              </a:ext>
            </a:extLst>
          </p:cNvPr>
          <p:cNvSpPr txBox="1">
            <a:spLocks/>
          </p:cNvSpPr>
          <p:nvPr/>
        </p:nvSpPr>
        <p:spPr>
          <a:xfrm>
            <a:off x="249842" y="4610490"/>
            <a:ext cx="7037894" cy="530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 sz="1500">
                <a:solidFill>
                  <a:schemeClr val="tx1">
                    <a:lumMod val="40000"/>
                    <a:lumOff val="60000"/>
                  </a:schemeClr>
                </a:solidFill>
                <a:latin typeface="Calibri"/>
                <a:cs typeface="Calibri"/>
              </a:rPr>
              <a:t>Source : MIT Technology Review</a:t>
            </a:r>
            <a:endParaRPr lang="en-US" sz="1500">
              <a:solidFill>
                <a:schemeClr val="tx1">
                  <a:lumMod val="40000"/>
                  <a:lumOff val="60000"/>
                </a:schemeClr>
              </a:solidFill>
            </a:endParaRPr>
          </a:p>
        </p:txBody>
      </p:sp>
    </p:spTree>
    <p:extLst>
      <p:ext uri="{BB962C8B-B14F-4D97-AF65-F5344CB8AC3E}">
        <p14:creationId xmlns:p14="http://schemas.microsoft.com/office/powerpoint/2010/main" val="332621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CONTENTS</a:t>
            </a:r>
          </a:p>
        </p:txBody>
      </p:sp>
      <p:graphicFrame>
        <p:nvGraphicFramePr>
          <p:cNvPr id="27" name="Google Shape;260;p27">
            <a:extLst>
              <a:ext uri="{FF2B5EF4-FFF2-40B4-BE49-F238E27FC236}">
                <a16:creationId xmlns:a16="http://schemas.microsoft.com/office/drawing/2014/main" id="{EB208821-5EF9-4C22-7DC9-20A037FEB0FD}"/>
              </a:ext>
            </a:extLst>
          </p:cNvPr>
          <p:cNvGraphicFramePr/>
          <p:nvPr>
            <p:extLst>
              <p:ext uri="{D42A27DB-BD31-4B8C-83A1-F6EECF244321}">
                <p14:modId xmlns:p14="http://schemas.microsoft.com/office/powerpoint/2010/main" val="2667940967"/>
              </p:ext>
            </p:extLst>
          </p:nvPr>
        </p:nvGraphicFramePr>
        <p:xfrm>
          <a:off x="1237984" y="1285168"/>
          <a:ext cx="6668033" cy="2573165"/>
        </p:xfrm>
        <a:graphic>
          <a:graphicData uri="http://schemas.openxmlformats.org/drawingml/2006/table">
            <a:tbl>
              <a:tblPr>
                <a:noFill/>
              </a:tblPr>
              <a:tblGrid>
                <a:gridCol w="1975252">
                  <a:extLst>
                    <a:ext uri="{9D8B030D-6E8A-4147-A177-3AD203B41FA5}">
                      <a16:colId xmlns:a16="http://schemas.microsoft.com/office/drawing/2014/main" val="20000"/>
                    </a:ext>
                  </a:extLst>
                </a:gridCol>
                <a:gridCol w="4692781">
                  <a:extLst>
                    <a:ext uri="{9D8B030D-6E8A-4147-A177-3AD203B41FA5}">
                      <a16:colId xmlns:a16="http://schemas.microsoft.com/office/drawing/2014/main" val="20001"/>
                    </a:ext>
                  </a:extLst>
                </a:gridCol>
              </a:tblGrid>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01</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Problem Description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02</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0">
                          <a:solidFill>
                            <a:schemeClr val="tx1"/>
                          </a:solidFill>
                          <a:latin typeface="Abadi"/>
                          <a:ea typeface="Albert Sans"/>
                          <a:cs typeface="Albert Sans"/>
                        </a:rPr>
                        <a:t>Ethical Considerations</a:t>
                      </a:r>
                      <a:endParaRPr lang="en-US" sz="1300" b="0">
                        <a:solidFill>
                          <a:schemeClr val="tx1"/>
                        </a:solidFill>
                        <a:latin typeface="Abadi"/>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03</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rtl="0" eaLnBrk="1" fontAlgn="auto" latinLnBrk="0" hangingPunct="1">
                        <a:lnSpc>
                          <a:spcPct val="100000"/>
                        </a:lnSpc>
                        <a:spcBef>
                          <a:spcPts val="0"/>
                        </a:spcBef>
                        <a:spcAft>
                          <a:spcPts val="1600"/>
                        </a:spcAft>
                        <a:buClr>
                          <a:srgbClr val="000000"/>
                        </a:buClr>
                        <a:buSzTx/>
                        <a:buFont typeface="Arial"/>
                        <a:buNone/>
                      </a:pPr>
                      <a:r>
                        <a:rPr lang="en-US" sz="1300" b="1">
                          <a:solidFill>
                            <a:schemeClr val="tx1"/>
                          </a:solidFill>
                          <a:latin typeface="Abadi"/>
                          <a:ea typeface="Albert Sans"/>
                          <a:cs typeface="Albert Sans"/>
                        </a:rPr>
                        <a:t>Data Description &amp; EDA</a:t>
                      </a:r>
                      <a:endParaRPr lang="en-US" sz="1300" b="1">
                        <a:solidFill>
                          <a:schemeClr val="tx1"/>
                        </a:solidFill>
                        <a:latin typeface="Abadi" panose="020B0604020104020204" pitchFamily="34" charset="0"/>
                        <a:ea typeface="Albert Sans"/>
                        <a:cs typeface="Albert Sans"/>
                        <a:sym typeface="Albert Sans"/>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2"/>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04</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Empirical Bias Assessment</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463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1300" b="0" u="none">
                          <a:solidFill>
                            <a:schemeClr val="tx1"/>
                          </a:solidFill>
                          <a:latin typeface="Abadi"/>
                          <a:ea typeface="Cormorant Garamond"/>
                          <a:cs typeface="Cormorant Garamond"/>
                          <a:sym typeface="Cormorant Garamond"/>
                        </a:rPr>
                        <a:t>05</a:t>
                      </a:r>
                      <a:endParaRPr sz="1300" b="0" u="none">
                        <a:solidFill>
                          <a:schemeClr val="tx1"/>
                        </a:solidFill>
                        <a:latin typeface="Abadi"/>
                        <a:ea typeface="Cormorant Garamond"/>
                        <a:cs typeface="Cormorant Garamond"/>
                        <a:sym typeface="Cormorant Garamond"/>
                      </a:endParaRP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1600"/>
                        </a:spcAft>
                        <a:buNone/>
                      </a:pPr>
                      <a:r>
                        <a:rPr lang="en-US" sz="1300" b="0">
                          <a:solidFill>
                            <a:schemeClr val="tx1"/>
                          </a:solidFill>
                          <a:latin typeface="Abadi"/>
                          <a:ea typeface="Albert Sans"/>
                          <a:cs typeface="Albert Sans"/>
                          <a:sym typeface="Albert Sans"/>
                        </a:rPr>
                        <a:t>Conclusion</a:t>
                      </a:r>
                    </a:p>
                  </a:txBody>
                  <a:tcPr marL="83259" marR="83259" marT="0" marB="0" anchor="ctr">
                    <a:lnL w="9525" cap="flat" cmpd="sng">
                      <a:solidFill>
                        <a:srgbClr val="B61F16">
                          <a:alpha val="0"/>
                        </a:srgbClr>
                      </a:solidFill>
                      <a:prstDash val="solid"/>
                      <a:round/>
                      <a:headEnd type="none" w="sm" len="sm"/>
                      <a:tailEnd type="none" w="sm" len="sm"/>
                    </a:lnL>
                    <a:lnR w="9525" cap="flat" cmpd="sng">
                      <a:solidFill>
                        <a:srgbClr val="B61F16">
                          <a:alpha val="0"/>
                        </a:srgbClr>
                      </a:solidFill>
                      <a:prstDash val="solid"/>
                      <a:round/>
                      <a:headEnd type="none" w="sm" len="sm"/>
                      <a:tailEnd type="none" w="sm" len="sm"/>
                    </a:lnR>
                    <a:lnT w="9525" cap="flat" cmpd="sng">
                      <a:solidFill>
                        <a:srgbClr val="B61F16"/>
                      </a:solidFill>
                      <a:prstDash val="solid"/>
                      <a:round/>
                      <a:headEnd type="none" w="sm" len="sm"/>
                      <a:tailEnd type="none" w="sm" len="sm"/>
                    </a:lnT>
                    <a:lnB w="9525" cap="flat" cmpd="sng">
                      <a:solidFill>
                        <a:srgbClr val="B61F1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6009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15" name="Rectangle 14">
            <a:extLst>
              <a:ext uri="{FF2B5EF4-FFF2-40B4-BE49-F238E27FC236}">
                <a16:creationId xmlns:a16="http://schemas.microsoft.com/office/drawing/2014/main" id="{5CAE5174-1889-1838-2EA6-8358FF8C3BE3}"/>
              </a:ext>
            </a:extLst>
          </p:cNvPr>
          <p:cNvSpPr/>
          <p:nvPr/>
        </p:nvSpPr>
        <p:spPr>
          <a:xfrm>
            <a:off x="3758339" y="1394848"/>
            <a:ext cx="4848062" cy="3119031"/>
          </a:xfrm>
          <a:prstGeom prst="rect">
            <a:avLst/>
          </a:prstGeom>
          <a:solidFill>
            <a:schemeClr val="tx1">
              <a:lumMod val="20000"/>
              <a:lumOff val="80000"/>
            </a:schemeClr>
          </a:solidFill>
          <a:ln>
            <a:solidFill>
              <a:srgbClr val="7C1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panose="020F0502020204030204" pitchFamily="34" charset="0"/>
                <a:ea typeface="Calibri" panose="020F0502020204030204" pitchFamily="34" charset="0"/>
                <a:cs typeface="Calibri" panose="020F0502020204030204" pitchFamily="34" charset="0"/>
              </a:rPr>
              <a:t>DATA DESCRIPTION</a:t>
            </a:r>
          </a:p>
        </p:txBody>
      </p:sp>
      <p:sp>
        <p:nvSpPr>
          <p:cNvPr id="8" name="Google Shape;676;p43">
            <a:extLst>
              <a:ext uri="{FF2B5EF4-FFF2-40B4-BE49-F238E27FC236}">
                <a16:creationId xmlns:a16="http://schemas.microsoft.com/office/drawing/2014/main" id="{E04A94AC-E2A4-E25E-631E-FD26F14D9C34}"/>
              </a:ext>
            </a:extLst>
          </p:cNvPr>
          <p:cNvSpPr txBox="1">
            <a:spLocks/>
          </p:cNvSpPr>
          <p:nvPr/>
        </p:nvSpPr>
        <p:spPr>
          <a:xfrm>
            <a:off x="4044140" y="1386742"/>
            <a:ext cx="3786204" cy="47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Playfair Display"/>
              <a:buNone/>
              <a:defRPr sz="2400" b="1" i="0" u="none" strike="noStrike" cap="none">
                <a:solidFill>
                  <a:schemeClr val="dk1"/>
                </a:solidFill>
                <a:latin typeface="+mn-lt"/>
                <a:ea typeface="Playfair Display"/>
                <a:cs typeface="Playfair Display"/>
                <a:sym typeface="Playfair Display"/>
              </a:defRPr>
            </a:lvl1pPr>
            <a:lvl2pPr marL="914400" marR="0" lvl="1"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2pPr>
            <a:lvl3pPr marL="1371600" marR="0" lvl="2"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3pPr>
            <a:lvl4pPr marL="1828800" marR="0" lvl="3"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4pPr>
            <a:lvl5pPr marL="2286000" marR="0" lvl="4"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5pPr>
            <a:lvl6pPr marL="2743200" marR="0" lvl="5"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6pPr>
            <a:lvl7pPr marL="3200400" marR="0" lvl="6"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7pPr>
            <a:lvl8pPr marL="3657600" marR="0" lvl="7"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8pPr>
            <a:lvl9pPr marL="4114800" marR="0" lvl="8" indent="-317500" algn="l" rtl="0">
              <a:lnSpc>
                <a:spcPct val="100000"/>
              </a:lnSpc>
              <a:spcBef>
                <a:spcPts val="0"/>
              </a:spcBef>
              <a:spcAft>
                <a:spcPts val="0"/>
              </a:spcAft>
              <a:buClr>
                <a:schemeClr val="dk1"/>
              </a:buClr>
              <a:buSzPts val="1400"/>
              <a:buFont typeface="Playfair Display"/>
              <a:buNone/>
              <a:defRPr sz="1400" b="1" i="0" u="none" strike="noStrike" cap="none">
                <a:solidFill>
                  <a:schemeClr val="dk1"/>
                </a:solidFill>
                <a:latin typeface="Playfair Display"/>
                <a:ea typeface="Playfair Display"/>
                <a:cs typeface="Playfair Display"/>
                <a:sym typeface="Playfair Display"/>
              </a:defRPr>
            </a:lvl9pPr>
          </a:lstStyle>
          <a:p>
            <a:pPr marL="0" indent="0"/>
            <a:r>
              <a:rPr lang="en-US" sz="1700">
                <a:solidFill>
                  <a:schemeClr val="tx1"/>
                </a:solidFill>
                <a:latin typeface="Calibri"/>
                <a:ea typeface="Calibri" panose="020F0502020204030204" pitchFamily="34" charset="0"/>
                <a:cs typeface="Calibri"/>
              </a:rPr>
              <a:t>VARIABLES: </a:t>
            </a:r>
            <a:endParaRPr lang="en-US" sz="2000">
              <a:solidFill>
                <a:schemeClr val="tx1"/>
              </a:solidFill>
              <a:latin typeface="Calibri"/>
              <a:ea typeface="Calibri" panose="020F0502020204030204" pitchFamily="34" charset="0"/>
              <a:cs typeface="Calibri" panose="020F0502020204030204" pitchFamily="34" charset="0"/>
            </a:endParaRPr>
          </a:p>
          <a:p>
            <a:pPr marL="0" indent="0"/>
            <a:r>
              <a:rPr lang="en-US" sz="1400">
                <a:solidFill>
                  <a:schemeClr val="bg1">
                    <a:lumMod val="10000"/>
                  </a:schemeClr>
                </a:solidFill>
                <a:latin typeface="Calibri"/>
                <a:ea typeface="Calibri" panose="020F0502020204030204" pitchFamily="34" charset="0"/>
                <a:cs typeface="Calibri"/>
              </a:rPr>
              <a:t>Includes 8 variables: </a:t>
            </a:r>
            <a:endParaRPr lang="en-US" sz="1400">
              <a:solidFill>
                <a:schemeClr val="bg1">
                  <a:lumMod val="10000"/>
                </a:schemeClr>
              </a:solidFill>
              <a:latin typeface="Calibri"/>
              <a:ea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197BCD3B-33A8-E143-5D7C-4A3BD80525D6}"/>
              </a:ext>
            </a:extLst>
          </p:cNvPr>
          <p:cNvGraphicFramePr>
            <a:graphicFrameLocks noGrp="1"/>
          </p:cNvGraphicFramePr>
          <p:nvPr>
            <p:extLst>
              <p:ext uri="{D42A27DB-BD31-4B8C-83A1-F6EECF244321}">
                <p14:modId xmlns:p14="http://schemas.microsoft.com/office/powerpoint/2010/main" val="4265895685"/>
              </p:ext>
            </p:extLst>
          </p:nvPr>
        </p:nvGraphicFramePr>
        <p:xfrm>
          <a:off x="4034453" y="2083865"/>
          <a:ext cx="4387261" cy="2331720"/>
        </p:xfrm>
        <a:graphic>
          <a:graphicData uri="http://schemas.openxmlformats.org/drawingml/2006/table">
            <a:tbl>
              <a:tblPr firstRow="1" bandRow="1">
                <a:tableStyleId>{A93A1DC3-D9D7-4A9A-AAFF-6DB9C37A2479}</a:tableStyleId>
              </a:tblPr>
              <a:tblGrid>
                <a:gridCol w="821101">
                  <a:extLst>
                    <a:ext uri="{9D8B030D-6E8A-4147-A177-3AD203B41FA5}">
                      <a16:colId xmlns:a16="http://schemas.microsoft.com/office/drawing/2014/main" val="1435597504"/>
                    </a:ext>
                  </a:extLst>
                </a:gridCol>
                <a:gridCol w="3566160">
                  <a:extLst>
                    <a:ext uri="{9D8B030D-6E8A-4147-A177-3AD203B41FA5}">
                      <a16:colId xmlns:a16="http://schemas.microsoft.com/office/drawing/2014/main" val="2159653614"/>
                    </a:ext>
                  </a:extLst>
                </a:gridCol>
              </a:tblGrid>
              <a:tr h="242062">
                <a:tc>
                  <a:txBody>
                    <a:bodyPr/>
                    <a:lstStyle/>
                    <a:p>
                      <a:pPr lvl="0" algn="r">
                        <a:buNone/>
                      </a:pPr>
                      <a:r>
                        <a:rPr lang="en-US" sz="1100" b="0" i="0">
                          <a:solidFill>
                            <a:schemeClr val="bg1">
                              <a:lumMod val="10000"/>
                            </a:schemeClr>
                          </a:solidFill>
                          <a:effectLst/>
                          <a:latin typeface="Calibri"/>
                          <a:ea typeface="Calibri" panose="020F0502020204030204" pitchFamily="34" charset="0"/>
                          <a:cs typeface="Calibri"/>
                        </a:rPr>
                        <a:t>Variable</a:t>
                      </a:r>
                    </a:p>
                  </a:txBody>
                  <a:tcPr marL="45720" marR="45720">
                    <a:solidFill>
                      <a:schemeClr val="accent1">
                        <a:lumMod val="40000"/>
                        <a:lumOff val="60000"/>
                      </a:schemeClr>
                    </a:solidFill>
                  </a:tcPr>
                </a:tc>
                <a:tc>
                  <a:txBody>
                    <a:bodyPr/>
                    <a:lstStyle/>
                    <a:p>
                      <a:pPr lvl="0">
                        <a:buNone/>
                      </a:pPr>
                      <a:r>
                        <a:rPr lang="en-US" sz="1100">
                          <a:solidFill>
                            <a:schemeClr val="bg1">
                              <a:lumMod val="10000"/>
                            </a:schemeClr>
                          </a:solidFill>
                          <a:latin typeface="Calibri"/>
                          <a:ea typeface="Calibri" panose="020F0502020204030204" pitchFamily="34" charset="0"/>
                          <a:cs typeface="Calibri"/>
                        </a:rPr>
                        <a:t>Description</a:t>
                      </a:r>
                    </a:p>
                  </a:txBody>
                  <a:tcPr marL="45720" marR="45720">
                    <a:solidFill>
                      <a:schemeClr val="accent1">
                        <a:lumMod val="40000"/>
                        <a:lumOff val="60000"/>
                      </a:schemeClr>
                    </a:solidFill>
                  </a:tcPr>
                </a:tc>
                <a:extLst>
                  <a:ext uri="{0D108BD9-81ED-4DB2-BD59-A6C34878D82A}">
                    <a16:rowId xmlns:a16="http://schemas.microsoft.com/office/drawing/2014/main" val="134560905"/>
                  </a:ext>
                </a:extLst>
              </a:tr>
              <a:tr h="242063">
                <a:tc>
                  <a:txBody>
                    <a:bodyPr/>
                    <a:lstStyle/>
                    <a:p>
                      <a:pPr algn="r"/>
                      <a:r>
                        <a:rPr lang="en-US" sz="1100" b="1" i="0">
                          <a:solidFill>
                            <a:schemeClr val="bg1">
                              <a:lumMod val="10000"/>
                            </a:schemeClr>
                          </a:solidFill>
                          <a:effectLst/>
                          <a:latin typeface="Calibri"/>
                          <a:ea typeface="Calibri" panose="020F0502020204030204" pitchFamily="34" charset="0"/>
                          <a:cs typeface="Calibri"/>
                        </a:rPr>
                        <a:t>released</a:t>
                      </a:r>
                      <a:endParaRPr lang="en-US" sz="1100" b="1">
                        <a:solidFill>
                          <a:schemeClr val="bg1">
                            <a:lumMod val="10000"/>
                          </a:schemeClr>
                        </a:solidFill>
                        <a:latin typeface="Calibri"/>
                        <a:ea typeface="Calibri" panose="020F0502020204030204" pitchFamily="34" charset="0"/>
                        <a:cs typeface="Calibri"/>
                      </a:endParaRPr>
                    </a:p>
                  </a:txBody>
                  <a:tcPr marL="45720" marR="45720">
                    <a:solidFill>
                      <a:srgbClr val="FCEEED"/>
                    </a:solidFill>
                  </a:tcPr>
                </a:tc>
                <a:tc>
                  <a:txBody>
                    <a:bodyPr/>
                    <a:lstStyle/>
                    <a:p>
                      <a:r>
                        <a:rPr lang="en-US" sz="1100" b="1">
                          <a:solidFill>
                            <a:schemeClr val="bg1">
                              <a:lumMod val="10000"/>
                            </a:schemeClr>
                          </a:solidFill>
                          <a:latin typeface="Calibri"/>
                          <a:ea typeface="Calibri" panose="020F0502020204030204" pitchFamily="34" charset="0"/>
                          <a:cs typeface="Calibri"/>
                        </a:rPr>
                        <a:t>Whether arrestee was released with a summons (Y / N)</a:t>
                      </a:r>
                    </a:p>
                  </a:txBody>
                  <a:tcPr marL="45720" marR="45720">
                    <a:solidFill>
                      <a:srgbClr val="FCEEED"/>
                    </a:solidFill>
                  </a:tcPr>
                </a:tc>
                <a:extLst>
                  <a:ext uri="{0D108BD9-81ED-4DB2-BD59-A6C34878D82A}">
                    <a16:rowId xmlns:a16="http://schemas.microsoft.com/office/drawing/2014/main" val="3700871572"/>
                  </a:ext>
                </a:extLst>
              </a:tr>
              <a:tr h="242063">
                <a:tc>
                  <a:txBody>
                    <a:bodyPr/>
                    <a:lstStyle/>
                    <a:p>
                      <a:pPr algn="r"/>
                      <a:r>
                        <a:rPr lang="en-US" sz="1100" b="1" i="0">
                          <a:solidFill>
                            <a:schemeClr val="bg1">
                              <a:lumMod val="10000"/>
                            </a:schemeClr>
                          </a:solidFill>
                          <a:effectLst/>
                          <a:latin typeface="Calibri"/>
                          <a:ea typeface="Calibri" panose="020F0502020204030204" pitchFamily="34" charset="0"/>
                          <a:cs typeface="Calibri"/>
                        </a:rPr>
                        <a:t>color / race</a:t>
                      </a:r>
                      <a:endParaRPr lang="en-US" sz="1100" b="1">
                        <a:solidFill>
                          <a:schemeClr val="bg1">
                            <a:lumMod val="10000"/>
                          </a:schemeClr>
                        </a:solidFill>
                        <a:latin typeface="Calibri"/>
                        <a:ea typeface="Calibri" panose="020F0502020204030204" pitchFamily="34" charset="0"/>
                        <a:cs typeface="Calibri"/>
                      </a:endParaRPr>
                    </a:p>
                  </a:txBody>
                  <a:tcPr marL="45720" marR="45720">
                    <a:solidFill>
                      <a:schemeClr val="accent1">
                        <a:lumMod val="20000"/>
                        <a:lumOff val="80000"/>
                      </a:schemeClr>
                    </a:solidFill>
                  </a:tcPr>
                </a:tc>
                <a:tc>
                  <a:txBody>
                    <a:bodyPr/>
                    <a:lstStyle/>
                    <a:p>
                      <a:r>
                        <a:rPr lang="en-US" sz="1100" b="1">
                          <a:solidFill>
                            <a:schemeClr val="bg1">
                              <a:lumMod val="10000"/>
                            </a:schemeClr>
                          </a:solidFill>
                          <a:latin typeface="Calibri"/>
                          <a:ea typeface="Calibri" panose="020F0502020204030204" pitchFamily="34" charset="0"/>
                          <a:cs typeface="Calibri"/>
                        </a:rPr>
                        <a:t>Arrestee's race (Black / White)</a:t>
                      </a:r>
                    </a:p>
                  </a:txBody>
                  <a:tcPr marL="45720" marR="45720">
                    <a:solidFill>
                      <a:schemeClr val="accent1">
                        <a:lumMod val="20000"/>
                        <a:lumOff val="80000"/>
                      </a:schemeClr>
                    </a:solidFill>
                  </a:tcPr>
                </a:tc>
                <a:extLst>
                  <a:ext uri="{0D108BD9-81ED-4DB2-BD59-A6C34878D82A}">
                    <a16:rowId xmlns:a16="http://schemas.microsoft.com/office/drawing/2014/main" val="4161656218"/>
                  </a:ext>
                </a:extLst>
              </a:tr>
              <a:tr h="242063">
                <a:tc>
                  <a:txBody>
                    <a:bodyPr/>
                    <a:lstStyle/>
                    <a:p>
                      <a:pPr algn="r"/>
                      <a:r>
                        <a:rPr lang="en-US" sz="1100" b="0" i="0">
                          <a:solidFill>
                            <a:schemeClr val="bg1">
                              <a:lumMod val="10000"/>
                            </a:schemeClr>
                          </a:solidFill>
                          <a:effectLst/>
                          <a:latin typeface="Calibri"/>
                          <a:ea typeface="Calibri" panose="020F0502020204030204" pitchFamily="34" charset="0"/>
                          <a:cs typeface="Calibri"/>
                        </a:rPr>
                        <a:t>year</a:t>
                      </a:r>
                      <a:endParaRPr lang="en-US" sz="1100">
                        <a:solidFill>
                          <a:schemeClr val="bg1">
                            <a:lumMod val="10000"/>
                          </a:schemeClr>
                        </a:solidFill>
                        <a:latin typeface="Calibri"/>
                        <a:ea typeface="Calibri" panose="020F0502020204030204" pitchFamily="34" charset="0"/>
                        <a:cs typeface="Calibri"/>
                      </a:endParaRPr>
                    </a:p>
                  </a:txBody>
                  <a:tcPr marL="45720" marR="45720">
                    <a:solidFill>
                      <a:schemeClr val="accent1">
                        <a:lumMod val="20000"/>
                        <a:lumOff val="80000"/>
                      </a:schemeClr>
                    </a:solidFill>
                  </a:tcPr>
                </a:tc>
                <a:tc>
                  <a:txBody>
                    <a:bodyPr/>
                    <a:lstStyle/>
                    <a:p>
                      <a:r>
                        <a:rPr lang="en-US" sz="1100">
                          <a:solidFill>
                            <a:schemeClr val="bg1">
                              <a:lumMod val="10000"/>
                            </a:schemeClr>
                          </a:solidFill>
                          <a:latin typeface="Calibri"/>
                          <a:ea typeface="Calibri" panose="020F0502020204030204" pitchFamily="34" charset="0"/>
                          <a:cs typeface="Calibri"/>
                        </a:rPr>
                        <a:t>1997 through 2002</a:t>
                      </a:r>
                    </a:p>
                  </a:txBody>
                  <a:tcPr marL="45720" marR="45720">
                    <a:solidFill>
                      <a:schemeClr val="accent1">
                        <a:lumMod val="20000"/>
                        <a:lumOff val="80000"/>
                      </a:schemeClr>
                    </a:solidFill>
                  </a:tcPr>
                </a:tc>
                <a:extLst>
                  <a:ext uri="{0D108BD9-81ED-4DB2-BD59-A6C34878D82A}">
                    <a16:rowId xmlns:a16="http://schemas.microsoft.com/office/drawing/2014/main" val="3440239647"/>
                  </a:ext>
                </a:extLst>
              </a:tr>
              <a:tr h="242063">
                <a:tc>
                  <a:txBody>
                    <a:bodyPr/>
                    <a:lstStyle/>
                    <a:p>
                      <a:pPr algn="r"/>
                      <a:r>
                        <a:rPr lang="en-US" sz="1100" b="0" i="0">
                          <a:solidFill>
                            <a:schemeClr val="bg1">
                              <a:lumMod val="10000"/>
                            </a:schemeClr>
                          </a:solidFill>
                          <a:effectLst/>
                          <a:latin typeface="Calibri"/>
                          <a:ea typeface="Calibri" panose="020F0502020204030204" pitchFamily="34" charset="0"/>
                          <a:cs typeface="Calibri"/>
                        </a:rPr>
                        <a:t>age</a:t>
                      </a:r>
                      <a:endParaRPr lang="en-US" sz="1100" b="0">
                        <a:solidFill>
                          <a:schemeClr val="bg1">
                            <a:lumMod val="10000"/>
                          </a:schemeClr>
                        </a:solidFill>
                        <a:latin typeface="Calibri"/>
                        <a:ea typeface="Calibri" panose="020F0502020204030204" pitchFamily="34" charset="0"/>
                        <a:cs typeface="Calibri"/>
                      </a:endParaRPr>
                    </a:p>
                  </a:txBody>
                  <a:tcPr marL="45720" marR="45720">
                    <a:solidFill>
                      <a:schemeClr val="accent1">
                        <a:lumMod val="20000"/>
                        <a:lumOff val="80000"/>
                      </a:schemeClr>
                    </a:solidFill>
                  </a:tcPr>
                </a:tc>
                <a:tc>
                  <a:txBody>
                    <a:bodyPr/>
                    <a:lstStyle/>
                    <a:p>
                      <a:r>
                        <a:rPr lang="en-US" sz="1100" b="0">
                          <a:solidFill>
                            <a:schemeClr val="bg1">
                              <a:lumMod val="10000"/>
                            </a:schemeClr>
                          </a:solidFill>
                          <a:latin typeface="Calibri"/>
                          <a:ea typeface="Calibri" panose="020F0502020204030204" pitchFamily="34" charset="0"/>
                          <a:cs typeface="Calibri"/>
                        </a:rPr>
                        <a:t>In years</a:t>
                      </a:r>
                    </a:p>
                  </a:txBody>
                  <a:tcPr marL="45720" marR="45720">
                    <a:solidFill>
                      <a:schemeClr val="accent1">
                        <a:lumMod val="20000"/>
                        <a:lumOff val="80000"/>
                      </a:schemeClr>
                    </a:solidFill>
                  </a:tcPr>
                </a:tc>
                <a:extLst>
                  <a:ext uri="{0D108BD9-81ED-4DB2-BD59-A6C34878D82A}">
                    <a16:rowId xmlns:a16="http://schemas.microsoft.com/office/drawing/2014/main" val="1902862178"/>
                  </a:ext>
                </a:extLst>
              </a:tr>
              <a:tr h="242063">
                <a:tc>
                  <a:txBody>
                    <a:bodyPr/>
                    <a:lstStyle/>
                    <a:p>
                      <a:pPr algn="r"/>
                      <a:r>
                        <a:rPr lang="en-US" sz="1100" b="1" i="0">
                          <a:solidFill>
                            <a:schemeClr val="bg1">
                              <a:lumMod val="10000"/>
                            </a:schemeClr>
                          </a:solidFill>
                          <a:effectLst/>
                          <a:latin typeface="Calibri"/>
                          <a:ea typeface="Calibri" panose="020F0502020204030204" pitchFamily="34" charset="0"/>
                          <a:cs typeface="Calibri"/>
                        </a:rPr>
                        <a:t>sex</a:t>
                      </a:r>
                      <a:endParaRPr lang="en-US" sz="1100" b="1">
                        <a:solidFill>
                          <a:schemeClr val="bg1">
                            <a:lumMod val="10000"/>
                          </a:schemeClr>
                        </a:solidFill>
                        <a:latin typeface="Calibri"/>
                        <a:ea typeface="Calibri" panose="020F0502020204030204" pitchFamily="34" charset="0"/>
                        <a:cs typeface="Calibri"/>
                      </a:endParaRPr>
                    </a:p>
                  </a:txBody>
                  <a:tcPr marL="45720" marR="45720">
                    <a:solidFill>
                      <a:schemeClr val="accent1">
                        <a:lumMod val="20000"/>
                        <a:lumOff val="80000"/>
                      </a:schemeClr>
                    </a:solidFill>
                  </a:tcPr>
                </a:tc>
                <a:tc>
                  <a:txBody>
                    <a:bodyPr/>
                    <a:lstStyle/>
                    <a:p>
                      <a:r>
                        <a:rPr lang="en-US" sz="1100" b="1">
                          <a:solidFill>
                            <a:schemeClr val="bg1">
                              <a:lumMod val="10000"/>
                            </a:schemeClr>
                          </a:solidFill>
                          <a:latin typeface="Calibri"/>
                          <a:ea typeface="Calibri" panose="020F0502020204030204" pitchFamily="34" charset="0"/>
                          <a:cs typeface="Calibri"/>
                        </a:rPr>
                        <a:t>Male / Female</a:t>
                      </a:r>
                    </a:p>
                  </a:txBody>
                  <a:tcPr marL="45720" marR="45720">
                    <a:solidFill>
                      <a:schemeClr val="accent1">
                        <a:lumMod val="20000"/>
                        <a:lumOff val="80000"/>
                      </a:schemeClr>
                    </a:solidFill>
                  </a:tcPr>
                </a:tc>
                <a:extLst>
                  <a:ext uri="{0D108BD9-81ED-4DB2-BD59-A6C34878D82A}">
                    <a16:rowId xmlns:a16="http://schemas.microsoft.com/office/drawing/2014/main" val="2732379029"/>
                  </a:ext>
                </a:extLst>
              </a:tr>
              <a:tr h="242063">
                <a:tc>
                  <a:txBody>
                    <a:bodyPr/>
                    <a:lstStyle/>
                    <a:p>
                      <a:pPr algn="r"/>
                      <a:r>
                        <a:rPr lang="en-US" sz="1100" b="0" i="0">
                          <a:solidFill>
                            <a:schemeClr val="bg1">
                              <a:lumMod val="10000"/>
                            </a:schemeClr>
                          </a:solidFill>
                          <a:effectLst/>
                          <a:latin typeface="Calibri"/>
                          <a:ea typeface="Calibri" panose="020F0502020204030204" pitchFamily="34" charset="0"/>
                          <a:cs typeface="Calibri"/>
                        </a:rPr>
                        <a:t>employed</a:t>
                      </a:r>
                      <a:endParaRPr lang="en-US" sz="1100">
                        <a:solidFill>
                          <a:schemeClr val="bg1">
                            <a:lumMod val="10000"/>
                          </a:schemeClr>
                        </a:solidFill>
                        <a:latin typeface="Calibri"/>
                        <a:ea typeface="Calibri" panose="020F0502020204030204" pitchFamily="34" charset="0"/>
                        <a:cs typeface="Calibri"/>
                      </a:endParaRPr>
                    </a:p>
                  </a:txBody>
                  <a:tcPr marL="45720" marR="45720">
                    <a:solidFill>
                      <a:schemeClr val="accent1">
                        <a:lumMod val="20000"/>
                        <a:lumOff val="80000"/>
                      </a:schemeClr>
                    </a:solidFill>
                  </a:tcPr>
                </a:tc>
                <a:tc>
                  <a:txBody>
                    <a:bodyPr/>
                    <a:lstStyle/>
                    <a:p>
                      <a:r>
                        <a:rPr lang="en-US" sz="1100">
                          <a:solidFill>
                            <a:schemeClr val="bg1">
                              <a:lumMod val="10000"/>
                            </a:schemeClr>
                          </a:solidFill>
                          <a:latin typeface="Calibri"/>
                          <a:ea typeface="Calibri" panose="020F0502020204030204" pitchFamily="34" charset="0"/>
                          <a:cs typeface="Calibri"/>
                        </a:rPr>
                        <a:t>Y / N</a:t>
                      </a:r>
                    </a:p>
                  </a:txBody>
                  <a:tcPr marL="45720" marR="45720">
                    <a:solidFill>
                      <a:schemeClr val="accent1">
                        <a:lumMod val="20000"/>
                        <a:lumOff val="80000"/>
                      </a:schemeClr>
                    </a:solidFill>
                  </a:tcPr>
                </a:tc>
                <a:extLst>
                  <a:ext uri="{0D108BD9-81ED-4DB2-BD59-A6C34878D82A}">
                    <a16:rowId xmlns:a16="http://schemas.microsoft.com/office/drawing/2014/main" val="4136492864"/>
                  </a:ext>
                </a:extLst>
              </a:tr>
              <a:tr h="242063">
                <a:tc>
                  <a:txBody>
                    <a:bodyPr/>
                    <a:lstStyle/>
                    <a:p>
                      <a:pPr algn="r"/>
                      <a:r>
                        <a:rPr lang="en-US" sz="1100" b="0" i="0">
                          <a:solidFill>
                            <a:schemeClr val="bg1">
                              <a:lumMod val="10000"/>
                            </a:schemeClr>
                          </a:solidFill>
                          <a:effectLst/>
                          <a:latin typeface="Calibri"/>
                          <a:ea typeface="Calibri" panose="020F0502020204030204" pitchFamily="34" charset="0"/>
                          <a:cs typeface="Calibri"/>
                        </a:rPr>
                        <a:t>citizen</a:t>
                      </a:r>
                      <a:endParaRPr lang="en-US" sz="1100">
                        <a:solidFill>
                          <a:schemeClr val="bg1">
                            <a:lumMod val="10000"/>
                          </a:schemeClr>
                        </a:solidFill>
                        <a:latin typeface="Calibri"/>
                        <a:ea typeface="Calibri" panose="020F0502020204030204" pitchFamily="34" charset="0"/>
                        <a:cs typeface="Calibri"/>
                      </a:endParaRPr>
                    </a:p>
                  </a:txBody>
                  <a:tcPr marL="45720" marR="45720">
                    <a:solidFill>
                      <a:schemeClr val="accent1">
                        <a:lumMod val="20000"/>
                        <a:lumOff val="80000"/>
                      </a:schemeClr>
                    </a:solidFill>
                  </a:tcPr>
                </a:tc>
                <a:tc>
                  <a:txBody>
                    <a:bodyPr/>
                    <a:lstStyle/>
                    <a:p>
                      <a:r>
                        <a:rPr lang="en-US" sz="1100">
                          <a:solidFill>
                            <a:schemeClr val="bg1">
                              <a:lumMod val="10000"/>
                            </a:schemeClr>
                          </a:solidFill>
                          <a:latin typeface="Calibri"/>
                          <a:ea typeface="Calibri" panose="020F0502020204030204" pitchFamily="34" charset="0"/>
                          <a:cs typeface="Calibri"/>
                        </a:rPr>
                        <a:t>Y / N</a:t>
                      </a:r>
                    </a:p>
                  </a:txBody>
                  <a:tcPr marL="45720" marR="45720">
                    <a:solidFill>
                      <a:schemeClr val="accent1">
                        <a:lumMod val="20000"/>
                        <a:lumOff val="80000"/>
                      </a:schemeClr>
                    </a:solidFill>
                  </a:tcPr>
                </a:tc>
                <a:extLst>
                  <a:ext uri="{0D108BD9-81ED-4DB2-BD59-A6C34878D82A}">
                    <a16:rowId xmlns:a16="http://schemas.microsoft.com/office/drawing/2014/main" val="247382889"/>
                  </a:ext>
                </a:extLst>
              </a:tr>
              <a:tr h="242063">
                <a:tc>
                  <a:txBody>
                    <a:bodyPr/>
                    <a:lstStyle/>
                    <a:p>
                      <a:pPr algn="r"/>
                      <a:r>
                        <a:rPr lang="en-US" sz="1100" b="0" i="0">
                          <a:solidFill>
                            <a:schemeClr val="bg1">
                              <a:lumMod val="10000"/>
                            </a:schemeClr>
                          </a:solidFill>
                          <a:effectLst/>
                          <a:latin typeface="Calibri"/>
                          <a:ea typeface="Calibri" panose="020F0502020204030204" pitchFamily="34" charset="0"/>
                          <a:cs typeface="Calibri"/>
                        </a:rPr>
                        <a:t>Checks</a:t>
                      </a:r>
                      <a:endParaRPr lang="en-US" sz="1100">
                        <a:solidFill>
                          <a:schemeClr val="bg1">
                            <a:lumMod val="10000"/>
                          </a:schemeClr>
                        </a:solidFill>
                        <a:latin typeface="Calibri"/>
                        <a:ea typeface="Calibri" panose="020F0502020204030204" pitchFamily="34" charset="0"/>
                        <a:cs typeface="Calibri"/>
                      </a:endParaRPr>
                    </a:p>
                  </a:txBody>
                  <a:tcPr marL="45720" marR="45720">
                    <a:solidFill>
                      <a:schemeClr val="accent1">
                        <a:lumMod val="20000"/>
                        <a:lumOff val="80000"/>
                      </a:schemeClr>
                    </a:solidFill>
                  </a:tcPr>
                </a:tc>
                <a:tc>
                  <a:txBody>
                    <a:bodyPr/>
                    <a:lstStyle/>
                    <a:p>
                      <a:r>
                        <a:rPr lang="en-US" sz="1100">
                          <a:solidFill>
                            <a:schemeClr val="bg1">
                              <a:lumMod val="10000"/>
                            </a:schemeClr>
                          </a:solidFill>
                          <a:latin typeface="Calibri"/>
                          <a:ea typeface="Calibri" panose="020F0502020204030204" pitchFamily="34" charset="0"/>
                          <a:cs typeface="Calibri"/>
                        </a:rPr>
                        <a:t># of police databases the arrestee's name appeared on</a:t>
                      </a:r>
                    </a:p>
                  </a:txBody>
                  <a:tcPr marL="45720" marR="45720">
                    <a:solidFill>
                      <a:schemeClr val="accent1">
                        <a:lumMod val="20000"/>
                        <a:lumOff val="80000"/>
                      </a:schemeClr>
                    </a:solidFill>
                  </a:tcPr>
                </a:tc>
                <a:extLst>
                  <a:ext uri="{0D108BD9-81ED-4DB2-BD59-A6C34878D82A}">
                    <a16:rowId xmlns:a16="http://schemas.microsoft.com/office/drawing/2014/main" val="3455303124"/>
                  </a:ext>
                </a:extLst>
              </a:tr>
            </a:tbl>
          </a:graphicData>
        </a:graphic>
      </p:graphicFrame>
      <p:sp>
        <p:nvSpPr>
          <p:cNvPr id="3" name="TextBox 2">
            <a:extLst>
              <a:ext uri="{FF2B5EF4-FFF2-40B4-BE49-F238E27FC236}">
                <a16:creationId xmlns:a16="http://schemas.microsoft.com/office/drawing/2014/main" id="{5086651F-FADB-F3DB-CC0E-E4DB89D1B516}"/>
              </a:ext>
            </a:extLst>
          </p:cNvPr>
          <p:cNvSpPr txBox="1"/>
          <p:nvPr/>
        </p:nvSpPr>
        <p:spPr>
          <a:xfrm>
            <a:off x="179199" y="4897279"/>
            <a:ext cx="8427720" cy="246221"/>
          </a:xfrm>
          <a:prstGeom prst="rect">
            <a:avLst/>
          </a:prstGeom>
          <a:noFill/>
        </p:spPr>
        <p:txBody>
          <a:bodyPr wrap="square">
            <a:spAutoFit/>
          </a:bodyPr>
          <a:lstStyle/>
          <a:p>
            <a:r>
              <a:rPr lang="en-US" sz="1000">
                <a:latin typeface="Calibri" panose="020F0502020204030204" pitchFamily="34" charset="0"/>
                <a:ea typeface="Calibri" panose="020F0502020204030204" pitchFamily="34" charset="0"/>
                <a:cs typeface="Calibri" panose="020F0502020204030204" pitchFamily="34" charset="0"/>
                <a:hlinkClick r:id="rId3"/>
              </a:rPr>
              <a:t>https://www.kaggle.com/datasets/utkarshx27/arrests-for-marijuana-possession/data</a:t>
            </a:r>
            <a:endParaRPr lang="en-US" sz="100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3E58474-713C-FB70-50E3-1F48249D20E4}"/>
              </a:ext>
            </a:extLst>
          </p:cNvPr>
          <p:cNvSpPr txBox="1"/>
          <p:nvPr/>
        </p:nvSpPr>
        <p:spPr>
          <a:xfrm>
            <a:off x="788476" y="1878203"/>
            <a:ext cx="3009576" cy="2508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solidFill>
                  <a:schemeClr val="tx1"/>
                </a:solidFill>
                <a:latin typeface="zeitung"/>
              </a:rPr>
              <a:t>DATASET: </a:t>
            </a:r>
            <a:endParaRPr lang="en-US"/>
          </a:p>
          <a:p>
            <a:pPr marL="285750" indent="-285750">
              <a:buChar char="•"/>
            </a:pPr>
            <a:r>
              <a:rPr lang="en-US" sz="1200" b="1">
                <a:solidFill>
                  <a:schemeClr val="bg2"/>
                </a:solidFill>
                <a:latin typeface="+mn-lt"/>
              </a:rPr>
              <a:t>Cannabis Arrests in Toronto - Racial Disparities</a:t>
            </a:r>
            <a:endParaRPr lang="en-US" sz="1200">
              <a:solidFill>
                <a:schemeClr val="bg2"/>
              </a:solidFill>
              <a:latin typeface="+mn-lt"/>
            </a:endParaRPr>
          </a:p>
          <a:p>
            <a:pPr marL="285750" indent="-285750">
              <a:buFont typeface="Arial"/>
              <a:buChar char="•"/>
            </a:pPr>
            <a:endParaRPr lang="en-US" sz="1200" b="1">
              <a:solidFill>
                <a:schemeClr val="tx1"/>
              </a:solidFill>
              <a:latin typeface="+mn-lt"/>
            </a:endParaRPr>
          </a:p>
          <a:p>
            <a:pPr marL="285750" indent="-285750">
              <a:buFont typeface="Arial,Sans-Serif"/>
              <a:buChar char="•"/>
            </a:pPr>
            <a:r>
              <a:rPr lang="en-US" sz="1200" b="1">
                <a:solidFill>
                  <a:schemeClr val="bg2"/>
                </a:solidFill>
                <a:latin typeface="+mn-lt"/>
              </a:rPr>
              <a:t>5,226 observations of arrestee demographics across six years (1997-2002) </a:t>
            </a:r>
            <a:endParaRPr lang="en-US" sz="1200">
              <a:solidFill>
                <a:schemeClr val="bg2"/>
              </a:solidFill>
              <a:latin typeface="+mn-lt"/>
            </a:endParaRPr>
          </a:p>
          <a:p>
            <a:pPr marL="285750" indent="-285750">
              <a:buChar char="•"/>
            </a:pPr>
            <a:endParaRPr lang="en-US" sz="1700" b="1">
              <a:solidFill>
                <a:schemeClr val="tx1"/>
              </a:solidFill>
              <a:latin typeface="zeitung"/>
            </a:endParaRPr>
          </a:p>
          <a:p>
            <a:r>
              <a:rPr lang="en-US" sz="1700" b="1">
                <a:solidFill>
                  <a:srgbClr val="7C1E1E"/>
                </a:solidFill>
                <a:latin typeface="zeitung"/>
              </a:rPr>
              <a:t>SOURCE:</a:t>
            </a:r>
            <a:r>
              <a:rPr lang="en-US" sz="1700" b="1">
                <a:solidFill>
                  <a:srgbClr val="202124"/>
                </a:solidFill>
                <a:latin typeface="zeitung"/>
              </a:rPr>
              <a:t> </a:t>
            </a:r>
            <a:r>
              <a:rPr lang="en-US" sz="1700" b="1">
                <a:solidFill>
                  <a:schemeClr val="bg1">
                    <a:lumMod val="10000"/>
                  </a:schemeClr>
                </a:solidFill>
                <a:latin typeface="zeitung"/>
              </a:rPr>
              <a:t>Kaggle</a:t>
            </a:r>
          </a:p>
          <a:p>
            <a:endParaRPr lang="en-US" sz="1700" b="1">
              <a:solidFill>
                <a:schemeClr val="tx1"/>
              </a:solidFill>
              <a:latin typeface="zeitung"/>
            </a:endParaRPr>
          </a:p>
          <a:p>
            <a:endParaRPr lang="en-US" sz="1700" b="1">
              <a:solidFill>
                <a:schemeClr val="tx1"/>
              </a:solidFill>
              <a:latin typeface="zeitung"/>
            </a:endParaRPr>
          </a:p>
        </p:txBody>
      </p:sp>
      <p:grpSp>
        <p:nvGrpSpPr>
          <p:cNvPr id="13" name="Google Shape;1951;p71">
            <a:extLst>
              <a:ext uri="{FF2B5EF4-FFF2-40B4-BE49-F238E27FC236}">
                <a16:creationId xmlns:a16="http://schemas.microsoft.com/office/drawing/2014/main" id="{5FA36E61-BFC4-16BD-47A7-E4AE001C9020}"/>
              </a:ext>
            </a:extLst>
          </p:cNvPr>
          <p:cNvGrpSpPr/>
          <p:nvPr/>
        </p:nvGrpSpPr>
        <p:grpSpPr>
          <a:xfrm>
            <a:off x="1986068" y="1554087"/>
            <a:ext cx="354048" cy="312598"/>
            <a:chOff x="4765858" y="1437850"/>
            <a:chExt cx="354048" cy="312598"/>
          </a:xfrm>
        </p:grpSpPr>
        <p:sp>
          <p:nvSpPr>
            <p:cNvPr id="6" name="Google Shape;1952;p71">
              <a:extLst>
                <a:ext uri="{FF2B5EF4-FFF2-40B4-BE49-F238E27FC236}">
                  <a16:creationId xmlns:a16="http://schemas.microsoft.com/office/drawing/2014/main" id="{3E8D4BD3-45E4-EEAD-DEFE-00E129C4D468}"/>
                </a:ext>
              </a:extLst>
            </p:cNvPr>
            <p:cNvSpPr/>
            <p:nvPr/>
          </p:nvSpPr>
          <p:spPr>
            <a:xfrm>
              <a:off x="4765858" y="1437850"/>
              <a:ext cx="213293" cy="303098"/>
            </a:xfrm>
            <a:custGeom>
              <a:avLst/>
              <a:gdLst/>
              <a:ahLst/>
              <a:cxnLst/>
              <a:rect l="l" t="t" r="r" b="b"/>
              <a:pathLst>
                <a:path w="463" h="658" extrusionOk="0">
                  <a:moveTo>
                    <a:pt x="404" y="206"/>
                  </a:moveTo>
                  <a:cubicBezTo>
                    <a:pt x="404" y="231"/>
                    <a:pt x="404" y="231"/>
                    <a:pt x="404" y="231"/>
                  </a:cubicBezTo>
                  <a:cubicBezTo>
                    <a:pt x="420" y="223"/>
                    <a:pt x="438" y="218"/>
                    <a:pt x="457" y="217"/>
                  </a:cubicBezTo>
                  <a:cubicBezTo>
                    <a:pt x="457" y="28"/>
                    <a:pt x="457" y="28"/>
                    <a:pt x="457" y="28"/>
                  </a:cubicBezTo>
                  <a:cubicBezTo>
                    <a:pt x="457" y="18"/>
                    <a:pt x="459" y="9"/>
                    <a:pt x="463" y="0"/>
                  </a:cubicBezTo>
                  <a:cubicBezTo>
                    <a:pt x="28" y="0"/>
                    <a:pt x="28" y="0"/>
                    <a:pt x="28" y="0"/>
                  </a:cubicBezTo>
                  <a:cubicBezTo>
                    <a:pt x="13" y="0"/>
                    <a:pt x="0" y="12"/>
                    <a:pt x="0" y="28"/>
                  </a:cubicBezTo>
                  <a:cubicBezTo>
                    <a:pt x="0" y="658"/>
                    <a:pt x="0" y="658"/>
                    <a:pt x="0" y="658"/>
                  </a:cubicBezTo>
                  <a:cubicBezTo>
                    <a:pt x="457" y="658"/>
                    <a:pt x="457" y="658"/>
                    <a:pt x="457" y="658"/>
                  </a:cubicBezTo>
                  <a:cubicBezTo>
                    <a:pt x="457" y="526"/>
                    <a:pt x="457" y="526"/>
                    <a:pt x="457" y="526"/>
                  </a:cubicBezTo>
                  <a:cubicBezTo>
                    <a:pt x="378" y="519"/>
                    <a:pt x="316" y="452"/>
                    <a:pt x="316" y="371"/>
                  </a:cubicBezTo>
                  <a:cubicBezTo>
                    <a:pt x="316" y="365"/>
                    <a:pt x="317" y="358"/>
                    <a:pt x="318" y="351"/>
                  </a:cubicBezTo>
                  <a:cubicBezTo>
                    <a:pt x="53" y="351"/>
                    <a:pt x="53" y="351"/>
                    <a:pt x="53" y="351"/>
                  </a:cubicBezTo>
                  <a:cubicBezTo>
                    <a:pt x="53" y="306"/>
                    <a:pt x="53" y="306"/>
                    <a:pt x="53" y="306"/>
                  </a:cubicBezTo>
                  <a:cubicBezTo>
                    <a:pt x="331" y="306"/>
                    <a:pt x="331" y="306"/>
                    <a:pt x="331" y="306"/>
                  </a:cubicBezTo>
                  <a:cubicBezTo>
                    <a:pt x="341" y="285"/>
                    <a:pt x="355" y="266"/>
                    <a:pt x="374" y="251"/>
                  </a:cubicBezTo>
                  <a:cubicBezTo>
                    <a:pt x="53" y="251"/>
                    <a:pt x="53" y="251"/>
                    <a:pt x="53" y="251"/>
                  </a:cubicBezTo>
                  <a:cubicBezTo>
                    <a:pt x="53" y="206"/>
                    <a:pt x="53" y="206"/>
                    <a:pt x="53" y="206"/>
                  </a:cubicBezTo>
                  <a:lnTo>
                    <a:pt x="404" y="206"/>
                  </a:lnTo>
                  <a:close/>
                  <a:moveTo>
                    <a:pt x="53" y="106"/>
                  </a:moveTo>
                  <a:cubicBezTo>
                    <a:pt x="153" y="106"/>
                    <a:pt x="153" y="106"/>
                    <a:pt x="153" y="106"/>
                  </a:cubicBezTo>
                  <a:cubicBezTo>
                    <a:pt x="153" y="151"/>
                    <a:pt x="153" y="151"/>
                    <a:pt x="153" y="151"/>
                  </a:cubicBezTo>
                  <a:cubicBezTo>
                    <a:pt x="53" y="151"/>
                    <a:pt x="53" y="151"/>
                    <a:pt x="53" y="151"/>
                  </a:cubicBezTo>
                  <a:lnTo>
                    <a:pt x="53" y="106"/>
                  </a:lnTo>
                  <a:close/>
                  <a:moveTo>
                    <a:pt x="153" y="602"/>
                  </a:moveTo>
                  <a:cubicBezTo>
                    <a:pt x="53" y="602"/>
                    <a:pt x="53" y="602"/>
                    <a:pt x="53" y="602"/>
                  </a:cubicBezTo>
                  <a:cubicBezTo>
                    <a:pt x="53" y="557"/>
                    <a:pt x="53" y="557"/>
                    <a:pt x="53" y="557"/>
                  </a:cubicBezTo>
                  <a:cubicBezTo>
                    <a:pt x="153" y="557"/>
                    <a:pt x="153" y="557"/>
                    <a:pt x="153" y="557"/>
                  </a:cubicBezTo>
                  <a:lnTo>
                    <a:pt x="153" y="602"/>
                  </a:lnTo>
                  <a:close/>
                  <a:moveTo>
                    <a:pt x="279" y="407"/>
                  </a:moveTo>
                  <a:cubicBezTo>
                    <a:pt x="279" y="452"/>
                    <a:pt x="279" y="452"/>
                    <a:pt x="279" y="452"/>
                  </a:cubicBezTo>
                  <a:cubicBezTo>
                    <a:pt x="53" y="452"/>
                    <a:pt x="53" y="452"/>
                    <a:pt x="53" y="452"/>
                  </a:cubicBezTo>
                  <a:cubicBezTo>
                    <a:pt x="53" y="407"/>
                    <a:pt x="53" y="407"/>
                    <a:pt x="53" y="407"/>
                  </a:cubicBezTo>
                  <a:lnTo>
                    <a:pt x="279" y="407"/>
                  </a:lnTo>
                  <a:close/>
                  <a:moveTo>
                    <a:pt x="279" y="407"/>
                  </a:moveTo>
                  <a:cubicBezTo>
                    <a:pt x="279" y="407"/>
                    <a:pt x="279" y="407"/>
                    <a:pt x="279" y="40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953;p71">
              <a:extLst>
                <a:ext uri="{FF2B5EF4-FFF2-40B4-BE49-F238E27FC236}">
                  <a16:creationId xmlns:a16="http://schemas.microsoft.com/office/drawing/2014/main" id="{C83ED544-2F0B-C536-57C9-57990C3C315F}"/>
                </a:ext>
              </a:extLst>
            </p:cNvPr>
            <p:cNvSpPr/>
            <p:nvPr/>
          </p:nvSpPr>
          <p:spPr>
            <a:xfrm>
              <a:off x="4997284" y="1437850"/>
              <a:ext cx="25043" cy="25043"/>
            </a:xfrm>
            <a:custGeom>
              <a:avLst/>
              <a:gdLst/>
              <a:ahLst/>
              <a:cxnLst/>
              <a:rect l="l" t="t" r="r" b="b"/>
              <a:pathLst>
                <a:path w="55" h="55" extrusionOk="0">
                  <a:moveTo>
                    <a:pt x="0" y="28"/>
                  </a:moveTo>
                  <a:cubicBezTo>
                    <a:pt x="0" y="55"/>
                    <a:pt x="0" y="55"/>
                    <a:pt x="0" y="55"/>
                  </a:cubicBezTo>
                  <a:cubicBezTo>
                    <a:pt x="55" y="55"/>
                    <a:pt x="55" y="55"/>
                    <a:pt x="55" y="55"/>
                  </a:cubicBezTo>
                  <a:cubicBezTo>
                    <a:pt x="55" y="28"/>
                    <a:pt x="55" y="28"/>
                    <a:pt x="55" y="28"/>
                  </a:cubicBezTo>
                  <a:cubicBezTo>
                    <a:pt x="55" y="12"/>
                    <a:pt x="43" y="0"/>
                    <a:pt x="28" y="0"/>
                  </a:cubicBezTo>
                  <a:cubicBezTo>
                    <a:pt x="13" y="0"/>
                    <a:pt x="0" y="12"/>
                    <a:pt x="0" y="28"/>
                  </a:cubicBezTo>
                  <a:close/>
                  <a:moveTo>
                    <a:pt x="0" y="28"/>
                  </a:moveTo>
                  <a:cubicBezTo>
                    <a:pt x="0" y="28"/>
                    <a:pt x="0" y="28"/>
                    <a:pt x="0" y="2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954;p71">
              <a:extLst>
                <a:ext uri="{FF2B5EF4-FFF2-40B4-BE49-F238E27FC236}">
                  <a16:creationId xmlns:a16="http://schemas.microsoft.com/office/drawing/2014/main" id="{7C750929-E4B4-9F57-EC7C-15FBED0E8297}"/>
                </a:ext>
              </a:extLst>
            </p:cNvPr>
            <p:cNvSpPr/>
            <p:nvPr/>
          </p:nvSpPr>
          <p:spPr>
            <a:xfrm>
              <a:off x="5015418" y="1645961"/>
              <a:ext cx="104488" cy="104487"/>
            </a:xfrm>
            <a:custGeom>
              <a:avLst/>
              <a:gdLst/>
              <a:ahLst/>
              <a:cxnLst/>
              <a:rect l="l" t="t" r="r" b="b"/>
              <a:pathLst>
                <a:path w="227" h="227" extrusionOk="0">
                  <a:moveTo>
                    <a:pt x="124" y="51"/>
                  </a:moveTo>
                  <a:cubicBezTo>
                    <a:pt x="142" y="32"/>
                    <a:pt x="142" y="32"/>
                    <a:pt x="142" y="32"/>
                  </a:cubicBezTo>
                  <a:cubicBezTo>
                    <a:pt x="111" y="0"/>
                    <a:pt x="111" y="0"/>
                    <a:pt x="111" y="0"/>
                  </a:cubicBezTo>
                  <a:cubicBezTo>
                    <a:pt x="71" y="40"/>
                    <a:pt x="71" y="40"/>
                    <a:pt x="71" y="40"/>
                  </a:cubicBezTo>
                  <a:cubicBezTo>
                    <a:pt x="50" y="18"/>
                    <a:pt x="50" y="18"/>
                    <a:pt x="50" y="18"/>
                  </a:cubicBezTo>
                  <a:cubicBezTo>
                    <a:pt x="40" y="30"/>
                    <a:pt x="29" y="40"/>
                    <a:pt x="16" y="48"/>
                  </a:cubicBezTo>
                  <a:cubicBezTo>
                    <a:pt x="40" y="71"/>
                    <a:pt x="40" y="71"/>
                    <a:pt x="40" y="71"/>
                  </a:cubicBezTo>
                  <a:cubicBezTo>
                    <a:pt x="0" y="111"/>
                    <a:pt x="0" y="111"/>
                    <a:pt x="0" y="111"/>
                  </a:cubicBezTo>
                  <a:cubicBezTo>
                    <a:pt x="32" y="143"/>
                    <a:pt x="32" y="143"/>
                    <a:pt x="32" y="143"/>
                  </a:cubicBezTo>
                  <a:cubicBezTo>
                    <a:pt x="50" y="124"/>
                    <a:pt x="50" y="124"/>
                    <a:pt x="50" y="124"/>
                  </a:cubicBezTo>
                  <a:cubicBezTo>
                    <a:pt x="154" y="227"/>
                    <a:pt x="154" y="227"/>
                    <a:pt x="154" y="227"/>
                  </a:cubicBezTo>
                  <a:cubicBezTo>
                    <a:pt x="227" y="154"/>
                    <a:pt x="227" y="154"/>
                    <a:pt x="227" y="154"/>
                  </a:cubicBezTo>
                  <a:lnTo>
                    <a:pt x="124" y="51"/>
                  </a:lnTo>
                  <a:close/>
                  <a:moveTo>
                    <a:pt x="124" y="51"/>
                  </a:moveTo>
                  <a:cubicBezTo>
                    <a:pt x="124" y="51"/>
                    <a:pt x="124" y="51"/>
                    <a:pt x="124" y="5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955;p71">
              <a:extLst>
                <a:ext uri="{FF2B5EF4-FFF2-40B4-BE49-F238E27FC236}">
                  <a16:creationId xmlns:a16="http://schemas.microsoft.com/office/drawing/2014/main" id="{E4DB978C-BC2D-CBB5-E605-DC42A809449D}"/>
                </a:ext>
              </a:extLst>
            </p:cNvPr>
            <p:cNvSpPr/>
            <p:nvPr/>
          </p:nvSpPr>
          <p:spPr>
            <a:xfrm>
              <a:off x="4932519" y="1557881"/>
              <a:ext cx="101897" cy="101897"/>
            </a:xfrm>
            <a:custGeom>
              <a:avLst/>
              <a:gdLst/>
              <a:ahLst/>
              <a:cxnLst/>
              <a:rect l="l" t="t" r="r" b="b"/>
              <a:pathLst>
                <a:path w="222" h="221" extrusionOk="0">
                  <a:moveTo>
                    <a:pt x="222" y="110"/>
                  </a:moveTo>
                  <a:cubicBezTo>
                    <a:pt x="222" y="172"/>
                    <a:pt x="172" y="221"/>
                    <a:pt x="111" y="221"/>
                  </a:cubicBezTo>
                  <a:cubicBezTo>
                    <a:pt x="50" y="221"/>
                    <a:pt x="0" y="172"/>
                    <a:pt x="0" y="110"/>
                  </a:cubicBezTo>
                  <a:cubicBezTo>
                    <a:pt x="0" y="49"/>
                    <a:pt x="50" y="0"/>
                    <a:pt x="111" y="0"/>
                  </a:cubicBezTo>
                  <a:cubicBezTo>
                    <a:pt x="172" y="0"/>
                    <a:pt x="222" y="49"/>
                    <a:pt x="222" y="110"/>
                  </a:cubicBezTo>
                  <a:close/>
                  <a:moveTo>
                    <a:pt x="222" y="110"/>
                  </a:moveTo>
                  <a:cubicBezTo>
                    <a:pt x="222" y="110"/>
                    <a:pt x="222" y="110"/>
                    <a:pt x="222" y="11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Rectangle 13">
            <a:extLst>
              <a:ext uri="{FF2B5EF4-FFF2-40B4-BE49-F238E27FC236}">
                <a16:creationId xmlns:a16="http://schemas.microsoft.com/office/drawing/2014/main" id="{D78B613A-849A-7848-9788-E9C663A58564}"/>
              </a:ext>
            </a:extLst>
          </p:cNvPr>
          <p:cNvSpPr/>
          <p:nvPr/>
        </p:nvSpPr>
        <p:spPr>
          <a:xfrm>
            <a:off x="721640" y="1386743"/>
            <a:ext cx="3031855" cy="3127138"/>
          </a:xfrm>
          <a:prstGeom prst="rect">
            <a:avLst/>
          </a:prstGeom>
          <a:noFill/>
          <a:ln>
            <a:solidFill>
              <a:srgbClr val="7C1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36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514350" indent="-514350">
              <a:buAutoNum type="arabicPeriod"/>
            </a:pPr>
            <a:r>
              <a:rPr lang="en-US">
                <a:latin typeface="Calibri"/>
                <a:ea typeface="Calibri" panose="020F0502020204030204" pitchFamily="34" charset="0"/>
                <a:cs typeface="Calibri"/>
              </a:rPr>
              <a:t>Arrest Rate by Sex and Color</a:t>
            </a:r>
            <a:br>
              <a:rPr lang="en-US">
                <a:latin typeface="Calibri"/>
                <a:ea typeface="Calibri" panose="020F0502020204030204" pitchFamily="34" charset="0"/>
                <a:cs typeface="Calibri"/>
              </a:rPr>
            </a:br>
            <a:endParaRPr lang="en-US">
              <a:latin typeface="Calibri"/>
              <a:cs typeface="Calibri"/>
            </a:endParaRPr>
          </a:p>
        </p:txBody>
      </p:sp>
      <p:pic>
        <p:nvPicPr>
          <p:cNvPr id="3" name="Picture 2" descr="A pie chart with a black circle&#10;&#10;Description automatically generated">
            <a:extLst>
              <a:ext uri="{FF2B5EF4-FFF2-40B4-BE49-F238E27FC236}">
                <a16:creationId xmlns:a16="http://schemas.microsoft.com/office/drawing/2014/main" id="{7AD7E414-379C-4576-75EA-FB1ECE5AFB80}"/>
              </a:ext>
            </a:extLst>
          </p:cNvPr>
          <p:cNvPicPr>
            <a:picLocks noChangeAspect="1"/>
          </p:cNvPicPr>
          <p:nvPr/>
        </p:nvPicPr>
        <p:blipFill>
          <a:blip r:embed="rId3"/>
          <a:stretch>
            <a:fillRect/>
          </a:stretch>
        </p:blipFill>
        <p:spPr>
          <a:xfrm>
            <a:off x="546497" y="1989081"/>
            <a:ext cx="8051006" cy="2453640"/>
          </a:xfrm>
          <a:prstGeom prst="rect">
            <a:avLst/>
          </a:prstGeom>
        </p:spPr>
      </p:pic>
      <p:sp>
        <p:nvSpPr>
          <p:cNvPr id="4" name="Google Shape;673;p43">
            <a:extLst>
              <a:ext uri="{FF2B5EF4-FFF2-40B4-BE49-F238E27FC236}">
                <a16:creationId xmlns:a16="http://schemas.microsoft.com/office/drawing/2014/main" id="{9909D8BE-8247-1B7F-859C-30E902D8C1BC}"/>
              </a:ext>
            </a:extLst>
          </p:cNvPr>
          <p:cNvSpPr txBox="1">
            <a:spLocks/>
          </p:cNvSpPr>
          <p:nvPr/>
        </p:nvSpPr>
        <p:spPr>
          <a:xfrm>
            <a:off x="935362" y="1990383"/>
            <a:ext cx="1587014" cy="419482"/>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mn-lt"/>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9pPr>
          </a:lstStyle>
          <a:p>
            <a:r>
              <a:rPr lang="en-US" sz="1800">
                <a:latin typeface="Calibri"/>
                <a:cs typeface="Calibri"/>
              </a:rPr>
              <a:t>Arrest by Sex</a:t>
            </a:r>
          </a:p>
        </p:txBody>
      </p:sp>
      <p:sp>
        <p:nvSpPr>
          <p:cNvPr id="5" name="Google Shape;673;p43">
            <a:extLst>
              <a:ext uri="{FF2B5EF4-FFF2-40B4-BE49-F238E27FC236}">
                <a16:creationId xmlns:a16="http://schemas.microsoft.com/office/drawing/2014/main" id="{D1D9C939-79AD-BE4E-D362-C165F74594D1}"/>
              </a:ext>
            </a:extLst>
          </p:cNvPr>
          <p:cNvSpPr txBox="1">
            <a:spLocks/>
          </p:cNvSpPr>
          <p:nvPr/>
        </p:nvSpPr>
        <p:spPr>
          <a:xfrm>
            <a:off x="3492582" y="1990382"/>
            <a:ext cx="1693564" cy="419482"/>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mn-lt"/>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9pPr>
          </a:lstStyle>
          <a:p>
            <a:r>
              <a:rPr lang="en-US" sz="1800">
                <a:latin typeface="Calibri"/>
                <a:cs typeface="Calibri"/>
              </a:rPr>
              <a:t>Arrest by Color</a:t>
            </a:r>
          </a:p>
        </p:txBody>
      </p:sp>
      <p:sp>
        <p:nvSpPr>
          <p:cNvPr id="6" name="Google Shape;673;p43">
            <a:extLst>
              <a:ext uri="{FF2B5EF4-FFF2-40B4-BE49-F238E27FC236}">
                <a16:creationId xmlns:a16="http://schemas.microsoft.com/office/drawing/2014/main" id="{1F463322-B3D9-D533-8E0C-0844288BCC2D}"/>
              </a:ext>
            </a:extLst>
          </p:cNvPr>
          <p:cNvSpPr txBox="1">
            <a:spLocks/>
          </p:cNvSpPr>
          <p:nvPr/>
        </p:nvSpPr>
        <p:spPr>
          <a:xfrm>
            <a:off x="5943252" y="1990381"/>
            <a:ext cx="2216631" cy="419482"/>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mn-lt"/>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2800"/>
              <a:buFont typeface="Playfair Display"/>
              <a:buNone/>
              <a:defRPr sz="2800" b="1" i="0" u="none" strike="noStrike" cap="none">
                <a:solidFill>
                  <a:schemeClr val="dk1"/>
                </a:solidFill>
                <a:latin typeface="Playfair Display"/>
                <a:ea typeface="Playfair Display"/>
                <a:cs typeface="Playfair Display"/>
                <a:sym typeface="Playfair Display"/>
              </a:defRPr>
            </a:lvl9pPr>
          </a:lstStyle>
          <a:p>
            <a:r>
              <a:rPr lang="en-US" sz="1800">
                <a:latin typeface="Calibri"/>
                <a:cs typeface="Calibri"/>
              </a:rPr>
              <a:t>Arrest by Sex &amp; Color</a:t>
            </a:r>
          </a:p>
        </p:txBody>
      </p:sp>
    </p:spTree>
    <p:extLst>
      <p:ext uri="{BB962C8B-B14F-4D97-AF65-F5344CB8AC3E}">
        <p14:creationId xmlns:p14="http://schemas.microsoft.com/office/powerpoint/2010/main" val="1034458380"/>
      </p:ext>
    </p:extLst>
  </p:cSld>
  <p:clrMapOvr>
    <a:masterClrMapping/>
  </p:clrMapOvr>
</p:sld>
</file>

<file path=ppt/theme/theme1.xml><?xml version="1.0" encoding="utf-8"?>
<a:theme xmlns:a="http://schemas.openxmlformats.org/drawingml/2006/main" name="Legal Rights and Criminal Records by Slidesgo">
  <a:themeElements>
    <a:clrScheme name="Simple Light">
      <a:dk1>
        <a:srgbClr val="7C1E1E"/>
      </a:dk1>
      <a:lt1>
        <a:srgbClr val="FCFCFC"/>
      </a:lt1>
      <a:dk2>
        <a:srgbClr val="080D3C"/>
      </a:dk2>
      <a:lt2>
        <a:srgbClr val="B6312F"/>
      </a:lt2>
      <a:accent1>
        <a:srgbClr val="C6C6C6"/>
      </a:accent1>
      <a:accent2>
        <a:srgbClr val="878787"/>
      </a:accent2>
      <a:accent3>
        <a:srgbClr val="EBC151"/>
      </a:accent3>
      <a:accent4>
        <a:srgbClr val="D3A94C"/>
      </a:accent4>
      <a:accent5>
        <a:srgbClr val="976734"/>
      </a:accent5>
      <a:accent6>
        <a:srgbClr val="634E42"/>
      </a:accent6>
      <a:hlink>
        <a:srgbClr val="7C1E1E"/>
      </a:hlink>
      <a:folHlink>
        <a:srgbClr val="0097A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Legal Rights and Criminal Records by Slidesgo</vt:lpstr>
      <vt:lpstr>Algorithmic Bias in Predictive Policing  - An Assessment on Toronto's Cannabis Arrests</vt:lpstr>
      <vt:lpstr>CONTENTS</vt:lpstr>
      <vt:lpstr>PROBLEM DESCRIPTION</vt:lpstr>
      <vt:lpstr>CONTENTS</vt:lpstr>
      <vt:lpstr>ETHICAL CONSIDERATIONS</vt:lpstr>
      <vt:lpstr>ETHICAL CONSIDERATIONS</vt:lpstr>
      <vt:lpstr>CONTENTS</vt:lpstr>
      <vt:lpstr>DATA DESCRIPTION</vt:lpstr>
      <vt:lpstr>Arrest Rate by Sex and Color </vt:lpstr>
      <vt:lpstr>2. Arrest Numbers vs. Guilty Conviction Rate</vt:lpstr>
      <vt:lpstr>CONTENTS</vt:lpstr>
      <vt:lpstr>EMPIRICAL BIAS ASSESSMENT 0. The Base Model</vt:lpstr>
      <vt:lpstr>EMPIRICAL BIAS ASSESSMENT 1. Re-weighted Sample Data</vt:lpstr>
      <vt:lpstr>EMPIRICAL BIAS ASSESSMENT 2. Differential Subgroup Threshold</vt:lpstr>
      <vt:lpstr>EMPIRICAL BIAS ASSESSMENT 3. Subgroup-Specific Classifiers</vt:lpstr>
      <vt:lpstr>CONTENTS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Rights and Criminal Records</dc:title>
  <cp:revision>2</cp:revision>
  <dcterms:modified xsi:type="dcterms:W3CDTF">2024-04-26T20:05:23Z</dcterms:modified>
</cp:coreProperties>
</file>