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5" d="100"/>
          <a:sy n="95" d="100"/>
        </p:scale>
        <p:origin x="-109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82C749-5B28-47FA-9B66-6EE36613C830}" type="datetimeFigureOut">
              <a:rPr lang="en-US" smtClean="0"/>
              <a:pPr/>
              <a:t>11/23/2020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976B9-2E22-45FF-B16E-3D75F6D740A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7A011E7-3F8B-4085-8B39-347E36F17E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011E7-3F8B-4085-8B39-347E36F17E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011E7-3F8B-4085-8B39-347E36F17E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011E7-3F8B-4085-8B39-347E36F17E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011E7-3F8B-4085-8B39-347E36F17E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011E7-3F8B-4085-8B39-347E36F17E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011E7-3F8B-4085-8B39-347E36F17E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011E7-3F8B-4085-8B39-347E36F17E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011E7-3F8B-4085-8B39-347E36F17E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011E7-3F8B-4085-8B39-347E36F17E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B92EE67-0FBF-4887-9E17-7F1B1E19ECB0}"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7A011E7-3F8B-4085-8B39-347E36F17E9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92EE67-0FBF-4887-9E17-7F1B1E19ECB0}" type="datetimeFigureOut">
              <a:rPr lang="en-US" smtClean="0"/>
              <a:pPr/>
              <a:t>11/23/2020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A011E7-3F8B-4085-8B39-347E36F17E9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0"/>
            <a:ext cx="8077200" cy="1828800"/>
          </a:xfrm>
        </p:spPr>
        <p:txBody>
          <a:bodyPr/>
          <a:lstStyle/>
          <a:p>
            <a:pPr algn="ctr"/>
            <a:r>
              <a:rPr lang="en-US" dirty="0" smtClean="0">
                <a:solidFill>
                  <a:schemeClr val="tx2">
                    <a:lumMod val="75000"/>
                  </a:schemeClr>
                </a:solidFill>
              </a:rPr>
              <a:t>MACHINE LEARNING MINI-PROJECT</a:t>
            </a:r>
            <a:endParaRPr lang="en-US" dirty="0">
              <a:solidFill>
                <a:schemeClr val="tx2">
                  <a:lumMod val="75000"/>
                </a:schemeClr>
              </a:solidFill>
            </a:endParaRPr>
          </a:p>
        </p:txBody>
      </p:sp>
      <p:sp>
        <p:nvSpPr>
          <p:cNvPr id="3" name="Subtitle 2"/>
          <p:cNvSpPr>
            <a:spLocks noGrp="1"/>
          </p:cNvSpPr>
          <p:nvPr>
            <p:ph type="subTitle" idx="1"/>
          </p:nvPr>
        </p:nvSpPr>
        <p:spPr>
          <a:xfrm>
            <a:off x="533400" y="2590800"/>
            <a:ext cx="7854696" cy="1371600"/>
          </a:xfrm>
        </p:spPr>
        <p:txBody>
          <a:bodyPr>
            <a:normAutofit/>
          </a:bodyPr>
          <a:lstStyle/>
          <a:p>
            <a:endParaRPr lang="en-US" sz="2000" b="1" dirty="0" smtClean="0"/>
          </a:p>
          <a:p>
            <a:pPr algn="ctr"/>
            <a:r>
              <a:rPr lang="en-US" sz="2000" b="1" dirty="0" smtClean="0"/>
              <a:t>Spam Review Detection Using the Linguistic and Spammer Behavioral Methods</a:t>
            </a:r>
          </a:p>
          <a:p>
            <a:endParaRPr lang="en-US" sz="1000" dirty="0"/>
          </a:p>
        </p:txBody>
      </p:sp>
      <p:sp>
        <p:nvSpPr>
          <p:cNvPr id="5" name="TextBox 4"/>
          <p:cNvSpPr txBox="1"/>
          <p:nvPr/>
        </p:nvSpPr>
        <p:spPr>
          <a:xfrm>
            <a:off x="1676400" y="3886200"/>
            <a:ext cx="7010400" cy="784830"/>
          </a:xfrm>
          <a:prstGeom prst="rect">
            <a:avLst/>
          </a:prstGeom>
          <a:noFill/>
        </p:spPr>
        <p:txBody>
          <a:bodyPr wrap="square" rtlCol="0">
            <a:spAutoFit/>
          </a:bodyPr>
          <a:lstStyle/>
          <a:p>
            <a:pPr algn="ctr"/>
            <a:r>
              <a:rPr lang="en-US" sz="1500" dirty="0" smtClean="0"/>
              <a:t>-N. Hussain, H. Turab Mirza, I. Hussain, F. Iqbal and I. Memon, "Spam Review Detection Using the Linguistic and Spammer Behavioral Methods," in IEEE Access, vol. 8, pp. 53801-53816, 2020, doi: 10.1109/ACCESS.2020.2979226.</a:t>
            </a:r>
            <a:endParaRPr lang="en-US" sz="1500" dirty="0"/>
          </a:p>
        </p:txBody>
      </p:sp>
      <p:sp>
        <p:nvSpPr>
          <p:cNvPr id="8" name="TextBox 7"/>
          <p:cNvSpPr txBox="1"/>
          <p:nvPr/>
        </p:nvSpPr>
        <p:spPr>
          <a:xfrm>
            <a:off x="457200" y="5181600"/>
            <a:ext cx="4572000" cy="1200329"/>
          </a:xfrm>
          <a:prstGeom prst="rect">
            <a:avLst/>
          </a:prstGeom>
          <a:noFill/>
        </p:spPr>
        <p:txBody>
          <a:bodyPr wrap="square" rtlCol="0">
            <a:spAutoFit/>
          </a:bodyPr>
          <a:lstStyle/>
          <a:p>
            <a:r>
              <a:rPr lang="en-US" dirty="0" smtClean="0"/>
              <a:t>Team Members:</a:t>
            </a:r>
          </a:p>
          <a:p>
            <a:r>
              <a:rPr lang="en-US" dirty="0" smtClean="0"/>
              <a:t>1.ANUKUL KUMAR (1806093)</a:t>
            </a:r>
          </a:p>
          <a:p>
            <a:r>
              <a:rPr lang="en-US" dirty="0" smtClean="0"/>
              <a:t>2.ANKIT GOND (1806016)</a:t>
            </a:r>
          </a:p>
          <a:p>
            <a:r>
              <a:rPr lang="en-US" dirty="0" smtClean="0"/>
              <a:t>3.RITESH SINGH (1806092)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Results and Conclusion</a:t>
            </a:r>
            <a:endParaRPr lang="en-US" sz="3000"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TextBox 3"/>
          <p:cNvSpPr txBox="1"/>
          <p:nvPr/>
        </p:nvSpPr>
        <p:spPr>
          <a:xfrm>
            <a:off x="838200" y="2133600"/>
            <a:ext cx="6172200" cy="2031325"/>
          </a:xfrm>
          <a:prstGeom prst="rect">
            <a:avLst/>
          </a:prstGeom>
          <a:noFill/>
        </p:spPr>
        <p:txBody>
          <a:bodyPr wrap="square" rtlCol="0">
            <a:spAutoFit/>
          </a:bodyPr>
          <a:lstStyle/>
          <a:p>
            <a:r>
              <a:rPr lang="en-US" dirty="0" smtClean="0"/>
              <a:t>The models when run on our dataset gives an accuracy as follows:</a:t>
            </a:r>
          </a:p>
          <a:p>
            <a:pPr>
              <a:buFont typeface="Arial" pitchFamily="34" charset="0"/>
              <a:buChar char="•"/>
            </a:pPr>
            <a:r>
              <a:rPr lang="en-US" dirty="0" smtClean="0"/>
              <a:t> SVM-52%</a:t>
            </a:r>
          </a:p>
          <a:p>
            <a:pPr>
              <a:buFont typeface="Arial" pitchFamily="34" charset="0"/>
              <a:buChar char="•"/>
            </a:pPr>
            <a:r>
              <a:rPr lang="en-US" dirty="0" smtClean="0"/>
              <a:t>Naïve Bayes-71%</a:t>
            </a:r>
          </a:p>
          <a:p>
            <a:pPr>
              <a:buFont typeface="Arial" pitchFamily="34" charset="0"/>
              <a:buChar char="•"/>
            </a:pPr>
            <a:r>
              <a:rPr lang="en-US" dirty="0" smtClean="0"/>
              <a:t>RandomForest-75%</a:t>
            </a:r>
          </a:p>
          <a:p>
            <a:pPr>
              <a:buFont typeface="Arial" pitchFamily="34" charset="0"/>
              <a:buChar char="•"/>
            </a:pPr>
            <a:r>
              <a:rPr lang="en-US" dirty="0" smtClean="0"/>
              <a:t>Logistic Regression-89%</a:t>
            </a:r>
          </a:p>
          <a:p>
            <a:pPr>
              <a:buFont typeface="Arial" pitchFamily="34" charset="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a:xfrm>
            <a:off x="457200" y="1935480"/>
            <a:ext cx="8229600" cy="3703320"/>
          </a:xfrm>
        </p:spPr>
        <p:txBody>
          <a:bodyPr>
            <a:normAutofit lnSpcReduction="10000"/>
          </a:bodyPr>
          <a:lstStyle/>
          <a:p>
            <a:r>
              <a:rPr lang="en-US" sz="1500" dirty="0" smtClean="0">
                <a:solidFill>
                  <a:schemeClr val="tx1">
                    <a:lumMod val="95000"/>
                    <a:lumOff val="5000"/>
                  </a:schemeClr>
                </a:solidFill>
              </a:rPr>
              <a:t>For this project we used the spam review dataset  which contains reviews</a:t>
            </a:r>
            <a:r>
              <a:rPr lang="en-US" sz="1500" dirty="0">
                <a:solidFill>
                  <a:schemeClr val="tx1">
                    <a:lumMod val="95000"/>
                    <a:lumOff val="5000"/>
                  </a:schemeClr>
                </a:solidFill>
              </a:rPr>
              <a:t> </a:t>
            </a:r>
            <a:r>
              <a:rPr lang="en-US" sz="1500" dirty="0" smtClean="0">
                <a:solidFill>
                  <a:schemeClr val="tx1">
                    <a:lumMod val="95000"/>
                    <a:lumOff val="5000"/>
                  </a:schemeClr>
                </a:solidFill>
              </a:rPr>
              <a:t>which are both truthful and deceptive.</a:t>
            </a:r>
          </a:p>
          <a:p>
            <a:endParaRPr lang="en-US" sz="1500" dirty="0" smtClean="0">
              <a:solidFill>
                <a:schemeClr val="tx1">
                  <a:lumMod val="95000"/>
                  <a:lumOff val="5000"/>
                </a:schemeClr>
              </a:solidFill>
            </a:endParaRPr>
          </a:p>
          <a:p>
            <a:r>
              <a:rPr lang="en-US" sz="1500" dirty="0" smtClean="0">
                <a:solidFill>
                  <a:schemeClr val="tx1">
                    <a:lumMod val="95000"/>
                    <a:lumOff val="5000"/>
                  </a:schemeClr>
                </a:solidFill>
              </a:rPr>
              <a:t>The dataset consists of hotel reviews of top 20 hotels in US.</a:t>
            </a:r>
          </a:p>
          <a:p>
            <a:endParaRPr lang="en-US" sz="1500" dirty="0" smtClean="0">
              <a:solidFill>
                <a:schemeClr val="tx1">
                  <a:lumMod val="95000"/>
                  <a:lumOff val="5000"/>
                </a:schemeClr>
              </a:solidFill>
            </a:endParaRPr>
          </a:p>
          <a:p>
            <a:r>
              <a:rPr lang="en-US" sz="1500" dirty="0" smtClean="0">
                <a:solidFill>
                  <a:schemeClr val="tx1">
                    <a:lumMod val="95000"/>
                    <a:lumOff val="5000"/>
                  </a:schemeClr>
                </a:solidFill>
              </a:rPr>
              <a:t>Each row consists of five(5) columns.</a:t>
            </a:r>
          </a:p>
          <a:p>
            <a:pPr>
              <a:buNone/>
            </a:pPr>
            <a:r>
              <a:rPr lang="en-US" sz="1500" dirty="0" smtClean="0">
                <a:solidFill>
                  <a:schemeClr val="tx1">
                    <a:lumMod val="95000"/>
                    <a:lumOff val="5000"/>
                  </a:schemeClr>
                </a:solidFill>
              </a:rPr>
              <a:t>      </a:t>
            </a:r>
            <a:endParaRPr lang="en-US" sz="1500" dirty="0" smtClean="0">
              <a:solidFill>
                <a:schemeClr val="tx1">
                  <a:lumMod val="95000"/>
                  <a:lumOff val="5000"/>
                </a:schemeClr>
              </a:solidFill>
            </a:endParaRPr>
          </a:p>
          <a:p>
            <a:r>
              <a:rPr lang="en-US" sz="1500" dirty="0" smtClean="0">
                <a:solidFill>
                  <a:schemeClr val="tx1">
                    <a:lumMod val="95000"/>
                    <a:lumOff val="5000"/>
                  </a:schemeClr>
                </a:solidFill>
              </a:rPr>
              <a:t>Column 1</a:t>
            </a:r>
            <a:r>
              <a:rPr lang="en-US" sz="1500" dirty="0" smtClean="0">
                <a:solidFill>
                  <a:schemeClr val="tx1">
                    <a:lumMod val="95000"/>
                    <a:lumOff val="5000"/>
                  </a:schemeClr>
                </a:solidFill>
                <a:sym typeface="Wingdings" pitchFamily="2" charset="2"/>
              </a:rPr>
              <a:t>(</a:t>
            </a:r>
            <a:r>
              <a:rPr lang="en-US" sz="1500" dirty="0" smtClean="0">
                <a:solidFill>
                  <a:schemeClr val="tx1">
                    <a:lumMod val="95000"/>
                    <a:lumOff val="5000"/>
                  </a:schemeClr>
                </a:solidFill>
              </a:rPr>
              <a:t>Deceptive ):-consists the characteristic of a particular review.</a:t>
            </a:r>
          </a:p>
          <a:p>
            <a:pPr>
              <a:buNone/>
            </a:pPr>
            <a:r>
              <a:rPr lang="en-US" sz="1500" dirty="0" smtClean="0">
                <a:solidFill>
                  <a:schemeClr val="tx1">
                    <a:lumMod val="95000"/>
                    <a:lumOff val="5000"/>
                  </a:schemeClr>
                </a:solidFill>
              </a:rPr>
              <a:t>      Either it is deceptive or truthful.</a:t>
            </a:r>
          </a:p>
          <a:p>
            <a:r>
              <a:rPr lang="en-US" sz="1500" dirty="0" smtClean="0">
                <a:solidFill>
                  <a:schemeClr val="tx1">
                    <a:lumMod val="95000"/>
                    <a:lumOff val="5000"/>
                  </a:schemeClr>
                </a:solidFill>
              </a:rPr>
              <a:t>Column 2(Hotel name): holds the value of hotel for which the review has been given.</a:t>
            </a:r>
          </a:p>
          <a:p>
            <a:r>
              <a:rPr lang="en-US" sz="1500" dirty="0" smtClean="0">
                <a:solidFill>
                  <a:schemeClr val="tx1">
                    <a:lumMod val="95000"/>
                    <a:lumOff val="5000"/>
                  </a:schemeClr>
                </a:solidFill>
              </a:rPr>
              <a:t>Column 3 (Polarity):holds the value of polarity of the review either positive or negative.</a:t>
            </a:r>
          </a:p>
          <a:p>
            <a:r>
              <a:rPr lang="en-US" sz="1500" dirty="0" smtClean="0">
                <a:solidFill>
                  <a:schemeClr val="tx1">
                    <a:lumMod val="95000"/>
                    <a:lumOff val="5000"/>
                  </a:schemeClr>
                </a:solidFill>
              </a:rPr>
              <a:t>Column 4 (Source):holds the source from which the review has been collected.</a:t>
            </a:r>
          </a:p>
          <a:p>
            <a:r>
              <a:rPr lang="en-US" sz="1500" dirty="0" smtClean="0">
                <a:solidFill>
                  <a:schemeClr val="tx1">
                    <a:lumMod val="95000"/>
                    <a:lumOff val="5000"/>
                  </a:schemeClr>
                </a:solidFill>
              </a:rPr>
              <a:t>Column 5 (text):holds the main review text.</a:t>
            </a:r>
          </a:p>
          <a:p>
            <a:pPr>
              <a:buNone/>
            </a:pPr>
            <a:r>
              <a:rPr lang="en-US" sz="1500" dirty="0" smtClean="0">
                <a:solidFill>
                  <a:schemeClr val="tx1">
                    <a:lumMod val="95000"/>
                    <a:lumOff val="5000"/>
                  </a:schemeClr>
                </a:solidFill>
              </a:rPr>
              <a:t>  </a:t>
            </a:r>
          </a:p>
        </p:txBody>
      </p:sp>
      <p:pic>
        <p:nvPicPr>
          <p:cNvPr id="1027" name="Picture 3" descr="C:\Users\anuku\OneDrive\Pictures\Screenshots\Screenshot (229).png"/>
          <p:cNvPicPr>
            <a:picLocks noChangeAspect="1" noChangeArrowheads="1"/>
          </p:cNvPicPr>
          <p:nvPr/>
        </p:nvPicPr>
        <p:blipFill>
          <a:blip r:embed="rId2"/>
          <a:srcRect/>
          <a:stretch>
            <a:fillRect/>
          </a:stretch>
        </p:blipFill>
        <p:spPr bwMode="auto">
          <a:xfrm>
            <a:off x="152400" y="5410200"/>
            <a:ext cx="8610600" cy="11747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000" dirty="0" smtClean="0"/>
              <a:t>Spam Review Detection using Behavioral Method(SRD-BM)</a:t>
            </a:r>
            <a:endParaRPr lang="en-US" sz="3000" dirty="0"/>
          </a:p>
        </p:txBody>
      </p:sp>
      <p:sp>
        <p:nvSpPr>
          <p:cNvPr id="5" name="Content Placeholder 4"/>
          <p:cNvSpPr>
            <a:spLocks noGrp="1"/>
          </p:cNvSpPr>
          <p:nvPr>
            <p:ph idx="1"/>
          </p:nvPr>
        </p:nvSpPr>
        <p:spPr>
          <a:xfrm>
            <a:off x="685800" y="1935480"/>
            <a:ext cx="8001000" cy="1264920"/>
          </a:xfrm>
        </p:spPr>
        <p:txBody>
          <a:bodyPr/>
          <a:lstStyle/>
          <a:p>
            <a:pPr>
              <a:buNone/>
            </a:pPr>
            <a:r>
              <a:rPr lang="en-US" dirty="0" smtClean="0"/>
              <a:t>Description of features used for SRD-BM</a:t>
            </a:r>
          </a:p>
          <a:p>
            <a:pPr>
              <a:buNone/>
            </a:pPr>
            <a:endParaRPr lang="en-US" dirty="0"/>
          </a:p>
        </p:txBody>
      </p:sp>
      <p:pic>
        <p:nvPicPr>
          <p:cNvPr id="1027" name="Picture 3" descr="E:\5thSem\ml\hussa.t2-2979226-small.gif"/>
          <p:cNvPicPr>
            <a:picLocks noChangeAspect="1" noChangeArrowheads="1"/>
          </p:cNvPicPr>
          <p:nvPr/>
        </p:nvPicPr>
        <p:blipFill>
          <a:blip r:embed="rId2"/>
          <a:srcRect/>
          <a:stretch>
            <a:fillRect/>
          </a:stretch>
        </p:blipFill>
        <p:spPr bwMode="auto">
          <a:xfrm>
            <a:off x="1676400" y="2438400"/>
            <a:ext cx="5238750" cy="2667000"/>
          </a:xfrm>
          <a:prstGeom prst="rect">
            <a:avLst/>
          </a:prstGeom>
          <a:noFill/>
        </p:spPr>
      </p:pic>
      <p:sp>
        <p:nvSpPr>
          <p:cNvPr id="8" name="TextBox 7"/>
          <p:cNvSpPr txBox="1"/>
          <p:nvPr/>
        </p:nvSpPr>
        <p:spPr>
          <a:xfrm>
            <a:off x="685800" y="5334000"/>
            <a:ext cx="7620000" cy="1200329"/>
          </a:xfrm>
          <a:prstGeom prst="rect">
            <a:avLst/>
          </a:prstGeom>
          <a:noFill/>
        </p:spPr>
        <p:txBody>
          <a:bodyPr wrap="square" rtlCol="0">
            <a:spAutoFit/>
          </a:bodyPr>
          <a:lstStyle/>
          <a:p>
            <a:r>
              <a:rPr lang="en-US" dirty="0" smtClean="0"/>
              <a:t>SRD-BM employs a behavioral way to recognize spam review and focussed on the reviewer more than the review itself.</a:t>
            </a:r>
          </a:p>
          <a:p>
            <a:endParaRPr lang="en-US" dirty="0" smtClean="0"/>
          </a:p>
          <a:p>
            <a:r>
              <a:rPr lang="en-US" dirty="0" smtClean="0"/>
              <a:t>It uses 13 key features which identify a suspicious behavior.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sz="3000" dirty="0" smtClean="0"/>
              <a:t>List of features used :</a:t>
            </a:r>
            <a:endParaRPr lang="en-US" sz="3000" dirty="0"/>
          </a:p>
        </p:txBody>
      </p:sp>
      <p:sp>
        <p:nvSpPr>
          <p:cNvPr id="3" name="Content Placeholder 2"/>
          <p:cNvSpPr>
            <a:spLocks noGrp="1"/>
          </p:cNvSpPr>
          <p:nvPr>
            <p:ph idx="1"/>
          </p:nvPr>
        </p:nvSpPr>
        <p:spPr>
          <a:xfrm>
            <a:off x="457200" y="1066800"/>
            <a:ext cx="8229600" cy="5257800"/>
          </a:xfrm>
        </p:spPr>
        <p:txBody>
          <a:bodyPr>
            <a:normAutofit/>
          </a:bodyPr>
          <a:lstStyle/>
          <a:p>
            <a:endParaRPr lang="en-US" sz="2000" b="1" dirty="0" smtClean="0"/>
          </a:p>
          <a:p>
            <a:r>
              <a:rPr lang="en-US" sz="2000" b="1" dirty="0" smtClean="0"/>
              <a:t>Content Similarity (CS) - F1</a:t>
            </a:r>
          </a:p>
          <a:p>
            <a:r>
              <a:rPr lang="en-US" sz="2000" b="1" dirty="0" smtClean="0"/>
              <a:t>Maximum Number of Reviews (MNR) - F2</a:t>
            </a:r>
          </a:p>
          <a:p>
            <a:r>
              <a:rPr lang="en-US" sz="2000" b="1" dirty="0" smtClean="0"/>
              <a:t>Review Burstiness (RB) - F3</a:t>
            </a:r>
          </a:p>
          <a:p>
            <a:r>
              <a:rPr lang="en-US" sz="2000" b="1" dirty="0" smtClean="0"/>
              <a:t>Activity Window (AW) - F4</a:t>
            </a:r>
          </a:p>
          <a:p>
            <a:r>
              <a:rPr lang="en-US" sz="2000" b="1" dirty="0" smtClean="0"/>
              <a:t>Review Count (RC) - F5</a:t>
            </a:r>
          </a:p>
          <a:p>
            <a:r>
              <a:rPr lang="en-US" sz="2000" b="1" dirty="0" smtClean="0"/>
              <a:t>The Ratio of Positive Reviews (PR) - F6</a:t>
            </a:r>
          </a:p>
          <a:p>
            <a:r>
              <a:rPr lang="en-US" sz="2000" b="1" dirty="0" smtClean="0"/>
              <a:t>The Ratio of Negative Reviews (NR) - F7</a:t>
            </a:r>
          </a:p>
          <a:p>
            <a:r>
              <a:rPr lang="en-US" sz="2000" b="1" dirty="0" smtClean="0"/>
              <a:t>The Ratio of First Reviews (FR) - F8</a:t>
            </a:r>
          </a:p>
          <a:p>
            <a:r>
              <a:rPr lang="en-US" sz="2000" b="1" dirty="0" smtClean="0"/>
              <a:t>Review of a Single Product (RSP) - F9</a:t>
            </a:r>
          </a:p>
          <a:p>
            <a:r>
              <a:rPr lang="en-US" sz="2000" b="1" dirty="0" smtClean="0"/>
              <a:t>Rating Deviation (RD) - F10</a:t>
            </a:r>
          </a:p>
          <a:p>
            <a:r>
              <a:rPr lang="en-US" sz="2000" b="1" dirty="0" smtClean="0"/>
              <a:t>Review Length (RL) - F11</a:t>
            </a:r>
          </a:p>
          <a:p>
            <a:r>
              <a:rPr lang="en-US" sz="2000" b="1" dirty="0" smtClean="0"/>
              <a:t>Extreme Rating (ER) - F12</a:t>
            </a:r>
          </a:p>
          <a:p>
            <a:r>
              <a:rPr lang="en-US" sz="2000" b="1" dirty="0" smtClean="0"/>
              <a:t>The Ratio of Capital Letters (RCL) - F13</a:t>
            </a:r>
            <a:endParaRPr lang="en-US" sz="2000" dirty="0" smtClean="0"/>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a:noFill/>
          <a:ln>
            <a:noFill/>
          </a:ln>
        </p:spPr>
        <p:txBody>
          <a:bodyPr>
            <a:noAutofit/>
          </a:bodyPr>
          <a:lstStyle/>
          <a:p>
            <a:r>
              <a:rPr lang="en-US" sz="3000" dirty="0" smtClean="0"/>
              <a:t>Spam Review Detection using Behavioral Method(SRD-BM)</a:t>
            </a:r>
            <a:endParaRPr lang="en-US" sz="3000" dirty="0"/>
          </a:p>
        </p:txBody>
      </p:sp>
      <p:sp>
        <p:nvSpPr>
          <p:cNvPr id="3" name="Content Placeholder 2"/>
          <p:cNvSpPr>
            <a:spLocks noGrp="1"/>
          </p:cNvSpPr>
          <p:nvPr>
            <p:ph idx="1"/>
          </p:nvPr>
        </p:nvSpPr>
        <p:spPr>
          <a:xfrm>
            <a:off x="457200" y="1676400"/>
            <a:ext cx="8229600" cy="4876800"/>
          </a:xfrm>
        </p:spPr>
        <p:txBody>
          <a:bodyPr/>
          <a:lstStyle/>
          <a:p>
            <a:r>
              <a:rPr lang="en-US" dirty="0" smtClean="0"/>
              <a:t>Each of the features are normalized and a mean score is calculated for each review.</a:t>
            </a:r>
          </a:p>
          <a:p>
            <a:r>
              <a:rPr lang="en-US" dirty="0" smtClean="0"/>
              <a:t>Then one by one each feature is dropped keeping all other features intact, thus calculating the weight of each feature.</a:t>
            </a:r>
          </a:p>
          <a:p>
            <a:r>
              <a:rPr lang="en-US" dirty="0" smtClean="0"/>
              <a:t>Then the spam score is calculated for each review again using the new weights.</a:t>
            </a:r>
          </a:p>
          <a:p>
            <a:r>
              <a:rPr lang="en-US" dirty="0" smtClean="0"/>
              <a:t>If the spam score is greater than the threshold score,</a:t>
            </a:r>
          </a:p>
          <a:p>
            <a:pPr>
              <a:buNone/>
            </a:pPr>
            <a:r>
              <a:rPr lang="en-US" dirty="0" smtClean="0"/>
              <a:t>   the review is </a:t>
            </a:r>
            <a:r>
              <a:rPr lang="en-US" dirty="0" err="1" smtClean="0"/>
              <a:t>labelled</a:t>
            </a:r>
            <a:r>
              <a:rPr lang="en-US" dirty="0" smtClean="0"/>
              <a:t> spam otherwise not spam.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000" dirty="0" smtClean="0"/>
              <a:t>Algorithm for SD_BM </a:t>
            </a:r>
            <a:endParaRPr lang="en-US" sz="2000" dirty="0"/>
          </a:p>
        </p:txBody>
      </p:sp>
      <p:pic>
        <p:nvPicPr>
          <p:cNvPr id="2050" name="Picture 2" descr="E:\5thSem\ml\hussa2-2979226-small.gif"/>
          <p:cNvPicPr>
            <a:picLocks noGrp="1" noChangeAspect="1" noChangeArrowheads="1"/>
          </p:cNvPicPr>
          <p:nvPr>
            <p:ph idx="1"/>
          </p:nvPr>
        </p:nvPicPr>
        <p:blipFill>
          <a:blip r:embed="rId2"/>
          <a:srcRect/>
          <a:stretch>
            <a:fillRect/>
          </a:stretch>
        </p:blipFill>
        <p:spPr bwMode="auto">
          <a:xfrm>
            <a:off x="1524000" y="1447800"/>
            <a:ext cx="6019800" cy="481584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sz="3200" dirty="0" smtClean="0"/>
              <a:t>Spam Review Detection Using Linguistic Method (SRD-LM)</a:t>
            </a:r>
            <a:endParaRPr lang="en-US" sz="3000" dirty="0"/>
          </a:p>
        </p:txBody>
      </p:sp>
      <p:sp>
        <p:nvSpPr>
          <p:cNvPr id="3" name="Content Placeholder 2"/>
          <p:cNvSpPr>
            <a:spLocks noGrp="1"/>
          </p:cNvSpPr>
          <p:nvPr>
            <p:ph idx="1"/>
          </p:nvPr>
        </p:nvSpPr>
        <p:spPr/>
        <p:txBody>
          <a:bodyPr/>
          <a:lstStyle/>
          <a:p>
            <a:pPr>
              <a:buNone/>
            </a:pPr>
            <a:r>
              <a:rPr lang="en-US" b="1" dirty="0" smtClean="0"/>
              <a:t>Dataset:  </a:t>
            </a:r>
            <a:r>
              <a:rPr lang="en-US" dirty="0" smtClean="0"/>
              <a:t>The labeled data from SRD-BM is used as dataset for SRD-LM.</a:t>
            </a:r>
          </a:p>
          <a:p>
            <a:pPr>
              <a:buNone/>
            </a:pPr>
            <a:r>
              <a:rPr lang="en-US" b="1" dirty="0" smtClean="0"/>
              <a:t>Pre-Processing: </a:t>
            </a:r>
            <a:r>
              <a:rPr lang="en-US" dirty="0" smtClean="0"/>
              <a:t>Removing Stop words, Stemming words, </a:t>
            </a:r>
          </a:p>
          <a:p>
            <a:pPr>
              <a:buNone/>
            </a:pPr>
            <a:r>
              <a:rPr lang="en-US" dirty="0" smtClean="0"/>
              <a:t>     and tokenization.</a:t>
            </a:r>
          </a:p>
          <a:p>
            <a:pPr>
              <a:buNone/>
            </a:pPr>
            <a:r>
              <a:rPr lang="en-US" dirty="0" smtClean="0"/>
              <a:t>   N-gram technique is used to generate unigram, bi-gram and tri-gram tokens.</a:t>
            </a:r>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Spam Review Detection Using Linguistic Method (SRD-LM)</a:t>
            </a:r>
            <a:endParaRPr lang="en-US" sz="2500" dirty="0"/>
          </a:p>
        </p:txBody>
      </p:sp>
      <p:sp>
        <p:nvSpPr>
          <p:cNvPr id="3" name="Content Placeholder 2"/>
          <p:cNvSpPr>
            <a:spLocks noGrp="1"/>
          </p:cNvSpPr>
          <p:nvPr>
            <p:ph idx="1"/>
          </p:nvPr>
        </p:nvSpPr>
        <p:spPr/>
        <p:txBody>
          <a:bodyPr>
            <a:normAutofit lnSpcReduction="10000"/>
          </a:bodyPr>
          <a:lstStyle/>
          <a:p>
            <a:pPr>
              <a:buNone/>
            </a:pPr>
            <a:r>
              <a:rPr lang="en-US" b="1" dirty="0" smtClean="0"/>
              <a:t>Transformation: </a:t>
            </a:r>
            <a:r>
              <a:rPr lang="en-US" dirty="0" smtClean="0"/>
              <a:t>TF-IDF is used to transform the tokens into numerical vector.TF-IDF value increases for a token with the number of occurrence. Provides weight to tokens.</a:t>
            </a:r>
          </a:p>
          <a:p>
            <a:pPr>
              <a:buNone/>
            </a:pPr>
            <a:endParaRPr lang="en-US" dirty="0" smtClean="0"/>
          </a:p>
          <a:p>
            <a:pPr>
              <a:buNone/>
            </a:pPr>
            <a:r>
              <a:rPr lang="en-US" b="1" dirty="0" smtClean="0"/>
              <a:t>Feature Selection:</a:t>
            </a:r>
            <a:r>
              <a:rPr lang="en-US" dirty="0" smtClean="0"/>
              <a:t> Feature selection technique is used to select most important features which appear in the review dataset. The proposed approach uses Information Gain (IG) for feature selection. Term frequency has been used to select the top 1%, 2%, 3% and 4% features, respectively.</a:t>
            </a:r>
          </a:p>
          <a:p>
            <a:pPr>
              <a:buNone/>
            </a:pPr>
            <a:endParaRPr lang="en-US" dirty="0" smtClean="0"/>
          </a:p>
          <a:p>
            <a:pPr>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Spam Review Detection Using Linguistic Method (SRD-LM)</a:t>
            </a:r>
            <a:endParaRPr lang="en-US" sz="3000" dirty="0"/>
          </a:p>
        </p:txBody>
      </p:sp>
      <p:sp>
        <p:nvSpPr>
          <p:cNvPr id="3" name="Content Placeholder 2"/>
          <p:cNvSpPr>
            <a:spLocks noGrp="1"/>
          </p:cNvSpPr>
          <p:nvPr>
            <p:ph idx="1"/>
          </p:nvPr>
        </p:nvSpPr>
        <p:spPr/>
        <p:txBody>
          <a:bodyPr/>
          <a:lstStyle/>
          <a:p>
            <a:pPr>
              <a:buNone/>
            </a:pPr>
            <a:r>
              <a:rPr lang="en-US" b="1" dirty="0" smtClean="0"/>
              <a:t>Classification: </a:t>
            </a:r>
            <a:r>
              <a:rPr lang="en-US" dirty="0" smtClean="0"/>
              <a:t>Classification is done using the below four models.</a:t>
            </a:r>
          </a:p>
          <a:p>
            <a:r>
              <a:rPr lang="en-US" b="1" dirty="0" smtClean="0"/>
              <a:t> Naïve Bayes(NB) Classifier</a:t>
            </a:r>
          </a:p>
          <a:p>
            <a:r>
              <a:rPr lang="en-US" b="1" dirty="0" smtClean="0"/>
              <a:t>Logistic Regression(LR) Classifier</a:t>
            </a:r>
          </a:p>
          <a:p>
            <a:r>
              <a:rPr lang="en-US" b="1" dirty="0" smtClean="0"/>
              <a:t>Support Vector Machine(SVM) Classifier</a:t>
            </a:r>
          </a:p>
          <a:p>
            <a:r>
              <a:rPr lang="en-US" b="1" dirty="0" smtClean="0"/>
              <a:t>Random Forest(RF) Classifier</a:t>
            </a:r>
          </a:p>
          <a:p>
            <a:pPr>
              <a:buNone/>
            </a:pP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645</TotalTime>
  <Words>657</Words>
  <Application>Microsoft Office PowerPoint</Application>
  <PresentationFormat>On-screen Show (4:3)</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MACHINE LEARNING MINI-PROJECT</vt:lpstr>
      <vt:lpstr>DATA SOURCE</vt:lpstr>
      <vt:lpstr>Spam Review Detection using Behavioral Method(SRD-BM)</vt:lpstr>
      <vt:lpstr>List of features used :</vt:lpstr>
      <vt:lpstr>Spam Review Detection using Behavioral Method(SRD-BM)</vt:lpstr>
      <vt:lpstr>Algorithm for SD_BM </vt:lpstr>
      <vt:lpstr>Spam Review Detection Using Linguistic Method (SRD-LM)</vt:lpstr>
      <vt:lpstr>Spam Review Detection Using Linguistic Method (SRD-LM)</vt:lpstr>
      <vt:lpstr>Spam Review Detection Using Linguistic Method (SRD-LM)</vt:lpstr>
      <vt:lpstr>Results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MINI-PROJECT</dc:title>
  <dc:creator>anukul</dc:creator>
  <cp:lastModifiedBy>anukul</cp:lastModifiedBy>
  <cp:revision>33</cp:revision>
  <dcterms:created xsi:type="dcterms:W3CDTF">2020-11-21T15:12:30Z</dcterms:created>
  <dcterms:modified xsi:type="dcterms:W3CDTF">2020-11-23T12:08:14Z</dcterms:modified>
</cp:coreProperties>
</file>