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9" r:id="rId5"/>
    <p:sldId id="267" r:id="rId6"/>
    <p:sldId id="268" r:id="rId7"/>
    <p:sldId id="269" r:id="rId8"/>
    <p:sldId id="270" r:id="rId9"/>
    <p:sldId id="262" r:id="rId10"/>
    <p:sldId id="271" r:id="rId11"/>
    <p:sldId id="264" r:id="rId12"/>
  </p:sldIdLst>
  <p:sldSz cx="14630400" cy="8229600"/>
  <p:notesSz cx="8229600" cy="14630400"/>
  <p:embeddedFontLst>
    <p:embeddedFont>
      <p:font typeface="Barlow Bold" panose="020B0604020202020204" charset="0"/>
      <p:bold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94641" autoAdjust="0"/>
  </p:normalViewPr>
  <p:slideViewPr>
    <p:cSldViewPr snapToGrid="0" snapToObjects="1">
      <p:cViewPr varScale="1">
        <p:scale>
          <a:sx n="65" d="100"/>
          <a:sy n="65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07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4EE9E-64B8-FF7B-F6CE-B2CAD81C9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A91624-DCE8-3259-6826-456D586CF4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5A17FB-D448-0BC0-120D-A6E619A25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6F7B6-F515-BF84-F32F-4776528DDA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34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98737" y="1635532"/>
            <a:ext cx="6719325" cy="2176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IN" sz="4450" b="1" dirty="0">
                <a:solidFill>
                  <a:srgbClr val="7068F4"/>
                </a:solidFill>
                <a:latin typeface="Arial" panose="020B0604020202020204" pitchFamily="34" charset="0"/>
                <a:ea typeface="Barlow Bold" pitchFamily="34" charset="-122"/>
                <a:cs typeface="Arial" panose="020B0604020202020204" pitchFamily="34" charset="0"/>
              </a:rPr>
              <a:t>INTERNSHIP PROJECT</a:t>
            </a:r>
            <a:r>
              <a:rPr lang="en-US" sz="4450" b="1" dirty="0">
                <a:solidFill>
                  <a:srgbClr val="7068F4"/>
                </a:solidFill>
                <a:latin typeface="Arial" panose="020B0604020202020204" pitchFamily="34" charset="0"/>
                <a:ea typeface="Barlow Bold" pitchFamily="34" charset="-122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Arial" panose="020B0604020202020204" pitchFamily="34" charset="0"/>
                <a:ea typeface="Barlow Bold" pitchFamily="34" charset="-122"/>
                <a:cs typeface="Arial" panose="020B0604020202020204" pitchFamily="34" charset="0"/>
              </a:rPr>
              <a:t>Supply Chain Risk and Sentiment Alert System</a:t>
            </a:r>
            <a:endParaRPr lang="en-US" sz="4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44709" y="3811667"/>
            <a:ext cx="7627382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00"/>
              </a:lnSpc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356509" y="5929670"/>
            <a:ext cx="122873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Arial" panose="020B0604020202020204" pitchFamily="34" charset="0"/>
                <a:ea typeface="Montserrat Medium" pitchFamily="34" charset="-122"/>
                <a:cs typeface="Arial" panose="020B0604020202020204" pitchFamily="34" charset="0"/>
              </a:rPr>
              <a:t>AJ</a:t>
            </a:r>
            <a:endParaRPr 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7612498" y="3822948"/>
            <a:ext cx="3838374" cy="1116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Arial" panose="020B0604020202020204" pitchFamily="34" charset="0"/>
                <a:ea typeface="Montserrat Bold" pitchFamily="34" charset="-122"/>
                <a:cs typeface="Arial" panose="020B0604020202020204" pitchFamily="34" charset="0"/>
              </a:rPr>
              <a:t>Presented by Anulipi Jana</a:t>
            </a:r>
          </a:p>
          <a:p>
            <a:pPr marL="0" indent="0" algn="l">
              <a:lnSpc>
                <a:spcPts val="29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Arial" panose="020B0604020202020204" pitchFamily="34" charset="0"/>
                <a:ea typeface="Montserrat Bold" pitchFamily="34" charset="-122"/>
                <a:cs typeface="Arial" panose="020B0604020202020204" pitchFamily="34" charset="0"/>
              </a:rPr>
              <a:t>KIIT, </a:t>
            </a:r>
            <a:r>
              <a:rPr lang="en-IN" sz="2100" b="1" dirty="0">
                <a:solidFill>
                  <a:srgbClr val="272525"/>
                </a:solidFill>
                <a:latin typeface="Arial" panose="020B0604020202020204" pitchFamily="34" charset="0"/>
                <a:ea typeface="Montserrat Bold" pitchFamily="34" charset="-122"/>
                <a:cs typeface="Arial" panose="020B0604020202020204" pitchFamily="34" charset="0"/>
              </a:rPr>
              <a:t>Bhubaneswar, Odisha 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3CE245-70F9-78D5-A973-F707151F0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1329" y="6646984"/>
            <a:ext cx="4969071" cy="15826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>
            <a:extLst>
              <a:ext uri="{FF2B5EF4-FFF2-40B4-BE49-F238E27FC236}">
                <a16:creationId xmlns:a16="http://schemas.microsoft.com/office/drawing/2014/main" id="{ED85C224-28AD-9FB1-8A1D-40E9DF025EF9}"/>
              </a:ext>
            </a:extLst>
          </p:cNvPr>
          <p:cNvSpPr/>
          <p:nvPr/>
        </p:nvSpPr>
        <p:spPr>
          <a:xfrm>
            <a:off x="1019908" y="1549122"/>
            <a:ext cx="12909304" cy="1780231"/>
          </a:xfrm>
          <a:prstGeom prst="roundRect">
            <a:avLst>
              <a:gd name="adj" fmla="val 12091"/>
            </a:avLst>
          </a:prstGeom>
          <a:solidFill>
            <a:srgbClr val="EEEFF5"/>
          </a:solidFill>
          <a:ln/>
          <a:effectLst>
            <a:outerShdw blurRad="52070" dist="2540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40E0D-6A74-8326-B1AB-556B5D9033FC}"/>
              </a:ext>
            </a:extLst>
          </p:cNvPr>
          <p:cNvSpPr txBox="1"/>
          <p:nvPr/>
        </p:nvSpPr>
        <p:spPr>
          <a:xfrm>
            <a:off x="1336430" y="1809132"/>
            <a:ext cx="12274062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During the </a:t>
            </a:r>
            <a:r>
              <a:rPr lang="en-IN" dirty="0"/>
              <a:t>development of</a:t>
            </a:r>
            <a:r>
              <a:rPr lang="en-US" dirty="0"/>
              <a:t> project: </a:t>
            </a:r>
            <a:r>
              <a:rPr lang="en-US" b="1" dirty="0"/>
              <a:t>AI-Driven Supply Chain Disruption Predictor and Inventory Optimization System</a:t>
            </a:r>
            <a:r>
              <a:rPr lang="en-US" dirty="0"/>
              <a:t>. I tackle real-world challenges like real time data collection, API resources, suitable model finding, disruptions and inefficiencies using predictive analytics and optimization, Visual representation.</a:t>
            </a:r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26DBE0FD-7821-31BD-6879-972D926CDBA2}"/>
              </a:ext>
            </a:extLst>
          </p:cNvPr>
          <p:cNvSpPr/>
          <p:nvPr/>
        </p:nvSpPr>
        <p:spPr>
          <a:xfrm>
            <a:off x="1019908" y="3528645"/>
            <a:ext cx="5416061" cy="3880339"/>
          </a:xfrm>
          <a:prstGeom prst="roundRect">
            <a:avLst>
              <a:gd name="adj" fmla="val 12091"/>
            </a:avLst>
          </a:prstGeom>
          <a:solidFill>
            <a:srgbClr val="EEEFF5"/>
          </a:solidFill>
          <a:ln/>
          <a:effectLst>
            <a:outerShdw blurRad="52070" dist="2540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4B0C9-F9ED-E31B-8C31-DF52CB8707E5}"/>
              </a:ext>
            </a:extLst>
          </p:cNvPr>
          <p:cNvSpPr txBox="1"/>
          <p:nvPr/>
        </p:nvSpPr>
        <p:spPr>
          <a:xfrm>
            <a:off x="1336431" y="3884376"/>
            <a:ext cx="4939176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project sharpened my skills in AI, ML, LLM models, APIs, data analytics, and problem-solving, showcasing my ability to deliver impactful, scalable solutions. It’s a proud milestone, aligning with Infosys’ vision of driving digital excellence, and marks the beginning of my journey to build smarter and advanced AI-powered projects for the future.</a:t>
            </a:r>
            <a:endParaRPr lang="en-IN" dirty="0"/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863C18CD-868B-A11E-4C24-B8AF9ECEF06B}"/>
              </a:ext>
            </a:extLst>
          </p:cNvPr>
          <p:cNvSpPr/>
          <p:nvPr/>
        </p:nvSpPr>
        <p:spPr>
          <a:xfrm>
            <a:off x="647424" y="721328"/>
            <a:ext cx="8278125" cy="520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50"/>
              </a:lnSpc>
              <a:buNone/>
            </a:pPr>
            <a:r>
              <a:rPr lang="en-US" sz="4400" b="1" dirty="0">
                <a:solidFill>
                  <a:srgbClr val="7068F4"/>
                </a:solidFill>
                <a:latin typeface="Arial" panose="020B0604020202020204" pitchFamily="34" charset="0"/>
                <a:ea typeface="Barlow Bold" pitchFamily="34" charset="-122"/>
                <a:cs typeface="Arial" panose="020B0604020202020204" pitchFamily="34" charset="0"/>
              </a:rPr>
              <a:t>Conclusion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 descr="This may contain: an airplane is flying over the world with different types of items surrounding it and around it">
            <a:extLst>
              <a:ext uri="{FF2B5EF4-FFF2-40B4-BE49-F238E27FC236}">
                <a16:creationId xmlns:a16="http://schemas.microsoft.com/office/drawing/2014/main" id="{997E9EE9-4518-9AFC-E4F1-5A5132160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023" y="3589363"/>
            <a:ext cx="7240189" cy="407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60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1394831" y="3364277"/>
            <a:ext cx="215085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Arial" panose="020B0604020202020204" pitchFamily="34" charset="0"/>
                <a:ea typeface="Barlow Bold" pitchFamily="34" charset="-122"/>
                <a:cs typeface="Arial" panose="020B0604020202020204" pitchFamily="34" charset="0"/>
              </a:rPr>
              <a:t>LINK</a:t>
            </a:r>
            <a:endParaRPr lang="en-US" sz="4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90E97C-AF82-F7B7-0C68-068947933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148" y="2442456"/>
            <a:ext cx="4586975" cy="4586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02F9A0-C33A-408A-9E35-87040B5DEEC0}"/>
              </a:ext>
            </a:extLst>
          </p:cNvPr>
          <p:cNvSpPr txBox="1"/>
          <p:nvPr/>
        </p:nvSpPr>
        <p:spPr>
          <a:xfrm>
            <a:off x="9182861" y="2055535"/>
            <a:ext cx="56153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https://github.com/AnulipiJana/AI-Driven-Supply-Chain-Disruption-Predictor-and-Inventory-Optimization-System</a:t>
            </a:r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1A578916-0072-C3A0-B5EF-96A8602924DC}"/>
              </a:ext>
            </a:extLst>
          </p:cNvPr>
          <p:cNvSpPr/>
          <p:nvPr/>
        </p:nvSpPr>
        <p:spPr>
          <a:xfrm>
            <a:off x="3231878" y="1352569"/>
            <a:ext cx="3110307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Arial" panose="020B0604020202020204" pitchFamily="34" charset="0"/>
                <a:ea typeface="Barlow Bold" pitchFamily="34" charset="-122"/>
                <a:cs typeface="Arial" panose="020B0604020202020204" pitchFamily="34" charset="0"/>
              </a:rPr>
              <a:t>Thank You</a:t>
            </a:r>
            <a:endParaRPr lang="en-US" sz="4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A65D0-F911-4984-8ADA-772D34E21FB3}"/>
              </a:ext>
            </a:extLst>
          </p:cNvPr>
          <p:cNvSpPr txBox="1"/>
          <p:nvPr/>
        </p:nvSpPr>
        <p:spPr>
          <a:xfrm>
            <a:off x="9223131" y="5551181"/>
            <a:ext cx="5328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https://app.slack.com/client/T08A9K5HAHY/C08A9K7QUFL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8FF8F-7671-F860-F46E-9D497B586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6BB592BD-CEB5-53B2-3A41-E2192EB77FC2}"/>
              </a:ext>
            </a:extLst>
          </p:cNvPr>
          <p:cNvSpPr/>
          <p:nvPr/>
        </p:nvSpPr>
        <p:spPr>
          <a:xfrm>
            <a:off x="480023" y="789412"/>
            <a:ext cx="787610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Arial" panose="020B0604020202020204" pitchFamily="34" charset="0"/>
                <a:ea typeface="Barlow Bold" pitchFamily="34" charset="-122"/>
                <a:cs typeface="Arial" panose="020B0604020202020204" pitchFamily="34" charset="0"/>
              </a:rPr>
              <a:t>Introduction</a:t>
            </a:r>
            <a:endParaRPr lang="en-US" sz="4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A81E7A2E-047F-DEFF-2E25-A4DB0952247E}"/>
              </a:ext>
            </a:extLst>
          </p:cNvPr>
          <p:cNvSpPr/>
          <p:nvPr/>
        </p:nvSpPr>
        <p:spPr>
          <a:xfrm>
            <a:off x="468300" y="3546166"/>
            <a:ext cx="2177276" cy="4326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buNone/>
            </a:pPr>
            <a:r>
              <a:rPr lang="en-US" sz="2800" b="1" dirty="0">
                <a:solidFill>
                  <a:srgbClr val="7068F4"/>
                </a:solidFill>
                <a:latin typeface="Arial" panose="020B0604020202020204" pitchFamily="34" charset="0"/>
                <a:ea typeface="Barlow Bold" pitchFamily="34" charset="-122"/>
                <a:cs typeface="Arial" panose="020B0604020202020204" pitchFamily="34" charset="0"/>
              </a:rPr>
              <a:t>Key Goals: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CE1AAC-9C2C-2B67-EA7C-56D9DBFAB6D9}"/>
              </a:ext>
            </a:extLst>
          </p:cNvPr>
          <p:cNvSpPr txBox="1"/>
          <p:nvPr/>
        </p:nvSpPr>
        <p:spPr>
          <a:xfrm>
            <a:off x="434897" y="4091871"/>
            <a:ext cx="13760605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Monitor Global Supply Chain Data: 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system will keep track of global news, supplier information, and transportation updates, using APIs (</a:t>
            </a:r>
            <a:r>
              <a:rPr lang="en-US" i="0" noProof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NewsApi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GoMaps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WeatherApi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etc.)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 Potential Disruptions: 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LLM Models (Bert, T5, 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MetaLLM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will identify and analysis possible risks and sentiment that could affect the supply chain.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Optimize Inventory Levels: 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 on the predicted risks, the system will suggest adjustments to inventory levels to avoid shortages or excess stock. It will forecast these disruptions before they happen.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 Real-Time Alerts and Dashboard deployment: 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Businesses will get instant notifications (via tools like Slack or email) about potential disruptions and what actions to take. This includes recommendations to reorder products or adjust inventory.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BF7F9-573A-D8A3-3067-9670BF7EE813}"/>
              </a:ext>
            </a:extLst>
          </p:cNvPr>
          <p:cNvSpPr txBox="1"/>
          <p:nvPr/>
        </p:nvSpPr>
        <p:spPr>
          <a:xfrm>
            <a:off x="468299" y="1598471"/>
            <a:ext cx="137606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Completed the Internship Project at Infosys Springboard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guidance of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Rohitash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Goyal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 expert mentor who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teach, guide and monitor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throughout the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AI-Driven Supply Chain Disruption Predictor and Inventory Optimization System aims to provide businesses with a solution for predicting supply chain disruptions and optimizing inventory in real-time. The system leverages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FastAPIs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advanced machine learning algorithms, NLP models and real-time data integration to proactively identify and manage disruptions in global supply chains. And  forecasts potential disruptions, and suggests dynamic inventory adjustments based on predictive models.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8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B6398E52-44EB-8CDE-1B17-F5B0C903FE6F}"/>
              </a:ext>
            </a:extLst>
          </p:cNvPr>
          <p:cNvSpPr/>
          <p:nvPr/>
        </p:nvSpPr>
        <p:spPr>
          <a:xfrm>
            <a:off x="7460126" y="1448869"/>
            <a:ext cx="6284953" cy="3127804"/>
          </a:xfrm>
          <a:prstGeom prst="roundRect">
            <a:avLst>
              <a:gd name="adj" fmla="val 5262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 anchor="t"/>
          <a:lstStyle/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FA2578B3-6755-4387-953E-FAF8FFD8D1B5}"/>
              </a:ext>
            </a:extLst>
          </p:cNvPr>
          <p:cNvSpPr/>
          <p:nvPr/>
        </p:nvSpPr>
        <p:spPr>
          <a:xfrm>
            <a:off x="627843" y="1448869"/>
            <a:ext cx="6284953" cy="3412529"/>
          </a:xfrm>
          <a:prstGeom prst="roundRect">
            <a:avLst>
              <a:gd name="adj" fmla="val 5262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 anchor="t"/>
          <a:lstStyle/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0"/>
          <p:cNvSpPr/>
          <p:nvPr/>
        </p:nvSpPr>
        <p:spPr>
          <a:xfrm>
            <a:off x="457227" y="675406"/>
            <a:ext cx="787610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Arial" panose="020B0604020202020204" pitchFamily="34" charset="0"/>
                <a:ea typeface="Barlow Bold" pitchFamily="34" charset="-122"/>
                <a:cs typeface="Arial" panose="020B0604020202020204" pitchFamily="34" charset="0"/>
              </a:rPr>
              <a:t>Need for a Modern Solution</a:t>
            </a:r>
            <a:endParaRPr lang="en-US" sz="4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36366" y="1659592"/>
            <a:ext cx="306990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Arial" panose="020B0604020202020204" pitchFamily="34" charset="0"/>
                <a:ea typeface="Barlow Bold" pitchFamily="34" charset="-122"/>
                <a:cs typeface="Arial" panose="020B0604020202020204" pitchFamily="34" charset="0"/>
              </a:rPr>
              <a:t>Supply Chain Challenges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847517" y="2015827"/>
            <a:ext cx="6292572" cy="31278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Modern supply chains face constant pressure from unpredictable external factors like:</a:t>
            </a:r>
          </a:p>
          <a:p>
            <a:pPr marL="0" indent="0">
              <a:lnSpc>
                <a:spcPts val="270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weather disruptions, </a:t>
            </a:r>
          </a:p>
          <a:p>
            <a:pPr marL="0" indent="0">
              <a:lnSpc>
                <a:spcPts val="270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transportation delays</a:t>
            </a:r>
          </a:p>
          <a:p>
            <a:pPr marL="0" indent="0">
              <a:lnSpc>
                <a:spcPts val="270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fluctuating market sentiments</a:t>
            </a:r>
            <a:r>
              <a:rPr lang="en-US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. </a:t>
            </a:r>
          </a:p>
          <a:p>
            <a:pPr marL="0" indent="0">
              <a:lnSpc>
                <a:spcPts val="27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This inherent uncertainty poses significant risks and necessitates a shift towards more robust, data-driven strategies.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620592" y="168870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Arial" panose="020B0604020202020204" pitchFamily="34" charset="0"/>
                <a:ea typeface="Barlow Bold" pitchFamily="34" charset="-122"/>
                <a:cs typeface="Arial" panose="020B0604020202020204" pitchFamily="34" charset="0"/>
              </a:rPr>
              <a:t>Why It Matters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650005" y="2061395"/>
            <a:ext cx="6162291" cy="28000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Users'’ need of a user-friendly platform which provide future prediction in 1 click. </a:t>
            </a:r>
          </a:p>
          <a:p>
            <a:pPr marL="0" indent="0">
              <a:lnSpc>
                <a:spcPts val="27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The need for a sophisticated solution stems from the desire to: optimize inventory management, mitigate risks, enable better decision-making in complex supply chain networks. Real-time actionable insights are crucial to avoid costly delays and losses.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556A106B-9A44-EDFE-08B9-58BC5E610E43}"/>
              </a:ext>
            </a:extLst>
          </p:cNvPr>
          <p:cNvSpPr/>
          <p:nvPr/>
        </p:nvSpPr>
        <p:spPr>
          <a:xfrm>
            <a:off x="627843" y="4932908"/>
            <a:ext cx="13838122" cy="3127804"/>
          </a:xfrm>
          <a:prstGeom prst="roundRect">
            <a:avLst>
              <a:gd name="adj" fmla="val 5262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 anchor="t"/>
          <a:lstStyle/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8D5F7870-E375-E8C2-787F-629657F5D5A6}"/>
              </a:ext>
            </a:extLst>
          </p:cNvPr>
          <p:cNvSpPr/>
          <p:nvPr/>
        </p:nvSpPr>
        <p:spPr>
          <a:xfrm>
            <a:off x="836366" y="5128408"/>
            <a:ext cx="306990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Cases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5DF7F2BC-4D1B-C0F9-9E25-C78C3A0FB342}"/>
              </a:ext>
            </a:extLst>
          </p:cNvPr>
          <p:cNvSpPr/>
          <p:nvPr/>
        </p:nvSpPr>
        <p:spPr>
          <a:xfrm>
            <a:off x="847517" y="5548607"/>
            <a:ext cx="13465788" cy="2341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IBM partnered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Agrosmart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implement AI-powered weather prediction and crop monitoring systems.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Decreased produce spoilage by 30% through smart rerouting to alternative storage or markets.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Fonterra implemented an AI-driven inventory optimization system that, forecasted demand by analyzing seasonal and market factors, Allocated storage by suggesting optimal warehouse locations, Reduced waste through expiry tracking and smart routing.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20% lower inventory costs and 15% better delivery times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503694" y="1399700"/>
            <a:ext cx="354687" cy="5199340"/>
          </a:xfrm>
          <a:prstGeom prst="roundRect">
            <a:avLst>
              <a:gd name="adj" fmla="val 622880"/>
            </a:avLst>
          </a:prstGeom>
          <a:solidFill>
            <a:srgbClr val="C1C3D0"/>
          </a:solidFill>
          <a:ln/>
        </p:spPr>
      </p:sp>
      <p:sp>
        <p:nvSpPr>
          <p:cNvPr id="4" name="Shape 2"/>
          <p:cNvSpPr/>
          <p:nvPr/>
        </p:nvSpPr>
        <p:spPr>
          <a:xfrm>
            <a:off x="890256" y="1744028"/>
            <a:ext cx="553641" cy="22860"/>
          </a:xfrm>
          <a:prstGeom prst="roundRect">
            <a:avLst>
              <a:gd name="adj" fmla="val 622880"/>
            </a:avLst>
          </a:prstGeom>
          <a:solidFill>
            <a:srgbClr val="C1C3D0"/>
          </a:solidFill>
          <a:ln/>
        </p:spPr>
      </p:sp>
      <p:sp>
        <p:nvSpPr>
          <p:cNvPr id="5" name="Shape 3"/>
          <p:cNvSpPr/>
          <p:nvPr/>
        </p:nvSpPr>
        <p:spPr>
          <a:xfrm>
            <a:off x="612993" y="1659639"/>
            <a:ext cx="355878" cy="355878"/>
          </a:xfrm>
          <a:prstGeom prst="roundRect">
            <a:avLst>
              <a:gd name="adj" fmla="val 40011"/>
            </a:avLst>
          </a:prstGeom>
          <a:solidFill>
            <a:srgbClr val="EEEFF5"/>
          </a:solidFill>
          <a:ln/>
          <a:effectLst>
            <a:outerShdw blurRad="39370" dist="1905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6" name="Text 4"/>
          <p:cNvSpPr/>
          <p:nvPr/>
        </p:nvSpPr>
        <p:spPr>
          <a:xfrm>
            <a:off x="746700" y="1630561"/>
            <a:ext cx="88463" cy="249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solidFill>
                  <a:srgbClr val="272525"/>
                </a:solidFill>
                <a:ea typeface="Barlow Bold" pitchFamily="34" charset="-122"/>
                <a:cs typeface="Barlow Bold" pitchFamily="34" charset="-120"/>
              </a:rPr>
              <a:t>1</a:t>
            </a: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1605286" y="1557693"/>
            <a:ext cx="3110566" cy="260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b="1" dirty="0">
                <a:solidFill>
                  <a:srgbClr val="272525"/>
                </a:solidFill>
                <a:ea typeface="Barlow Bold" pitchFamily="34" charset="-122"/>
              </a:rPr>
              <a:t>Milestone1: Setup &amp; Data Collection</a:t>
            </a: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1616437" y="1912858"/>
            <a:ext cx="12415718" cy="3558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dirty="0">
                <a:solidFill>
                  <a:srgbClr val="272525"/>
                </a:solidFill>
                <a:ea typeface="Montserrat" pitchFamily="34" charset="-122"/>
                <a:cs typeface="Montserrat" pitchFamily="34" charset="-120"/>
              </a:rPr>
              <a:t>Install and Import all </a:t>
            </a:r>
            <a:r>
              <a:rPr lang="en-IN" dirty="0">
                <a:solidFill>
                  <a:srgbClr val="272525"/>
                </a:solidFill>
                <a:ea typeface="Montserrat" pitchFamily="34" charset="-122"/>
                <a:cs typeface="Montserrat" pitchFamily="34" charset="-120"/>
              </a:rPr>
              <a:t>prerequisite libraries in</a:t>
            </a:r>
            <a:r>
              <a:rPr lang="en-US" dirty="0">
                <a:solidFill>
                  <a:srgbClr val="272525"/>
                </a:solidFill>
                <a:ea typeface="Montserrat" pitchFamily="34" charset="-122"/>
                <a:cs typeface="Montserrat" pitchFamily="34" charset="-120"/>
              </a:rPr>
              <a:t> Google Collab. Generate, Collect and modify data using Faker library and APIs.</a:t>
            </a:r>
          </a:p>
        </p:txBody>
      </p:sp>
      <p:sp>
        <p:nvSpPr>
          <p:cNvPr id="9" name="Shape 7"/>
          <p:cNvSpPr/>
          <p:nvPr/>
        </p:nvSpPr>
        <p:spPr>
          <a:xfrm>
            <a:off x="890256" y="2622473"/>
            <a:ext cx="553641" cy="22860"/>
          </a:xfrm>
          <a:prstGeom prst="roundRect">
            <a:avLst>
              <a:gd name="adj" fmla="val 622880"/>
            </a:avLst>
          </a:prstGeom>
          <a:solidFill>
            <a:srgbClr val="C1C3D0"/>
          </a:solidFill>
          <a:ln/>
        </p:spPr>
      </p:sp>
      <p:sp>
        <p:nvSpPr>
          <p:cNvPr id="10" name="Shape 8"/>
          <p:cNvSpPr/>
          <p:nvPr/>
        </p:nvSpPr>
        <p:spPr>
          <a:xfrm>
            <a:off x="623082" y="2526595"/>
            <a:ext cx="355878" cy="355878"/>
          </a:xfrm>
          <a:prstGeom prst="roundRect">
            <a:avLst>
              <a:gd name="adj" fmla="val 40011"/>
            </a:avLst>
          </a:prstGeom>
          <a:solidFill>
            <a:srgbClr val="EEEFF5"/>
          </a:solidFill>
          <a:ln/>
          <a:effectLst>
            <a:outerShdw blurRad="39370" dist="1905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1" name="Text 9"/>
          <p:cNvSpPr/>
          <p:nvPr/>
        </p:nvSpPr>
        <p:spPr>
          <a:xfrm>
            <a:off x="720983" y="2509006"/>
            <a:ext cx="139898" cy="249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solidFill>
                  <a:srgbClr val="272525"/>
                </a:solidFill>
                <a:ea typeface="Barlow Bold" pitchFamily="34" charset="-122"/>
                <a:cs typeface="Barlow Bold" pitchFamily="34" charset="-120"/>
              </a:rPr>
              <a:t>2</a:t>
            </a: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1605286" y="2456023"/>
            <a:ext cx="3847661" cy="240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b="1" dirty="0">
                <a:solidFill>
                  <a:srgbClr val="272525"/>
                </a:solidFill>
                <a:ea typeface="Barlow Bold" pitchFamily="34" charset="-122"/>
                <a:cs typeface="Barlow Bold" pitchFamily="34" charset="-120"/>
              </a:rPr>
              <a:t>Milestone2: Risk &amp; Sentiment Analysis</a:t>
            </a: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1605286" y="2791303"/>
            <a:ext cx="12415718" cy="5062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dirty="0">
                <a:solidFill>
                  <a:srgbClr val="272525"/>
                </a:solidFill>
                <a:ea typeface="Montserrat" pitchFamily="34" charset="-122"/>
                <a:cs typeface="Montserrat" pitchFamily="34" charset="-120"/>
              </a:rPr>
              <a:t>Advanced AI models are employed to extract sentiment and risk from news articles , weather news, inventory levels, transportation status, lead times. Provide numerical values from 0 to 1 as Sentiment Factor and Risk Factor.</a:t>
            </a:r>
            <a:endParaRPr lang="en-US" dirty="0"/>
          </a:p>
        </p:txBody>
      </p:sp>
      <p:sp>
        <p:nvSpPr>
          <p:cNvPr id="14" name="Shape 12"/>
          <p:cNvSpPr/>
          <p:nvPr/>
        </p:nvSpPr>
        <p:spPr>
          <a:xfrm>
            <a:off x="890256" y="3802000"/>
            <a:ext cx="553641" cy="22860"/>
          </a:xfrm>
          <a:prstGeom prst="roundRect">
            <a:avLst>
              <a:gd name="adj" fmla="val 622880"/>
            </a:avLst>
          </a:prstGeom>
          <a:solidFill>
            <a:srgbClr val="C1C3D0"/>
          </a:solidFill>
          <a:ln/>
        </p:spPr>
      </p:sp>
      <p:sp>
        <p:nvSpPr>
          <p:cNvPr id="15" name="Shape 13"/>
          <p:cNvSpPr/>
          <p:nvPr/>
        </p:nvSpPr>
        <p:spPr>
          <a:xfrm>
            <a:off x="638363" y="3706122"/>
            <a:ext cx="355878" cy="355878"/>
          </a:xfrm>
          <a:prstGeom prst="roundRect">
            <a:avLst>
              <a:gd name="adj" fmla="val 40011"/>
            </a:avLst>
          </a:prstGeom>
          <a:solidFill>
            <a:srgbClr val="EEEFF5"/>
          </a:solidFill>
          <a:ln/>
          <a:effectLst>
            <a:outerShdw blurRad="39370" dist="1905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6" name="Text 14"/>
          <p:cNvSpPr/>
          <p:nvPr/>
        </p:nvSpPr>
        <p:spPr>
          <a:xfrm>
            <a:off x="723483" y="3688533"/>
            <a:ext cx="134898" cy="249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solidFill>
                  <a:srgbClr val="272525"/>
                </a:solidFill>
                <a:ea typeface="Barlow Bold" pitchFamily="34" charset="-122"/>
                <a:cs typeface="Barlow Bold" pitchFamily="34" charset="-120"/>
              </a:rPr>
              <a:t>3</a:t>
            </a: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1605286" y="3615786"/>
            <a:ext cx="4159894" cy="204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b="1" dirty="0">
                <a:solidFill>
                  <a:srgbClr val="272525"/>
                </a:solidFill>
                <a:ea typeface="Barlow Bold" pitchFamily="34" charset="-122"/>
                <a:cs typeface="Barlow Bold" pitchFamily="34" charset="-120"/>
              </a:rPr>
              <a:t>Milestone3: Predictive Action and Train Model</a:t>
            </a: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1605286" y="3915075"/>
            <a:ext cx="12415718" cy="5062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72525"/>
                </a:solidFill>
              </a:rPr>
              <a:t>Using Sentiment and risk factors train model by </a:t>
            </a:r>
            <a:r>
              <a:rPr lang="en-IN" b="0" dirty="0" err="1">
                <a:effectLst/>
              </a:rPr>
              <a:t>RandomForestClassifier</a:t>
            </a:r>
            <a:r>
              <a:rPr lang="en-IN" b="0" dirty="0">
                <a:effectLst/>
              </a:rPr>
              <a:t>. Based on each cases as per </a:t>
            </a:r>
            <a:r>
              <a:rPr lang="en-IN" dirty="0"/>
              <a:t>their </a:t>
            </a:r>
            <a:r>
              <a:rPr lang="en-IN" b="0" dirty="0">
                <a:effectLst/>
              </a:rPr>
              <a:t>condition predict appropriate actions.</a:t>
            </a:r>
            <a:endParaRPr lang="en-US" dirty="0"/>
          </a:p>
        </p:txBody>
      </p:sp>
      <p:sp>
        <p:nvSpPr>
          <p:cNvPr id="19" name="Shape 17"/>
          <p:cNvSpPr/>
          <p:nvPr/>
        </p:nvSpPr>
        <p:spPr>
          <a:xfrm>
            <a:off x="946011" y="4836559"/>
            <a:ext cx="553641" cy="22860"/>
          </a:xfrm>
          <a:prstGeom prst="roundRect">
            <a:avLst>
              <a:gd name="adj" fmla="val 622880"/>
            </a:avLst>
          </a:prstGeom>
          <a:solidFill>
            <a:srgbClr val="C1C3D0"/>
          </a:solidFill>
          <a:ln/>
        </p:spPr>
      </p:sp>
      <p:sp>
        <p:nvSpPr>
          <p:cNvPr id="20" name="Shape 18"/>
          <p:cNvSpPr/>
          <p:nvPr/>
        </p:nvSpPr>
        <p:spPr>
          <a:xfrm>
            <a:off x="612993" y="4752170"/>
            <a:ext cx="355878" cy="355878"/>
          </a:xfrm>
          <a:prstGeom prst="roundRect">
            <a:avLst>
              <a:gd name="adj" fmla="val 40011"/>
            </a:avLst>
          </a:prstGeom>
          <a:solidFill>
            <a:srgbClr val="EEEFF5"/>
          </a:solidFill>
          <a:ln/>
          <a:effectLst>
            <a:outerShdw blurRad="39370" dist="1905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21" name="Text 19"/>
          <p:cNvSpPr/>
          <p:nvPr/>
        </p:nvSpPr>
        <p:spPr>
          <a:xfrm>
            <a:off x="715387" y="4723092"/>
            <a:ext cx="151090" cy="249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solidFill>
                  <a:srgbClr val="272525"/>
                </a:solidFill>
                <a:ea typeface="Barlow Bold" pitchFamily="34" charset="-122"/>
                <a:cs typeface="Barlow Bold" pitchFamily="34" charset="-120"/>
              </a:rPr>
              <a:t>4</a:t>
            </a:r>
            <a:endParaRPr lang="en-US" dirty="0"/>
          </a:p>
        </p:txBody>
      </p:sp>
      <p:sp>
        <p:nvSpPr>
          <p:cNvPr id="22" name="Text 20"/>
          <p:cNvSpPr/>
          <p:nvPr/>
        </p:nvSpPr>
        <p:spPr>
          <a:xfrm>
            <a:off x="1661041" y="4650345"/>
            <a:ext cx="2183487" cy="260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b="1" dirty="0">
                <a:solidFill>
                  <a:srgbClr val="272525"/>
                </a:solidFill>
                <a:ea typeface="Barlow Bold" pitchFamily="34" charset="-122"/>
                <a:cs typeface="Barlow Bold" pitchFamily="34" charset="-120"/>
              </a:rPr>
              <a:t>Milestone4: Alert Delivery</a:t>
            </a:r>
            <a:endParaRPr lang="en-US" dirty="0"/>
          </a:p>
        </p:txBody>
      </p:sp>
      <p:sp>
        <p:nvSpPr>
          <p:cNvPr id="23" name="Text 21"/>
          <p:cNvSpPr/>
          <p:nvPr/>
        </p:nvSpPr>
        <p:spPr>
          <a:xfrm>
            <a:off x="1661041" y="5919788"/>
            <a:ext cx="12415718" cy="5062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B25F9C-E5D5-889D-15E6-573CE511DE3D}"/>
              </a:ext>
            </a:extLst>
          </p:cNvPr>
          <p:cNvSpPr txBox="1"/>
          <p:nvPr/>
        </p:nvSpPr>
        <p:spPr>
          <a:xfrm>
            <a:off x="1558647" y="4923176"/>
            <a:ext cx="1245876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72525"/>
                </a:solidFill>
                <a:ea typeface="Montserrat" pitchFamily="34" charset="-122"/>
                <a:cs typeface="Montserrat" pitchFamily="34" charset="-120"/>
              </a:rPr>
              <a:t>The system gathers comprehensive data from users, including information on inventory levels, transportation status, lead times, and external factors. The trained model predict real-time alerts and seamlessly delivered to Slack channels, providing a centralized platform for communication and immediate access to critical insights.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B58EC3-E04F-64B6-6C78-5E74B4D774AA}"/>
              </a:ext>
            </a:extLst>
          </p:cNvPr>
          <p:cNvSpPr txBox="1"/>
          <p:nvPr/>
        </p:nvSpPr>
        <p:spPr>
          <a:xfrm>
            <a:off x="462204" y="402759"/>
            <a:ext cx="11155366" cy="982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400" b="1" dirty="0">
                <a:solidFill>
                  <a:srgbClr val="7068F4"/>
                </a:solidFill>
                <a:latin typeface="Arial" panose="020B0604020202020204" pitchFamily="34" charset="0"/>
                <a:ea typeface="Barlow Bold" pitchFamily="34" charset="-122"/>
                <a:cs typeface="Arial" panose="020B0604020202020204" pitchFamily="34" charset="0"/>
              </a:rPr>
              <a:t>A Framework for Actionable Insights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D578DC-4CFE-6D14-7E9F-E7877FF7A419}"/>
              </a:ext>
            </a:extLst>
          </p:cNvPr>
          <p:cNvSpPr txBox="1"/>
          <p:nvPr/>
        </p:nvSpPr>
        <p:spPr>
          <a:xfrm>
            <a:off x="415313" y="6475318"/>
            <a:ext cx="11155366" cy="982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400" b="1" dirty="0">
                <a:solidFill>
                  <a:srgbClr val="7068F4"/>
                </a:solidFill>
                <a:latin typeface="Arial" panose="020B0604020202020204" pitchFamily="34" charset="0"/>
                <a:ea typeface="Barlow Bold" pitchFamily="34" charset="-122"/>
                <a:cs typeface="Arial" panose="020B0604020202020204" pitchFamily="34" charset="0"/>
              </a:rPr>
              <a:t>Product: </a:t>
            </a:r>
            <a:r>
              <a:rPr lang="en-IN" sz="2400" b="1" dirty="0">
                <a:latin typeface="Arial" panose="020B0604020202020204" pitchFamily="34" charset="0"/>
                <a:ea typeface="Barlow Bold" pitchFamily="34" charset="-122"/>
                <a:cs typeface="Arial" panose="020B0604020202020204" pitchFamily="34" charset="0"/>
              </a:rPr>
              <a:t>Tomato 🍅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813D662-1757-3DDE-DDA8-CF11839130E2}"/>
              </a:ext>
            </a:extLst>
          </p:cNvPr>
          <p:cNvSpPr/>
          <p:nvPr/>
        </p:nvSpPr>
        <p:spPr>
          <a:xfrm>
            <a:off x="553641" y="562927"/>
            <a:ext cx="2234164" cy="520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50"/>
              </a:lnSpc>
              <a:buNone/>
            </a:pPr>
            <a:r>
              <a:rPr lang="en-US" sz="4400" b="1" dirty="0">
                <a:solidFill>
                  <a:srgbClr val="7068F4"/>
                </a:solidFill>
                <a:latin typeface="Arial" panose="020B0604020202020204" pitchFamily="34" charset="0"/>
                <a:ea typeface="Barlow Bold" pitchFamily="34" charset="-122"/>
                <a:cs typeface="Arial" panose="020B0604020202020204" pitchFamily="34" charset="0"/>
              </a:rPr>
              <a:t>Dataset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D8575-6C3A-0F9B-8A2C-5D8800B933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96"/>
          <a:stretch/>
        </p:blipFill>
        <p:spPr>
          <a:xfrm>
            <a:off x="553641" y="1210783"/>
            <a:ext cx="13346388" cy="23248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52D352-430E-89BF-8B16-4E5E703D91D5}"/>
              </a:ext>
            </a:extLst>
          </p:cNvPr>
          <p:cNvSpPr txBox="1"/>
          <p:nvPr/>
        </p:nvSpPr>
        <p:spPr>
          <a:xfrm>
            <a:off x="553641" y="3892230"/>
            <a:ext cx="6438174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195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to fetch data from Data Sources:</a:t>
            </a:r>
          </a:p>
          <a:p>
            <a:pPr marL="0" indent="0" algn="l">
              <a:lnSpc>
                <a:spcPts val="195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NewsApi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ts val="195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</a:p>
          <a:p>
            <a:pPr marL="0" indent="0" algn="l">
              <a:lnSpc>
                <a:spcPts val="195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ts val="195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IndiaGovt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Agriculture Dept.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ts val="195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ts val="195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 dataset create using Faker library.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6DB77B-B6A7-5A25-0F64-C58962F29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929" y="3686478"/>
            <a:ext cx="65151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70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18C20-58C7-5E04-C9E2-98136F625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B06F20B-F6C0-0BE5-8EE9-5FF7E87A447C}"/>
              </a:ext>
            </a:extLst>
          </p:cNvPr>
          <p:cNvSpPr/>
          <p:nvPr/>
        </p:nvSpPr>
        <p:spPr>
          <a:xfrm>
            <a:off x="553640" y="674437"/>
            <a:ext cx="8278125" cy="520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50"/>
              </a:lnSpc>
              <a:buNone/>
            </a:pPr>
            <a:r>
              <a:rPr lang="en-US" sz="4400" b="1" dirty="0">
                <a:solidFill>
                  <a:srgbClr val="7068F4"/>
                </a:solidFill>
                <a:latin typeface="Arial" panose="020B0604020202020204" pitchFamily="34" charset="0"/>
                <a:ea typeface="Barlow Bold" pitchFamily="34" charset="-122"/>
                <a:cs typeface="Arial" panose="020B0604020202020204" pitchFamily="34" charset="0"/>
              </a:rPr>
              <a:t>Risk &amp; Sentiment Analysis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852D8-1400-4961-2928-8FB02662DCF0}"/>
              </a:ext>
            </a:extLst>
          </p:cNvPr>
          <p:cNvSpPr txBox="1"/>
          <p:nvPr/>
        </p:nvSpPr>
        <p:spPr>
          <a:xfrm>
            <a:off x="469863" y="1367272"/>
            <a:ext cx="13201532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5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Model use for Analysis: </a:t>
            </a:r>
            <a:r>
              <a:rPr lang="en-I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cardiffnlp</a:t>
            </a:r>
            <a:r>
              <a:rPr lang="en-I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/twitter-</a:t>
            </a:r>
            <a:r>
              <a:rPr lang="en-I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roberta</a:t>
            </a:r>
            <a:r>
              <a:rPr lang="en-I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-base-sentiment, </a:t>
            </a:r>
            <a:r>
              <a:rPr lang="en-I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en-I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bart</a:t>
            </a:r>
            <a:r>
              <a:rPr lang="en-I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-large-</a:t>
            </a:r>
            <a:r>
              <a:rPr lang="en-I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mnli</a:t>
            </a:r>
            <a:r>
              <a:rPr lang="en-I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yiyanghkust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finbert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-tone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1CE123-25D8-5042-76DB-3BEB4E077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40" y="2556069"/>
            <a:ext cx="55245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EA7292B-0EF7-7F2E-70EA-E890F2BBA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556069"/>
            <a:ext cx="55245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1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365CF-E06F-E550-A75E-2A47E0F21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B7002C7-BD1D-A52A-A4C8-0F712697CF14}"/>
              </a:ext>
            </a:extLst>
          </p:cNvPr>
          <p:cNvSpPr/>
          <p:nvPr/>
        </p:nvSpPr>
        <p:spPr>
          <a:xfrm>
            <a:off x="553640" y="674437"/>
            <a:ext cx="8278125" cy="520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50"/>
              </a:lnSpc>
              <a:buNone/>
            </a:pPr>
            <a:r>
              <a:rPr lang="en-US" sz="4400" b="1" dirty="0">
                <a:solidFill>
                  <a:srgbClr val="7068F4"/>
                </a:solidFill>
                <a:latin typeface="Arial" panose="020B0604020202020204" pitchFamily="34" charset="0"/>
                <a:ea typeface="Barlow Bold" pitchFamily="34" charset="-122"/>
                <a:cs typeface="Arial" panose="020B0604020202020204" pitchFamily="34" charset="0"/>
              </a:rPr>
              <a:t>Predictive Action and Train model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F0F8D-4DB0-6B9F-8353-9E4A05D8BDEF}"/>
              </a:ext>
            </a:extLst>
          </p:cNvPr>
          <p:cNvSpPr txBox="1"/>
          <p:nvPr/>
        </p:nvSpPr>
        <p:spPr>
          <a:xfrm>
            <a:off x="469863" y="1332103"/>
            <a:ext cx="93097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hresholds and conditions:</a:t>
            </a:r>
          </a:p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1. </a:t>
            </a:r>
            <a:r>
              <a:rPr lang="en-US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warehouse_capacity_threshold</a:t>
            </a: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0.8  # 80% capacity considered high</a:t>
            </a:r>
          </a:p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2. </a:t>
            </a:r>
            <a:r>
              <a:rPr lang="en-US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risk_score_threshold</a:t>
            </a: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9.0  # Risk Score above 9 is considered high</a:t>
            </a:r>
          </a:p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3. </a:t>
            </a:r>
            <a:r>
              <a:rPr lang="en-US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sentiment_score_threshold</a:t>
            </a: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6.0  # Sentiment Score below 6 is considered negative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28A46EC-B11B-CA1D-715D-C8229240B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63" y="2887002"/>
            <a:ext cx="9203934" cy="24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4E62EEE-7B88-59BB-34D5-07EEBE09C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63" y="5411992"/>
            <a:ext cx="9203934" cy="24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AC4073F-4E95-9F89-F960-179A5F6C5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797" y="362013"/>
            <a:ext cx="4461783" cy="318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65D70A-B2FA-A690-3998-06C702DF1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6393" y="3734499"/>
            <a:ext cx="4836592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11B5B-3C21-D65D-062E-79D65778B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D1E10B0-4A87-0DFD-E1BA-93CB3DE255F1}"/>
              </a:ext>
            </a:extLst>
          </p:cNvPr>
          <p:cNvSpPr/>
          <p:nvPr/>
        </p:nvSpPr>
        <p:spPr>
          <a:xfrm>
            <a:off x="553640" y="510314"/>
            <a:ext cx="8278125" cy="520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50"/>
              </a:lnSpc>
              <a:buNone/>
            </a:pPr>
            <a:r>
              <a:rPr lang="en-US" sz="4400" b="1" dirty="0">
                <a:solidFill>
                  <a:srgbClr val="7068F4"/>
                </a:solidFill>
                <a:latin typeface="Arial" panose="020B0604020202020204" pitchFamily="34" charset="0"/>
                <a:ea typeface="Barlow Bold" pitchFamily="34" charset="-122"/>
                <a:cs typeface="Arial" panose="020B0604020202020204" pitchFamily="34" charset="0"/>
              </a:rPr>
              <a:t>Send Alert in Slack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C5495-1DE9-181B-BA65-0800719FA626}"/>
              </a:ext>
            </a:extLst>
          </p:cNvPr>
          <p:cNvSpPr txBox="1"/>
          <p:nvPr/>
        </p:nvSpPr>
        <p:spPr>
          <a:xfrm>
            <a:off x="469864" y="1027303"/>
            <a:ext cx="137813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system calculate Risk and Sentiment Factors by Risk and Sentiment Analysis.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Trained model test the new case and predict suitable action.</a:t>
            </a:r>
          </a:p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 that action with reasons (value of utilization, risk and Sentiment) to the user’s slack. Using the slack Webhook.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some input in the system.</a:t>
            </a: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Inputs: </a:t>
            </a: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Inventory, - Lead Time (days), - Transport Status, - News Sentiment, - Weather Condition, - Slack Incoming Webhook URL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0F866-819B-4F1E-7BA3-2D6D99131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717" y="2650762"/>
            <a:ext cx="8261052" cy="5391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EC209-D138-D467-C166-C2FD561678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363" r="10732"/>
          <a:stretch/>
        </p:blipFill>
        <p:spPr>
          <a:xfrm>
            <a:off x="469864" y="2662485"/>
            <a:ext cx="5379951" cy="537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3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6DAC348B-458E-63B7-AC80-533988A16B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920" t="21949" r="14344" b="3127"/>
          <a:stretch/>
        </p:blipFill>
        <p:spPr>
          <a:xfrm>
            <a:off x="5588162" y="4442683"/>
            <a:ext cx="9042899" cy="3786917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505301" y="868662"/>
            <a:ext cx="3799642" cy="474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700"/>
              </a:lnSpc>
              <a:buNone/>
            </a:pPr>
            <a:r>
              <a:rPr lang="en-US" sz="4400" b="1" dirty="0">
                <a:solidFill>
                  <a:srgbClr val="7068F4"/>
                </a:solidFill>
                <a:latin typeface="Arial" panose="020B0604020202020204" pitchFamily="34" charset="0"/>
                <a:ea typeface="Barlow Bold" pitchFamily="34" charset="-122"/>
                <a:cs typeface="Arial" panose="020B0604020202020204" pitchFamily="34" charset="0"/>
              </a:rPr>
              <a:t>Future Possibilities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37" y="1362581"/>
            <a:ext cx="255968" cy="10746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48756" y="1660569"/>
            <a:ext cx="63937" cy="288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Arial" panose="020B0604020202020204" pitchFamily="34" charset="0"/>
                <a:ea typeface="Barlow Bold" pitchFamily="34" charset="-122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887696" y="1506885"/>
            <a:ext cx="2411286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Arial" panose="020B0604020202020204" pitchFamily="34" charset="0"/>
                <a:ea typeface="Barlow Bold" pitchFamily="34" charset="-122"/>
                <a:cs typeface="Arial" panose="020B0604020202020204" pitchFamily="34" charset="0"/>
              </a:rPr>
              <a:t>Real-time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887697" y="1830973"/>
            <a:ext cx="13193948" cy="4619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Integrating real-time APIs for weather, transportation, and sentiment update, advance IOT sensors</a:t>
            </a:r>
            <a:r>
              <a:rPr lang="en-IN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, tracker for monitoring and optimal result. It</a:t>
            </a:r>
            <a:r>
              <a:rPr lang="en-US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will enhance the system's responsiveness and accuracy, enabling more dynamic decision-making.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767503" y="2369346"/>
            <a:ext cx="10943851" cy="45719"/>
          </a:xfrm>
          <a:prstGeom prst="roundRect">
            <a:avLst>
              <a:gd name="adj" fmla="val 1705404"/>
            </a:avLst>
          </a:prstGeom>
          <a:solidFill>
            <a:srgbClr val="C1C3D0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737" y="2473315"/>
            <a:ext cx="511959" cy="107465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30301" y="2690377"/>
            <a:ext cx="101084" cy="288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Arial" panose="020B0604020202020204" pitchFamily="34" charset="0"/>
                <a:ea typeface="Barlow Bold" pitchFamily="34" charset="-122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853058" y="2476943"/>
            <a:ext cx="3257216" cy="324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Friendly Platforms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887697" y="2801031"/>
            <a:ext cx="11620826" cy="4619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Developed comprehensive visual dashboards for detailed insights and easy interpretation of complex data, enhancing the usability. Expanding to support multi-language sentiment analysis. To reach in remote area.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hape 8"/>
          <p:cNvSpPr/>
          <p:nvPr/>
        </p:nvSpPr>
        <p:spPr>
          <a:xfrm flipV="1">
            <a:off x="776231" y="3328855"/>
            <a:ext cx="6949277" cy="45719"/>
          </a:xfrm>
          <a:prstGeom prst="roundRect">
            <a:avLst>
              <a:gd name="adj" fmla="val 1705404"/>
            </a:avLst>
          </a:prstGeom>
          <a:solidFill>
            <a:srgbClr val="C1C3D0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120" y="3584049"/>
            <a:ext cx="767950" cy="107465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531968" y="3754219"/>
            <a:ext cx="97512" cy="288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Arial" panose="020B0604020202020204" pitchFamily="34" charset="0"/>
                <a:ea typeface="Barlow Bold" pitchFamily="34" charset="-122"/>
                <a:cs typeface="Arial" panose="020B0604020202020204" pitchFamily="34" charset="0"/>
              </a:rPr>
              <a:t>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10"/>
          <p:cNvSpPr/>
          <p:nvPr/>
        </p:nvSpPr>
        <p:spPr>
          <a:xfrm>
            <a:off x="853057" y="3517339"/>
            <a:ext cx="3794309" cy="324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Sustainable Supply Chains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859622" y="3794535"/>
            <a:ext cx="12142181" cy="4619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hape 12"/>
          <p:cNvSpPr/>
          <p:nvPr/>
        </p:nvSpPr>
        <p:spPr>
          <a:xfrm>
            <a:off x="776230" y="4776789"/>
            <a:ext cx="4650250" cy="45719"/>
          </a:xfrm>
          <a:prstGeom prst="roundRect">
            <a:avLst>
              <a:gd name="adj" fmla="val 1705404"/>
            </a:avLst>
          </a:prstGeom>
          <a:solidFill>
            <a:srgbClr val="C1C3D0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622" y="4694783"/>
            <a:ext cx="1023940" cy="1074658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526134" y="5040798"/>
            <a:ext cx="109180" cy="288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Arial" panose="020B0604020202020204" pitchFamily="34" charset="0"/>
                <a:ea typeface="Barlow Bold" pitchFamily="34" charset="-122"/>
                <a:cs typeface="Arial" panose="020B0604020202020204" pitchFamily="34" charset="0"/>
              </a:rPr>
              <a:t>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14"/>
          <p:cNvSpPr/>
          <p:nvPr/>
        </p:nvSpPr>
        <p:spPr>
          <a:xfrm>
            <a:off x="859622" y="4909425"/>
            <a:ext cx="4461995" cy="4618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Arial" panose="020B0604020202020204" pitchFamily="34" charset="0"/>
                <a:ea typeface="Barlow Bold" pitchFamily="34" charset="-122"/>
                <a:cs typeface="Arial" panose="020B0604020202020204" pitchFamily="34" charset="0"/>
              </a:rPr>
              <a:t>Enterprise Integration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05" y="5805517"/>
            <a:ext cx="1279930" cy="107465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177065E-4F7D-3D22-E6AF-75F64C6ADEB2}"/>
              </a:ext>
            </a:extLst>
          </p:cNvPr>
          <p:cNvSpPr txBox="1"/>
          <p:nvPr/>
        </p:nvSpPr>
        <p:spPr>
          <a:xfrm>
            <a:off x="791163" y="3733020"/>
            <a:ext cx="76846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AI-powered systems will enable recycling facilities in circular supply chains where food waste from supply chains could be converted into bioenergy or fertilizers.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5"/>
          <p:cNvSpPr/>
          <p:nvPr/>
        </p:nvSpPr>
        <p:spPr>
          <a:xfrm>
            <a:off x="859623" y="5233513"/>
            <a:ext cx="4650250" cy="13843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Integration with enterprise-level tools like SAP and Oracle will streamline data flow and provide a seamless experience for users within existing workflows.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1076</Words>
  <Application>Microsoft Office PowerPoint</Application>
  <PresentationFormat>Custom</PresentationFormat>
  <Paragraphs>89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Barlow Bold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Anulipi Jana</cp:lastModifiedBy>
  <cp:revision>11</cp:revision>
  <dcterms:created xsi:type="dcterms:W3CDTF">2025-01-26T14:39:59Z</dcterms:created>
  <dcterms:modified xsi:type="dcterms:W3CDTF">2025-01-28T10:06:59Z</dcterms:modified>
</cp:coreProperties>
</file>