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02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86937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32918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38500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The House of Tatas: Governance Challenge</a:t>
            </a:r>
            <a:endParaRPr lang="en-US" sz="5249" dirty="0"/>
          </a:p>
        </p:txBody>
      </p:sp>
      <p:sp>
        <p:nvSpPr>
          <p:cNvPr id="6" name="Text 2"/>
          <p:cNvSpPr/>
          <p:nvPr/>
        </p:nvSpPr>
        <p:spPr>
          <a:xfrm>
            <a:off x="833199" y="4084439"/>
            <a:ext cx="4653202" cy="1666399"/>
          </a:xfrm>
          <a:prstGeom prst="rect">
            <a:avLst/>
          </a:prstGeom>
          <a:noFill/>
          <a:ln/>
        </p:spPr>
        <p:txBody>
          <a:bodyPr wrap="square" rtlCol="0" anchor="t"/>
          <a:lstStyle/>
          <a:p>
            <a:pPr marL="0" indent="0">
              <a:lnSpc>
                <a:spcPts val="2799"/>
              </a:lnSpc>
              <a:buNone/>
            </a:pPr>
            <a:r>
              <a:rPr lang="en-US" sz="2400" dirty="0">
                <a:solidFill>
                  <a:srgbClr val="CFD0D8"/>
                </a:solidFill>
                <a:latin typeface="Roboto" pitchFamily="34" charset="0"/>
                <a:ea typeface="Roboto" pitchFamily="34" charset="-122"/>
                <a:cs typeface="Roboto" pitchFamily="34" charset="-120"/>
              </a:rPr>
              <a:t>Submitted By:</a:t>
            </a:r>
          </a:p>
          <a:p>
            <a:pPr marL="0" indent="0">
              <a:lnSpc>
                <a:spcPts val="2799"/>
              </a:lnSpc>
              <a:buNone/>
            </a:pPr>
            <a:endParaRPr lang="en-US" sz="2400" dirty="0">
              <a:solidFill>
                <a:srgbClr val="CFD0D8"/>
              </a:solidFill>
              <a:latin typeface="Roboto" pitchFamily="34" charset="0"/>
              <a:ea typeface="Roboto" pitchFamily="34" charset="-122"/>
              <a:cs typeface="Roboto" pitchFamily="34" charset="-120"/>
            </a:endParaRPr>
          </a:p>
          <a:p>
            <a:pPr marL="0" indent="0">
              <a:lnSpc>
                <a:spcPts val="2799"/>
              </a:lnSpc>
              <a:buNone/>
            </a:pPr>
            <a:r>
              <a:rPr lang="en-US" sz="2400" dirty="0">
                <a:solidFill>
                  <a:srgbClr val="CFD0D8"/>
                </a:solidFill>
                <a:latin typeface="Roboto" pitchFamily="34" charset="0"/>
                <a:ea typeface="Roboto" pitchFamily="34" charset="-122"/>
                <a:cs typeface="Roboto" pitchFamily="34" charset="-120"/>
              </a:rPr>
              <a:t>Anulipi Jana 		21051974</a:t>
            </a:r>
          </a:p>
          <a:p>
            <a:pPr marL="0" indent="0">
              <a:lnSpc>
                <a:spcPts val="2799"/>
              </a:lnSpc>
              <a:buNone/>
            </a:pPr>
            <a:r>
              <a:rPr lang="en-US" sz="2400" dirty="0">
                <a:solidFill>
                  <a:srgbClr val="CFD0D8"/>
                </a:solidFill>
                <a:latin typeface="Roboto" pitchFamily="34" charset="0"/>
                <a:ea typeface="Roboto" pitchFamily="34" charset="-122"/>
                <a:cs typeface="Roboto" pitchFamily="34" charset="-120"/>
              </a:rPr>
              <a:t>Anurupa Saha	21051975</a:t>
            </a:r>
          </a:p>
        </p:txBody>
      </p:sp>
      <p:sp>
        <p:nvSpPr>
          <p:cNvPr id="11" name="Text 2">
            <a:extLst>
              <a:ext uri="{FF2B5EF4-FFF2-40B4-BE49-F238E27FC236}">
                <a16:creationId xmlns:a16="http://schemas.microsoft.com/office/drawing/2014/main" id="{BCCB932A-E95F-048F-11F9-9CC9A625EA6E}"/>
              </a:ext>
            </a:extLst>
          </p:cNvPr>
          <p:cNvSpPr/>
          <p:nvPr/>
        </p:nvSpPr>
        <p:spPr>
          <a:xfrm>
            <a:off x="5178450" y="6612042"/>
            <a:ext cx="2660855" cy="1216110"/>
          </a:xfrm>
          <a:prstGeom prst="rect">
            <a:avLst/>
          </a:prstGeom>
          <a:noFill/>
          <a:ln/>
        </p:spPr>
        <p:txBody>
          <a:bodyPr wrap="square" rtlCol="0" anchor="t"/>
          <a:lstStyle/>
          <a:p>
            <a:pPr marL="0" indent="0">
              <a:lnSpc>
                <a:spcPts val="2799"/>
              </a:lnSpc>
              <a:buNone/>
            </a:pPr>
            <a:r>
              <a:rPr lang="en-US" sz="2400" dirty="0">
                <a:solidFill>
                  <a:srgbClr val="CFD0D8"/>
                </a:solidFill>
                <a:latin typeface="Roboto" pitchFamily="34" charset="0"/>
                <a:ea typeface="Roboto" pitchFamily="34" charset="-122"/>
                <a:cs typeface="Roboto" pitchFamily="34" charset="-120"/>
              </a:rPr>
              <a:t>Submitted To:</a:t>
            </a:r>
          </a:p>
          <a:p>
            <a:pPr marL="0" indent="0">
              <a:lnSpc>
                <a:spcPts val="2799"/>
              </a:lnSpc>
              <a:buNone/>
            </a:pPr>
            <a:endParaRPr lang="en-US" sz="2400" dirty="0">
              <a:solidFill>
                <a:srgbClr val="CFD0D8"/>
              </a:solidFill>
              <a:latin typeface="Roboto" pitchFamily="34" charset="0"/>
              <a:ea typeface="Roboto" pitchFamily="34" charset="-122"/>
              <a:cs typeface="Roboto" pitchFamily="34" charset="-120"/>
            </a:endParaRPr>
          </a:p>
          <a:p>
            <a:pPr marL="0" indent="0">
              <a:lnSpc>
                <a:spcPts val="2799"/>
              </a:lnSpc>
              <a:buNone/>
            </a:pPr>
            <a:r>
              <a:rPr lang="en-US" sz="2400" dirty="0" err="1">
                <a:solidFill>
                  <a:srgbClr val="CFD0D8"/>
                </a:solidFill>
                <a:latin typeface="Roboto" pitchFamily="34" charset="0"/>
                <a:ea typeface="Roboto" pitchFamily="34" charset="-122"/>
                <a:cs typeface="Roboto" pitchFamily="34" charset="-120"/>
              </a:rPr>
              <a:t>Krutika</a:t>
            </a:r>
            <a:r>
              <a:rPr lang="en-US" sz="2400" dirty="0">
                <a:solidFill>
                  <a:srgbClr val="CFD0D8"/>
                </a:solidFill>
                <a:latin typeface="Roboto" pitchFamily="34" charset="0"/>
                <a:ea typeface="Roboto" pitchFamily="34" charset="-122"/>
                <a:cs typeface="Roboto" pitchFamily="34" charset="-120"/>
              </a:rPr>
              <a:t> Verma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661993"/>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Lessons and Implications for Corporate Governance</a:t>
            </a:r>
            <a:endParaRPr lang="en-US" sz="4374" dirty="0"/>
          </a:p>
        </p:txBody>
      </p:sp>
      <p:sp>
        <p:nvSpPr>
          <p:cNvPr id="5" name="Shape 2"/>
          <p:cNvSpPr/>
          <p:nvPr/>
        </p:nvSpPr>
        <p:spPr>
          <a:xfrm>
            <a:off x="2037993" y="3495080"/>
            <a:ext cx="3370064" cy="3340618"/>
          </a:xfrm>
          <a:prstGeom prst="roundRect">
            <a:avLst>
              <a:gd name="adj" fmla="val 3254"/>
            </a:avLst>
          </a:prstGeom>
          <a:solidFill>
            <a:srgbClr val="182567"/>
          </a:solidFill>
          <a:ln w="7620">
            <a:solidFill>
              <a:srgbClr val="313E80"/>
            </a:solidFill>
            <a:prstDash val="solid"/>
          </a:ln>
        </p:spPr>
      </p:sp>
      <p:sp>
        <p:nvSpPr>
          <p:cNvPr id="6" name="Text 3"/>
          <p:cNvSpPr/>
          <p:nvPr/>
        </p:nvSpPr>
        <p:spPr>
          <a:xfrm>
            <a:off x="2267783" y="3724870"/>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Positive Resolution</a:t>
            </a:r>
            <a:endParaRPr lang="en-US" sz="2187" dirty="0"/>
          </a:p>
        </p:txBody>
      </p:sp>
      <p:sp>
        <p:nvSpPr>
          <p:cNvPr id="7" name="Text 4"/>
          <p:cNvSpPr/>
          <p:nvPr/>
        </p:nvSpPr>
        <p:spPr>
          <a:xfrm>
            <a:off x="2267783" y="4205288"/>
            <a:ext cx="2910483"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A positive resolution to Tata's governance challenges can set a powerful example for ethical corporate practices and leadership succession planning.</a:t>
            </a:r>
            <a:endParaRPr lang="en-US" sz="1750" dirty="0"/>
          </a:p>
        </p:txBody>
      </p:sp>
      <p:sp>
        <p:nvSpPr>
          <p:cNvPr id="8" name="Shape 5"/>
          <p:cNvSpPr/>
          <p:nvPr/>
        </p:nvSpPr>
        <p:spPr>
          <a:xfrm>
            <a:off x="5630228" y="3495080"/>
            <a:ext cx="3370064" cy="3340618"/>
          </a:xfrm>
          <a:prstGeom prst="roundRect">
            <a:avLst>
              <a:gd name="adj" fmla="val 3254"/>
            </a:avLst>
          </a:prstGeom>
          <a:solidFill>
            <a:srgbClr val="182567"/>
          </a:solidFill>
          <a:ln w="7620">
            <a:solidFill>
              <a:srgbClr val="313E80"/>
            </a:solidFill>
            <a:prstDash val="solid"/>
          </a:ln>
        </p:spPr>
      </p:sp>
      <p:sp>
        <p:nvSpPr>
          <p:cNvPr id="9" name="Text 6"/>
          <p:cNvSpPr/>
          <p:nvPr/>
        </p:nvSpPr>
        <p:spPr>
          <a:xfrm>
            <a:off x="5860018" y="3724870"/>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Balancing Interests</a:t>
            </a:r>
            <a:endParaRPr lang="en-US" sz="2187" dirty="0"/>
          </a:p>
        </p:txBody>
      </p:sp>
      <p:sp>
        <p:nvSpPr>
          <p:cNvPr id="10" name="Text 7"/>
          <p:cNvSpPr/>
          <p:nvPr/>
        </p:nvSpPr>
        <p:spPr>
          <a:xfrm>
            <a:off x="5860018" y="4205288"/>
            <a:ext cx="2910483"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Tata must continue to balance the needs of shareholders, stakeholders, and the public good through transparent, accountable governance.</a:t>
            </a:r>
            <a:endParaRPr lang="en-US" sz="1750" dirty="0"/>
          </a:p>
        </p:txBody>
      </p:sp>
      <p:sp>
        <p:nvSpPr>
          <p:cNvPr id="11" name="Shape 8"/>
          <p:cNvSpPr/>
          <p:nvPr/>
        </p:nvSpPr>
        <p:spPr>
          <a:xfrm>
            <a:off x="9222462" y="3495079"/>
            <a:ext cx="3370064" cy="3340617"/>
          </a:xfrm>
          <a:prstGeom prst="roundRect">
            <a:avLst>
              <a:gd name="adj" fmla="val 3254"/>
            </a:avLst>
          </a:prstGeom>
          <a:solidFill>
            <a:srgbClr val="182567"/>
          </a:solidFill>
          <a:ln w="7620">
            <a:solidFill>
              <a:srgbClr val="313E80"/>
            </a:solidFill>
            <a:prstDash val="solid"/>
          </a:ln>
        </p:spPr>
      </p:sp>
      <p:sp>
        <p:nvSpPr>
          <p:cNvPr id="12" name="Text 9"/>
          <p:cNvSpPr/>
          <p:nvPr/>
        </p:nvSpPr>
        <p:spPr>
          <a:xfrm>
            <a:off x="9452253" y="3724870"/>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Call to Action</a:t>
            </a:r>
            <a:endParaRPr lang="en-US" sz="2187" dirty="0"/>
          </a:p>
        </p:txBody>
      </p:sp>
      <p:sp>
        <p:nvSpPr>
          <p:cNvPr id="13" name="Text 10"/>
          <p:cNvSpPr/>
          <p:nvPr/>
        </p:nvSpPr>
        <p:spPr>
          <a:xfrm>
            <a:off x="9452253" y="4205288"/>
            <a:ext cx="2910483"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Companies should strive for independent, diverse boards that uphold the highest standards of integrity, sustainability, and social responsibility.</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11" name="Shape 8"/>
          <p:cNvSpPr/>
          <p:nvPr/>
        </p:nvSpPr>
        <p:spPr>
          <a:xfrm>
            <a:off x="1817649" y="1940313"/>
            <a:ext cx="10950497" cy="5307980"/>
          </a:xfrm>
          <a:prstGeom prst="roundRect">
            <a:avLst>
              <a:gd name="adj" fmla="val 3254"/>
            </a:avLst>
          </a:prstGeom>
          <a:solidFill>
            <a:srgbClr val="182567"/>
          </a:solidFill>
          <a:ln w="7620">
            <a:solidFill>
              <a:srgbClr val="313E80"/>
            </a:solidFill>
            <a:prstDash val="solid"/>
          </a:ln>
        </p:spPr>
        <p:txBody>
          <a:bodyPr/>
          <a:lstStyle/>
          <a:p>
            <a:pPr>
              <a:lnSpc>
                <a:spcPct val="150000"/>
              </a:lnSpc>
            </a:pPr>
            <a:r>
              <a:rPr lang="en-US" sz="2200" dirty="0">
                <a:solidFill>
                  <a:schemeClr val="bg1"/>
                </a:solidFill>
                <a:latin typeface="Roboto" panose="02000000000000000000" pitchFamily="2" charset="0"/>
                <a:ea typeface="Roboto" panose="02000000000000000000" pitchFamily="2" charset="0"/>
                <a:cs typeface="Roboto" panose="02000000000000000000" pitchFamily="2" charset="0"/>
              </a:rPr>
              <a:t>The House of Tatas faces governance challenges pivotal to its enduring success. Upholding its esteemed legacy requires a steadfast commitment to transparency, accountability, and ethical leadership. By navigating these challenges with integrity and diligence, the organization can foster a culture of trust, innovation, and resilience. Embracing evolving governance standards and best practices is essential to maintain its reputation as a beacon of corporate governance excellence. By prioritizing transparency, accountability, and ethical leadership, the organization can uphold its legacy while fostering innovation and resilience in an ever-evolving business landscape. Through these efforts, The House of Tatas can continue to thrive and lead with integrity in the dynamic global business environment.</a:t>
            </a:r>
            <a:endParaRPr lang="en-IN" sz="2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6" name="Text 1">
            <a:extLst>
              <a:ext uri="{FF2B5EF4-FFF2-40B4-BE49-F238E27FC236}">
                <a16:creationId xmlns:a16="http://schemas.microsoft.com/office/drawing/2014/main" id="{F682EBBB-35DA-A480-CB90-E466A1179071}"/>
              </a:ext>
            </a:extLst>
          </p:cNvPr>
          <p:cNvSpPr/>
          <p:nvPr/>
        </p:nvSpPr>
        <p:spPr>
          <a:xfrm>
            <a:off x="2037993" y="803315"/>
            <a:ext cx="10554414" cy="802461"/>
          </a:xfrm>
          <a:prstGeom prst="rect">
            <a:avLst/>
          </a:prstGeom>
          <a:noFill/>
          <a:ln/>
        </p:spPr>
        <p:txBody>
          <a:bodyPr wrap="square" rtlCol="0" anchor="t"/>
          <a:lstStyle/>
          <a:p>
            <a:pPr marL="0" indent="0" algn="ctr">
              <a:lnSpc>
                <a:spcPts val="5468"/>
              </a:lnSpc>
              <a:buNone/>
            </a:pPr>
            <a:r>
              <a:rPr lang="en-US" sz="4374" dirty="0">
                <a:solidFill>
                  <a:srgbClr val="FFFFFF"/>
                </a:solidFill>
                <a:latin typeface="Roboto" pitchFamily="34" charset="0"/>
                <a:ea typeface="Roboto" pitchFamily="34" charset="-122"/>
                <a:cs typeface="Roboto" pitchFamily="34" charset="-120"/>
              </a:rPr>
              <a:t>Conclusion</a:t>
            </a:r>
            <a:endParaRPr lang="en-US" sz="4374" dirty="0"/>
          </a:p>
        </p:txBody>
      </p:sp>
    </p:spTree>
    <p:extLst>
      <p:ext uri="{BB962C8B-B14F-4D97-AF65-F5344CB8AC3E}">
        <p14:creationId xmlns:p14="http://schemas.microsoft.com/office/powerpoint/2010/main" val="207934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11" name="Shape 8"/>
          <p:cNvSpPr/>
          <p:nvPr/>
        </p:nvSpPr>
        <p:spPr>
          <a:xfrm>
            <a:off x="2096425" y="3538657"/>
            <a:ext cx="9924589" cy="680224"/>
          </a:xfrm>
          <a:prstGeom prst="roundRect">
            <a:avLst>
              <a:gd name="adj" fmla="val 3254"/>
            </a:avLst>
          </a:prstGeom>
          <a:solidFill>
            <a:srgbClr val="182567"/>
          </a:solidFill>
          <a:ln w="7620">
            <a:solidFill>
              <a:srgbClr val="313E80"/>
            </a:solidFill>
            <a:prstDash val="solid"/>
          </a:ln>
        </p:spPr>
        <p:txBody>
          <a:bodyPr/>
          <a:lstStyle/>
          <a:p>
            <a:pPr>
              <a:lnSpc>
                <a:spcPct val="150000"/>
              </a:lnSpc>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https://journalppw.com/index.php/jpsp/article/download/13666/8838/16585</a:t>
            </a:r>
          </a:p>
        </p:txBody>
      </p:sp>
      <p:sp>
        <p:nvSpPr>
          <p:cNvPr id="16" name="Text 1">
            <a:extLst>
              <a:ext uri="{FF2B5EF4-FFF2-40B4-BE49-F238E27FC236}">
                <a16:creationId xmlns:a16="http://schemas.microsoft.com/office/drawing/2014/main" id="{F682EBBB-35DA-A480-CB90-E466A1179071}"/>
              </a:ext>
            </a:extLst>
          </p:cNvPr>
          <p:cNvSpPr/>
          <p:nvPr/>
        </p:nvSpPr>
        <p:spPr>
          <a:xfrm>
            <a:off x="2037993" y="803315"/>
            <a:ext cx="10554414" cy="802461"/>
          </a:xfrm>
          <a:prstGeom prst="rect">
            <a:avLst/>
          </a:prstGeom>
          <a:noFill/>
          <a:ln/>
        </p:spPr>
        <p:txBody>
          <a:bodyPr wrap="square" rtlCol="0" anchor="t"/>
          <a:lstStyle/>
          <a:p>
            <a:pPr marL="0" indent="0" algn="ctr">
              <a:lnSpc>
                <a:spcPts val="5468"/>
              </a:lnSpc>
              <a:buNone/>
            </a:pPr>
            <a:r>
              <a:rPr lang="en-US" sz="4374" dirty="0">
                <a:solidFill>
                  <a:srgbClr val="FFFFFF"/>
                </a:solidFill>
                <a:latin typeface="Roboto" pitchFamily="34" charset="0"/>
                <a:ea typeface="Roboto" pitchFamily="34" charset="-122"/>
                <a:cs typeface="Roboto" pitchFamily="34" charset="-120"/>
              </a:rPr>
              <a:t>Reference</a:t>
            </a:r>
            <a:endParaRPr lang="en-US" sz="4374" dirty="0"/>
          </a:p>
        </p:txBody>
      </p:sp>
      <p:sp>
        <p:nvSpPr>
          <p:cNvPr id="4" name="Shape 8">
            <a:extLst>
              <a:ext uri="{FF2B5EF4-FFF2-40B4-BE49-F238E27FC236}">
                <a16:creationId xmlns:a16="http://schemas.microsoft.com/office/drawing/2014/main" id="{88190397-980D-862C-2BFC-72A17C04C58D}"/>
              </a:ext>
            </a:extLst>
          </p:cNvPr>
          <p:cNvSpPr/>
          <p:nvPr/>
        </p:nvSpPr>
        <p:spPr>
          <a:xfrm>
            <a:off x="3111196" y="2668857"/>
            <a:ext cx="8028878" cy="680224"/>
          </a:xfrm>
          <a:prstGeom prst="roundRect">
            <a:avLst>
              <a:gd name="adj" fmla="val 3254"/>
            </a:avLst>
          </a:prstGeom>
          <a:solidFill>
            <a:srgbClr val="182567"/>
          </a:solidFill>
          <a:ln w="7620">
            <a:solidFill>
              <a:srgbClr val="313E80"/>
            </a:solidFill>
            <a:prstDash val="solid"/>
          </a:ln>
        </p:spPr>
        <p:txBody>
          <a:bodyPr/>
          <a:lstStyle/>
          <a:p>
            <a:pPr>
              <a:lnSpc>
                <a:spcPct val="150000"/>
              </a:lnSpc>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https://www.scribd.com/document/327276180/House-of-Tata</a:t>
            </a:r>
          </a:p>
        </p:txBody>
      </p:sp>
      <p:sp>
        <p:nvSpPr>
          <p:cNvPr id="5" name="Shape 8">
            <a:extLst>
              <a:ext uri="{FF2B5EF4-FFF2-40B4-BE49-F238E27FC236}">
                <a16:creationId xmlns:a16="http://schemas.microsoft.com/office/drawing/2014/main" id="{847C38EA-91B0-03F6-FA1D-ABD46302D793}"/>
              </a:ext>
            </a:extLst>
          </p:cNvPr>
          <p:cNvSpPr/>
          <p:nvPr/>
        </p:nvSpPr>
        <p:spPr>
          <a:xfrm>
            <a:off x="646772" y="5300548"/>
            <a:ext cx="13158438" cy="680224"/>
          </a:xfrm>
          <a:prstGeom prst="roundRect">
            <a:avLst>
              <a:gd name="adj" fmla="val 3254"/>
            </a:avLst>
          </a:prstGeom>
          <a:solidFill>
            <a:srgbClr val="182567"/>
          </a:solidFill>
          <a:ln w="7620">
            <a:solidFill>
              <a:srgbClr val="313E80"/>
            </a:solidFill>
            <a:prstDash val="solid"/>
          </a:ln>
        </p:spPr>
        <p:txBody>
          <a:bodyPr/>
          <a:lstStyle/>
          <a:p>
            <a:pPr>
              <a:lnSpc>
                <a:spcPct val="150000"/>
              </a:lnSpc>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https://indiacorplaw.in/2017/09/tata-corporate-governance-episode-india-specific-issues-concerns.html</a:t>
            </a:r>
          </a:p>
        </p:txBody>
      </p:sp>
      <p:sp>
        <p:nvSpPr>
          <p:cNvPr id="6" name="Shape 8">
            <a:extLst>
              <a:ext uri="{FF2B5EF4-FFF2-40B4-BE49-F238E27FC236}">
                <a16:creationId xmlns:a16="http://schemas.microsoft.com/office/drawing/2014/main" id="{A58CAC7B-480F-5189-336A-FB5232B943C1}"/>
              </a:ext>
            </a:extLst>
          </p:cNvPr>
          <p:cNvSpPr/>
          <p:nvPr/>
        </p:nvSpPr>
        <p:spPr>
          <a:xfrm>
            <a:off x="1449658" y="4427034"/>
            <a:ext cx="11234638" cy="680224"/>
          </a:xfrm>
          <a:prstGeom prst="roundRect">
            <a:avLst>
              <a:gd name="adj" fmla="val 3254"/>
            </a:avLst>
          </a:prstGeom>
          <a:solidFill>
            <a:srgbClr val="182567"/>
          </a:solidFill>
          <a:ln w="7620">
            <a:solidFill>
              <a:srgbClr val="313E80"/>
            </a:solidFill>
            <a:prstDash val="solid"/>
          </a:ln>
        </p:spPr>
        <p:txBody>
          <a:bodyPr/>
          <a:lstStyle/>
          <a:p>
            <a:pPr>
              <a:lnSpc>
                <a:spcPct val="150000"/>
              </a:lnSpc>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https://blog.ipleaders.in/tata-sons-v-cyrus-misty-a-case-study-in-corporate-governance/</a:t>
            </a:r>
          </a:p>
        </p:txBody>
      </p:sp>
      <p:sp>
        <p:nvSpPr>
          <p:cNvPr id="7" name="Shape 8">
            <a:extLst>
              <a:ext uri="{FF2B5EF4-FFF2-40B4-BE49-F238E27FC236}">
                <a16:creationId xmlns:a16="http://schemas.microsoft.com/office/drawing/2014/main" id="{30B206F0-FCAC-112A-506E-49CBD78CE883}"/>
              </a:ext>
            </a:extLst>
          </p:cNvPr>
          <p:cNvSpPr/>
          <p:nvPr/>
        </p:nvSpPr>
        <p:spPr>
          <a:xfrm>
            <a:off x="3502303" y="1817651"/>
            <a:ext cx="7185101" cy="680224"/>
          </a:xfrm>
          <a:prstGeom prst="roundRect">
            <a:avLst>
              <a:gd name="adj" fmla="val 3254"/>
            </a:avLst>
          </a:prstGeom>
          <a:solidFill>
            <a:srgbClr val="182567"/>
          </a:solidFill>
          <a:ln w="7620">
            <a:solidFill>
              <a:srgbClr val="313E80"/>
            </a:solidFill>
            <a:prstDash val="solid"/>
          </a:ln>
        </p:spPr>
        <p:txBody>
          <a:bodyPr/>
          <a:lstStyle/>
          <a:p>
            <a:pPr>
              <a:lnSpc>
                <a:spcPct val="150000"/>
              </a:lnSpc>
            </a:pPr>
            <a:r>
              <a:rPr lang="en-IN" sz="2200" dirty="0">
                <a:solidFill>
                  <a:schemeClr val="bg1"/>
                </a:solidFill>
                <a:latin typeface="Roboto" panose="02000000000000000000" pitchFamily="2" charset="0"/>
                <a:ea typeface="Roboto" panose="02000000000000000000" pitchFamily="2" charset="0"/>
                <a:cs typeface="Roboto" panose="02000000000000000000" pitchFamily="2" charset="0"/>
              </a:rPr>
              <a:t>https://www.tatasustainability.com/Home/Governance</a:t>
            </a:r>
          </a:p>
        </p:txBody>
      </p:sp>
    </p:spTree>
    <p:extLst>
      <p:ext uri="{BB962C8B-B14F-4D97-AF65-F5344CB8AC3E}">
        <p14:creationId xmlns:p14="http://schemas.microsoft.com/office/powerpoint/2010/main" val="122311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en-IN" dirty="0"/>
          </a:p>
        </p:txBody>
      </p:sp>
      <p:sp>
        <p:nvSpPr>
          <p:cNvPr id="16" name="Text 1">
            <a:extLst>
              <a:ext uri="{FF2B5EF4-FFF2-40B4-BE49-F238E27FC236}">
                <a16:creationId xmlns:a16="http://schemas.microsoft.com/office/drawing/2014/main" id="{F682EBBB-35DA-A480-CB90-E466A1179071}"/>
              </a:ext>
            </a:extLst>
          </p:cNvPr>
          <p:cNvSpPr/>
          <p:nvPr/>
        </p:nvSpPr>
        <p:spPr>
          <a:xfrm>
            <a:off x="2573252" y="3033132"/>
            <a:ext cx="10554414" cy="1683834"/>
          </a:xfrm>
          <a:prstGeom prst="rect">
            <a:avLst/>
          </a:prstGeom>
          <a:noFill/>
          <a:ln/>
        </p:spPr>
        <p:txBody>
          <a:bodyPr wrap="square" rtlCol="0" anchor="t"/>
          <a:lstStyle/>
          <a:p>
            <a:pPr marL="0" indent="0" algn="ctr">
              <a:lnSpc>
                <a:spcPts val="5468"/>
              </a:lnSpc>
              <a:buNone/>
            </a:pPr>
            <a:endParaRPr lang="en-US" sz="8800" dirty="0">
              <a:solidFill>
                <a:srgbClr val="FFFFFF"/>
              </a:solidFill>
              <a:latin typeface="Roboto" pitchFamily="34" charset="0"/>
              <a:ea typeface="Roboto" pitchFamily="34" charset="-122"/>
              <a:cs typeface="Roboto" pitchFamily="34" charset="-120"/>
            </a:endParaRPr>
          </a:p>
          <a:p>
            <a:pPr marL="0" indent="0" algn="ctr">
              <a:lnSpc>
                <a:spcPts val="5468"/>
              </a:lnSpc>
              <a:buNone/>
            </a:pPr>
            <a:r>
              <a:rPr lang="en-US" sz="9600" dirty="0">
                <a:solidFill>
                  <a:srgbClr val="FFFFFF"/>
                </a:solidFill>
                <a:latin typeface="Broadway" panose="04040905080B02020502" pitchFamily="82" charset="0"/>
                <a:ea typeface="Roboto" pitchFamily="34" charset="-122"/>
                <a:cs typeface="Roboto" pitchFamily="34" charset="-120"/>
              </a:rPr>
              <a:t>THANK YOU</a:t>
            </a:r>
            <a:endParaRPr lang="en-US" sz="9600" dirty="0">
              <a:latin typeface="Broadway" panose="04040905080B02020502" pitchFamily="82" charset="0"/>
            </a:endParaRPr>
          </a:p>
        </p:txBody>
      </p:sp>
      <p:pic>
        <p:nvPicPr>
          <p:cNvPr id="5" name="Graphic 4" descr="Grinning face outline with solid fill">
            <a:extLst>
              <a:ext uri="{FF2B5EF4-FFF2-40B4-BE49-F238E27FC236}">
                <a16:creationId xmlns:a16="http://schemas.microsoft.com/office/drawing/2014/main" id="{444DE0CF-11BF-7F0A-9A4D-04DF1541B1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08663" y="3300758"/>
            <a:ext cx="1148581" cy="1148581"/>
          </a:xfrm>
          <a:prstGeom prst="rect">
            <a:avLst/>
          </a:prstGeom>
        </p:spPr>
      </p:pic>
    </p:spTree>
    <p:extLst>
      <p:ext uri="{BB962C8B-B14F-4D97-AF65-F5344CB8AC3E}">
        <p14:creationId xmlns:p14="http://schemas.microsoft.com/office/powerpoint/2010/main" val="200135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798570"/>
            <a:ext cx="7415808"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Introduction to the Tata Group</a:t>
            </a:r>
            <a:endParaRPr lang="en-US" sz="4374" dirty="0"/>
          </a:p>
        </p:txBody>
      </p:sp>
      <p:sp>
        <p:nvSpPr>
          <p:cNvPr id="6" name="Text 2"/>
          <p:cNvSpPr/>
          <p:nvPr/>
        </p:nvSpPr>
        <p:spPr>
          <a:xfrm>
            <a:off x="2037993" y="4826198"/>
            <a:ext cx="10554414"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Tata Group is a renowned Indian multinational conglomerate with a rich history and diverse business interests. Founded in 1868 by Jamsetji Tata, the group has grown to encompass over 100 companies operating in numerous sectors, including technology, automobiles, steel, and consumer goods.</a:t>
            </a:r>
            <a:endParaRPr lang="en-US" sz="1750" dirty="0"/>
          </a:p>
        </p:txBody>
      </p:sp>
      <p:sp>
        <p:nvSpPr>
          <p:cNvPr id="7" name="Text 3"/>
          <p:cNvSpPr/>
          <p:nvPr/>
        </p:nvSpPr>
        <p:spPr>
          <a:xfrm>
            <a:off x="2037993" y="6142315"/>
            <a:ext cx="10554414"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With a strong focus on innovation, social responsibility, and ethical business practices, the Tata Group has become a symbol of India's economic and industrial prowess. Its iconic brands, such as Tata Motors, Tata Steel, and Tata Consultancy Services, are recognized globally for their quality and innovation.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529477"/>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Tata's Unique Governance Structure</a:t>
            </a:r>
            <a:endParaRPr lang="en-US" sz="4374" dirty="0"/>
          </a:p>
        </p:txBody>
      </p:sp>
      <p:sp>
        <p:nvSpPr>
          <p:cNvPr id="6" name="Text 2"/>
          <p:cNvSpPr/>
          <p:nvPr/>
        </p:nvSpPr>
        <p:spPr>
          <a:xfrm>
            <a:off x="833199" y="3251478"/>
            <a:ext cx="7477601" cy="1777008"/>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Tata Group is known for its unique and complex governance structure, which sets it apart from traditional corporate models. The group is controlled by a network of philanthropic trusts that hold a majority stake, giving them significant influence over the conglomerate's strategic decisions.</a:t>
            </a:r>
            <a:endParaRPr lang="en-US" sz="1750" dirty="0"/>
          </a:p>
        </p:txBody>
      </p:sp>
      <p:sp>
        <p:nvSpPr>
          <p:cNvPr id="7" name="Text 3"/>
          <p:cNvSpPr/>
          <p:nvPr/>
        </p:nvSpPr>
        <p:spPr>
          <a:xfrm>
            <a:off x="833199" y="5278398"/>
            <a:ext cx="7477601"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This structure has enabled the Tatas to maintain a long-term, stakeholder-centric approach, prioritizing social responsibility alongside financial performance. However, it has also led to occasional tensions and power struggles within the group, as seen in the recent Mistry succession saga.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643652"/>
            <a:ext cx="8621078"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The Tata Trusts and their Influence</a:t>
            </a:r>
            <a:endParaRPr lang="en-US" sz="4374" dirty="0"/>
          </a:p>
        </p:txBody>
      </p:sp>
      <p:sp>
        <p:nvSpPr>
          <p:cNvPr id="5" name="Shape 2"/>
          <p:cNvSpPr/>
          <p:nvPr/>
        </p:nvSpPr>
        <p:spPr>
          <a:xfrm>
            <a:off x="7293054" y="1782366"/>
            <a:ext cx="44410" cy="5803463"/>
          </a:xfrm>
          <a:prstGeom prst="roundRect">
            <a:avLst>
              <a:gd name="adj" fmla="val 225151"/>
            </a:avLst>
          </a:prstGeom>
          <a:solidFill>
            <a:srgbClr val="313E80"/>
          </a:solidFill>
          <a:ln/>
        </p:spPr>
      </p:sp>
      <p:sp>
        <p:nvSpPr>
          <p:cNvPr id="6" name="Shape 3"/>
          <p:cNvSpPr/>
          <p:nvPr/>
        </p:nvSpPr>
        <p:spPr>
          <a:xfrm>
            <a:off x="6287631" y="2183666"/>
            <a:ext cx="777597" cy="44410"/>
          </a:xfrm>
          <a:prstGeom prst="roundRect">
            <a:avLst>
              <a:gd name="adj" fmla="val 225151"/>
            </a:avLst>
          </a:prstGeom>
          <a:solidFill>
            <a:srgbClr val="313E80"/>
          </a:solidFill>
          <a:ln/>
        </p:spPr>
      </p:sp>
      <p:sp>
        <p:nvSpPr>
          <p:cNvPr id="7" name="Shape 4"/>
          <p:cNvSpPr/>
          <p:nvPr/>
        </p:nvSpPr>
        <p:spPr>
          <a:xfrm>
            <a:off x="7065228" y="1955959"/>
            <a:ext cx="499943" cy="499943"/>
          </a:xfrm>
          <a:prstGeom prst="roundRect">
            <a:avLst>
              <a:gd name="adj" fmla="val 20000"/>
            </a:avLst>
          </a:prstGeom>
          <a:solidFill>
            <a:srgbClr val="182567"/>
          </a:solidFill>
          <a:ln w="7620">
            <a:solidFill>
              <a:srgbClr val="313E80"/>
            </a:solidFill>
            <a:prstDash val="solid"/>
          </a:ln>
        </p:spPr>
      </p:sp>
      <p:sp>
        <p:nvSpPr>
          <p:cNvPr id="8" name="Text 5"/>
          <p:cNvSpPr/>
          <p:nvPr/>
        </p:nvSpPr>
        <p:spPr>
          <a:xfrm>
            <a:off x="7220486" y="1997631"/>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9" name="Text 6"/>
          <p:cNvSpPr/>
          <p:nvPr/>
        </p:nvSpPr>
        <p:spPr>
          <a:xfrm>
            <a:off x="3315653" y="2004536"/>
            <a:ext cx="2777490" cy="347186"/>
          </a:xfrm>
          <a:prstGeom prst="rect">
            <a:avLst/>
          </a:prstGeom>
          <a:noFill/>
          <a:ln/>
        </p:spPr>
        <p:txBody>
          <a:bodyPr wrap="none" rtlCol="0" anchor="t"/>
          <a:lstStyle/>
          <a:p>
            <a:pPr marL="0" indent="0" algn="r">
              <a:lnSpc>
                <a:spcPts val="2734"/>
              </a:lnSpc>
              <a:buNone/>
            </a:pPr>
            <a:r>
              <a:rPr lang="en-US" sz="2187" dirty="0">
                <a:solidFill>
                  <a:srgbClr val="CFD0D8"/>
                </a:solidFill>
                <a:latin typeface="Roboto" pitchFamily="34" charset="0"/>
                <a:ea typeface="Roboto" pitchFamily="34" charset="-122"/>
                <a:cs typeface="Roboto" pitchFamily="34" charset="-120"/>
              </a:rPr>
              <a:t>Charitable Legacy</a:t>
            </a:r>
            <a:endParaRPr lang="en-US" sz="2187" dirty="0"/>
          </a:p>
        </p:txBody>
      </p:sp>
      <p:sp>
        <p:nvSpPr>
          <p:cNvPr id="10" name="Text 7"/>
          <p:cNvSpPr/>
          <p:nvPr/>
        </p:nvSpPr>
        <p:spPr>
          <a:xfrm>
            <a:off x="2037993" y="2484953"/>
            <a:ext cx="4055150" cy="2132409"/>
          </a:xfrm>
          <a:prstGeom prst="rect">
            <a:avLst/>
          </a:prstGeom>
          <a:noFill/>
          <a:ln/>
        </p:spPr>
        <p:txBody>
          <a:bodyPr wrap="square" rtlCol="0" anchor="t"/>
          <a:lstStyle/>
          <a:p>
            <a:pPr marL="0" indent="0" algn="r">
              <a:lnSpc>
                <a:spcPts val="2799"/>
              </a:lnSpc>
              <a:buNone/>
            </a:pPr>
            <a:r>
              <a:rPr lang="en-US" sz="1750" dirty="0">
                <a:solidFill>
                  <a:srgbClr val="CFD0D8"/>
                </a:solidFill>
                <a:latin typeface="Roboto" pitchFamily="34" charset="0"/>
                <a:ea typeface="Roboto" pitchFamily="34" charset="-122"/>
                <a:cs typeface="Roboto" pitchFamily="34" charset="-120"/>
              </a:rPr>
              <a:t>The Tata Trusts, established by Jamsetji Tata, are some of India's oldest and largest philanthropic organizations, dedicated to supporting education, healthcare, and community development.</a:t>
            </a:r>
            <a:endParaRPr lang="en-US" sz="1750" dirty="0"/>
          </a:p>
        </p:txBody>
      </p:sp>
      <p:sp>
        <p:nvSpPr>
          <p:cNvPr id="11" name="Shape 8"/>
          <p:cNvSpPr/>
          <p:nvPr/>
        </p:nvSpPr>
        <p:spPr>
          <a:xfrm>
            <a:off x="7565172" y="3294519"/>
            <a:ext cx="777597" cy="44410"/>
          </a:xfrm>
          <a:prstGeom prst="roundRect">
            <a:avLst>
              <a:gd name="adj" fmla="val 225151"/>
            </a:avLst>
          </a:prstGeom>
          <a:solidFill>
            <a:srgbClr val="313E80"/>
          </a:solidFill>
          <a:ln/>
        </p:spPr>
      </p:sp>
      <p:sp>
        <p:nvSpPr>
          <p:cNvPr id="12" name="Shape 9"/>
          <p:cNvSpPr/>
          <p:nvPr/>
        </p:nvSpPr>
        <p:spPr>
          <a:xfrm>
            <a:off x="7065228" y="3066812"/>
            <a:ext cx="499943" cy="499943"/>
          </a:xfrm>
          <a:prstGeom prst="roundRect">
            <a:avLst>
              <a:gd name="adj" fmla="val 20000"/>
            </a:avLst>
          </a:prstGeom>
          <a:solidFill>
            <a:srgbClr val="182567"/>
          </a:solidFill>
          <a:ln w="7620">
            <a:solidFill>
              <a:srgbClr val="313E80"/>
            </a:solidFill>
            <a:prstDash val="solid"/>
          </a:ln>
        </p:spPr>
      </p:sp>
      <p:sp>
        <p:nvSpPr>
          <p:cNvPr id="13" name="Text 10"/>
          <p:cNvSpPr/>
          <p:nvPr/>
        </p:nvSpPr>
        <p:spPr>
          <a:xfrm>
            <a:off x="7220486" y="3108484"/>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4" name="Text 11"/>
          <p:cNvSpPr/>
          <p:nvPr/>
        </p:nvSpPr>
        <p:spPr>
          <a:xfrm>
            <a:off x="8537258" y="3115389"/>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Controlling Stake</a:t>
            </a:r>
            <a:endParaRPr lang="en-US" sz="2187" dirty="0"/>
          </a:p>
        </p:txBody>
      </p:sp>
      <p:sp>
        <p:nvSpPr>
          <p:cNvPr id="15" name="Text 12"/>
          <p:cNvSpPr/>
          <p:nvPr/>
        </p:nvSpPr>
        <p:spPr>
          <a:xfrm>
            <a:off x="8537258" y="3595807"/>
            <a:ext cx="4055150" cy="1777008"/>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The Tata Trusts hold a controlling 66% stake in Tata Sons, the holding company of the Tata Group, giving them immense influence over the conglomerate's strategic decisions.</a:t>
            </a:r>
            <a:endParaRPr lang="en-US" sz="1750" dirty="0"/>
          </a:p>
        </p:txBody>
      </p:sp>
      <p:sp>
        <p:nvSpPr>
          <p:cNvPr id="16" name="Shape 13"/>
          <p:cNvSpPr/>
          <p:nvPr/>
        </p:nvSpPr>
        <p:spPr>
          <a:xfrm>
            <a:off x="6287631" y="5463004"/>
            <a:ext cx="777597" cy="44410"/>
          </a:xfrm>
          <a:prstGeom prst="roundRect">
            <a:avLst>
              <a:gd name="adj" fmla="val 225151"/>
            </a:avLst>
          </a:prstGeom>
          <a:solidFill>
            <a:srgbClr val="313E80"/>
          </a:solidFill>
          <a:ln/>
        </p:spPr>
      </p:sp>
      <p:sp>
        <p:nvSpPr>
          <p:cNvPr id="17" name="Shape 14"/>
          <p:cNvSpPr/>
          <p:nvPr/>
        </p:nvSpPr>
        <p:spPr>
          <a:xfrm>
            <a:off x="7065228" y="5235297"/>
            <a:ext cx="499943" cy="499943"/>
          </a:xfrm>
          <a:prstGeom prst="roundRect">
            <a:avLst>
              <a:gd name="adj" fmla="val 20000"/>
            </a:avLst>
          </a:prstGeom>
          <a:solidFill>
            <a:srgbClr val="182567"/>
          </a:solidFill>
          <a:ln w="7620">
            <a:solidFill>
              <a:srgbClr val="313E80"/>
            </a:solidFill>
            <a:prstDash val="solid"/>
          </a:ln>
        </p:spPr>
      </p:sp>
      <p:sp>
        <p:nvSpPr>
          <p:cNvPr id="18" name="Text 15"/>
          <p:cNvSpPr/>
          <p:nvPr/>
        </p:nvSpPr>
        <p:spPr>
          <a:xfrm>
            <a:off x="7220486" y="5276969"/>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19" name="Text 16"/>
          <p:cNvSpPr/>
          <p:nvPr/>
        </p:nvSpPr>
        <p:spPr>
          <a:xfrm>
            <a:off x="2949654" y="5283875"/>
            <a:ext cx="3143488" cy="347186"/>
          </a:xfrm>
          <a:prstGeom prst="rect">
            <a:avLst/>
          </a:prstGeom>
          <a:noFill/>
          <a:ln/>
        </p:spPr>
        <p:txBody>
          <a:bodyPr wrap="none" rtlCol="0" anchor="t"/>
          <a:lstStyle/>
          <a:p>
            <a:pPr marL="0" indent="0" algn="r">
              <a:lnSpc>
                <a:spcPts val="2734"/>
              </a:lnSpc>
              <a:buNone/>
            </a:pPr>
            <a:r>
              <a:rPr lang="en-US" sz="2187" dirty="0">
                <a:solidFill>
                  <a:srgbClr val="CFD0D8"/>
                </a:solidFill>
                <a:latin typeface="Roboto" pitchFamily="34" charset="0"/>
                <a:ea typeface="Roboto" pitchFamily="34" charset="-122"/>
                <a:cs typeface="Roboto" pitchFamily="34" charset="-120"/>
              </a:rPr>
              <a:t>Autonomous Governance</a:t>
            </a:r>
            <a:endParaRPr lang="en-US" sz="2187" dirty="0"/>
          </a:p>
        </p:txBody>
      </p:sp>
      <p:sp>
        <p:nvSpPr>
          <p:cNvPr id="20" name="Text 17"/>
          <p:cNvSpPr/>
          <p:nvPr/>
        </p:nvSpPr>
        <p:spPr>
          <a:xfrm>
            <a:off x="2037993" y="5764292"/>
            <a:ext cx="4055150" cy="1421606"/>
          </a:xfrm>
          <a:prstGeom prst="rect">
            <a:avLst/>
          </a:prstGeom>
          <a:noFill/>
          <a:ln/>
        </p:spPr>
        <p:txBody>
          <a:bodyPr wrap="square" rtlCol="0" anchor="t"/>
          <a:lstStyle/>
          <a:p>
            <a:pPr marL="0" indent="0" algn="r">
              <a:lnSpc>
                <a:spcPts val="2799"/>
              </a:lnSpc>
              <a:buNone/>
            </a:pPr>
            <a:r>
              <a:rPr lang="en-US" sz="1750" dirty="0">
                <a:solidFill>
                  <a:srgbClr val="CFD0D8"/>
                </a:solidFill>
                <a:latin typeface="Roboto" pitchFamily="34" charset="0"/>
                <a:ea typeface="Roboto" pitchFamily="34" charset="-122"/>
                <a:cs typeface="Roboto" pitchFamily="34" charset="-120"/>
              </a:rPr>
              <a:t>The Tata Trusts operate autonomously from the Tata Group's management, with their own boards of trustees providing independent oversight and direction.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2132052"/>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Controversies and Challenges in Tata's Governance</a:t>
            </a:r>
            <a:endParaRPr lang="en-US" sz="4374" dirty="0"/>
          </a:p>
        </p:txBody>
      </p:sp>
      <p:sp>
        <p:nvSpPr>
          <p:cNvPr id="5" name="Text 2"/>
          <p:cNvSpPr/>
          <p:nvPr/>
        </p:nvSpPr>
        <p:spPr>
          <a:xfrm>
            <a:off x="2393394" y="396513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Allegations of mismanagement and nepotism in Tata Group's operations</a:t>
            </a:r>
            <a:endParaRPr lang="en-US" sz="1750" dirty="0"/>
          </a:p>
        </p:txBody>
      </p:sp>
      <p:sp>
        <p:nvSpPr>
          <p:cNvPr id="6" name="Text 3"/>
          <p:cNvSpPr/>
          <p:nvPr/>
        </p:nvSpPr>
        <p:spPr>
          <a:xfrm>
            <a:off x="2393394" y="4409361"/>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Disputes between Tata Sons and its subsidiaries over strategic decisions</a:t>
            </a:r>
            <a:endParaRPr lang="en-US" sz="1750" dirty="0"/>
          </a:p>
        </p:txBody>
      </p:sp>
      <p:sp>
        <p:nvSpPr>
          <p:cNvPr id="7" name="Text 4"/>
          <p:cNvSpPr/>
          <p:nvPr/>
        </p:nvSpPr>
        <p:spPr>
          <a:xfrm>
            <a:off x="2393394" y="485358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Criticism of the Tata Trusts' opaque decision-making and lack of accountability</a:t>
            </a:r>
            <a:endParaRPr lang="en-US" sz="1750" dirty="0"/>
          </a:p>
        </p:txBody>
      </p:sp>
      <p:sp>
        <p:nvSpPr>
          <p:cNvPr id="8" name="Text 5"/>
          <p:cNvSpPr/>
          <p:nvPr/>
        </p:nvSpPr>
        <p:spPr>
          <a:xfrm>
            <a:off x="2393394" y="5297805"/>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Concerns over the Tata Group's complex ownership structure and control by a few family members</a:t>
            </a:r>
            <a:endParaRPr lang="en-US" sz="1750" dirty="0"/>
          </a:p>
        </p:txBody>
      </p:sp>
      <p:sp>
        <p:nvSpPr>
          <p:cNvPr id="9" name="Text 6"/>
          <p:cNvSpPr/>
          <p:nvPr/>
        </p:nvSpPr>
        <p:spPr>
          <a:xfrm>
            <a:off x="2393394" y="574202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FD0D8"/>
                </a:solidFill>
                <a:latin typeface="Roboto" pitchFamily="34" charset="0"/>
                <a:ea typeface="Roboto" pitchFamily="34" charset="-122"/>
                <a:cs typeface="Roboto" pitchFamily="34" charset="-120"/>
              </a:rPr>
              <a:t>Lawsuits and regulatory investigations into alleged corporate governance failures at Tata companies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168718"/>
            <a:ext cx="7043261"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The Mistry Succession Saga</a:t>
            </a:r>
            <a:endParaRPr lang="en-US" sz="4374" dirty="0"/>
          </a:p>
        </p:txBody>
      </p:sp>
      <p:sp>
        <p:nvSpPr>
          <p:cNvPr id="5" name="Text 2"/>
          <p:cNvSpPr/>
          <p:nvPr/>
        </p:nvSpPr>
        <p:spPr>
          <a:xfrm>
            <a:off x="2037993" y="2396252"/>
            <a:ext cx="5006221"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succession of Tata Group's leadership became a contentious issue in 2016 when Cyrus Mistry was abruptly removed as the Chairman. This sparked a bitter power struggle between Mistry and the Tata Trusts, which held a majority stake in the conglomerate.</a:t>
            </a:r>
            <a:endParaRPr lang="en-US" sz="1750" dirty="0"/>
          </a:p>
        </p:txBody>
      </p:sp>
      <p:sp>
        <p:nvSpPr>
          <p:cNvPr id="6" name="Text 3"/>
          <p:cNvSpPr/>
          <p:nvPr/>
        </p:nvSpPr>
        <p:spPr>
          <a:xfrm>
            <a:off x="2037993" y="4728567"/>
            <a:ext cx="5006221" cy="2132409"/>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Mistry camp alleged misgovernance and poor decision-making by the Tata board, while the Tatas countered that Mistry had failed to uphold the group's values and vision. The public feud highlighted deep divisions within the House of Tatas.</a:t>
            </a:r>
            <a:endParaRPr lang="en-US" sz="1750" dirty="0"/>
          </a:p>
        </p:txBody>
      </p:sp>
      <p:pic>
        <p:nvPicPr>
          <p:cNvPr id="7" name="Image 1" descr="preencoded.png"/>
          <p:cNvPicPr>
            <a:picLocks noChangeAspect="1"/>
          </p:cNvPicPr>
          <p:nvPr/>
        </p:nvPicPr>
        <p:blipFill>
          <a:blip r:embed="rId4"/>
          <a:stretch>
            <a:fillRect/>
          </a:stretch>
        </p:blipFill>
        <p:spPr>
          <a:xfrm>
            <a:off x="7593806" y="2446258"/>
            <a:ext cx="5006221" cy="41012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460063"/>
            <a:ext cx="8094464"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Ratan Tata's Return and Reforms</a:t>
            </a:r>
            <a:endParaRPr lang="en-US" sz="4374" dirty="0"/>
          </a:p>
        </p:txBody>
      </p:sp>
      <p:sp>
        <p:nvSpPr>
          <p:cNvPr id="5" name="Shape 2"/>
          <p:cNvSpPr/>
          <p:nvPr/>
        </p:nvSpPr>
        <p:spPr>
          <a:xfrm>
            <a:off x="2037993" y="2772370"/>
            <a:ext cx="499943" cy="499943"/>
          </a:xfrm>
          <a:prstGeom prst="roundRect">
            <a:avLst>
              <a:gd name="adj" fmla="val 20000"/>
            </a:avLst>
          </a:prstGeom>
          <a:solidFill>
            <a:srgbClr val="182567"/>
          </a:solidFill>
          <a:ln w="7620">
            <a:solidFill>
              <a:srgbClr val="313E80"/>
            </a:solidFill>
            <a:prstDash val="solid"/>
          </a:ln>
        </p:spPr>
      </p:sp>
      <p:sp>
        <p:nvSpPr>
          <p:cNvPr id="6" name="Text 3"/>
          <p:cNvSpPr/>
          <p:nvPr/>
        </p:nvSpPr>
        <p:spPr>
          <a:xfrm>
            <a:off x="2193250" y="281404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7" name="Text 4"/>
          <p:cNvSpPr/>
          <p:nvPr/>
        </p:nvSpPr>
        <p:spPr>
          <a:xfrm>
            <a:off x="2760107" y="2848689"/>
            <a:ext cx="3786902"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Ratan Tata's Temporary Return</a:t>
            </a:r>
            <a:endParaRPr lang="en-US" sz="2187" dirty="0"/>
          </a:p>
        </p:txBody>
      </p:sp>
      <p:sp>
        <p:nvSpPr>
          <p:cNvPr id="8" name="Text 5"/>
          <p:cNvSpPr/>
          <p:nvPr/>
        </p:nvSpPr>
        <p:spPr>
          <a:xfrm>
            <a:off x="2760107" y="3329107"/>
            <a:ext cx="4444008"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After Cyrus Mistry's ouster, Ratan Tata, the former chairman, briefly returned to the helm to provide stability and direction.</a:t>
            </a:r>
            <a:endParaRPr lang="en-US" sz="1750" dirty="0"/>
          </a:p>
        </p:txBody>
      </p:sp>
      <p:sp>
        <p:nvSpPr>
          <p:cNvPr id="9" name="Shape 6"/>
          <p:cNvSpPr/>
          <p:nvPr/>
        </p:nvSpPr>
        <p:spPr>
          <a:xfrm>
            <a:off x="7426285" y="2772370"/>
            <a:ext cx="499943" cy="499943"/>
          </a:xfrm>
          <a:prstGeom prst="roundRect">
            <a:avLst>
              <a:gd name="adj" fmla="val 20000"/>
            </a:avLst>
          </a:prstGeom>
          <a:solidFill>
            <a:srgbClr val="182567"/>
          </a:solidFill>
          <a:ln w="7620">
            <a:solidFill>
              <a:srgbClr val="313E80"/>
            </a:solidFill>
            <a:prstDash val="solid"/>
          </a:ln>
        </p:spPr>
      </p:sp>
      <p:sp>
        <p:nvSpPr>
          <p:cNvPr id="10" name="Text 7"/>
          <p:cNvSpPr/>
          <p:nvPr/>
        </p:nvSpPr>
        <p:spPr>
          <a:xfrm>
            <a:off x="7581543" y="281404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1" name="Text 8"/>
          <p:cNvSpPr/>
          <p:nvPr/>
        </p:nvSpPr>
        <p:spPr>
          <a:xfrm>
            <a:off x="8148399" y="2848689"/>
            <a:ext cx="2880003"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Focus on Transparency</a:t>
            </a:r>
            <a:endParaRPr lang="en-US" sz="2187" dirty="0"/>
          </a:p>
        </p:txBody>
      </p:sp>
      <p:sp>
        <p:nvSpPr>
          <p:cNvPr id="12" name="Text 9"/>
          <p:cNvSpPr/>
          <p:nvPr/>
        </p:nvSpPr>
        <p:spPr>
          <a:xfrm>
            <a:off x="8148399" y="3329107"/>
            <a:ext cx="4444008"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Ratan Tata initiated reforms to improve transparency and corporate governance, including strengthening the Tata Trusts' oversight role.</a:t>
            </a:r>
            <a:endParaRPr lang="en-US" sz="1750" dirty="0"/>
          </a:p>
        </p:txBody>
      </p:sp>
      <p:sp>
        <p:nvSpPr>
          <p:cNvPr id="13" name="Shape 10"/>
          <p:cNvSpPr/>
          <p:nvPr/>
        </p:nvSpPr>
        <p:spPr>
          <a:xfrm>
            <a:off x="2037993" y="5146477"/>
            <a:ext cx="499943" cy="499943"/>
          </a:xfrm>
          <a:prstGeom prst="roundRect">
            <a:avLst>
              <a:gd name="adj" fmla="val 20000"/>
            </a:avLst>
          </a:prstGeom>
          <a:solidFill>
            <a:srgbClr val="182567"/>
          </a:solidFill>
          <a:ln w="7620">
            <a:solidFill>
              <a:srgbClr val="313E80"/>
            </a:solidFill>
            <a:prstDash val="solid"/>
          </a:ln>
        </p:spPr>
      </p:sp>
      <p:sp>
        <p:nvSpPr>
          <p:cNvPr id="14" name="Text 11"/>
          <p:cNvSpPr/>
          <p:nvPr/>
        </p:nvSpPr>
        <p:spPr>
          <a:xfrm>
            <a:off x="2193250" y="5188148"/>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15" name="Text 12"/>
          <p:cNvSpPr/>
          <p:nvPr/>
        </p:nvSpPr>
        <p:spPr>
          <a:xfrm>
            <a:off x="2760107" y="5222796"/>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Restoring Trust</a:t>
            </a:r>
            <a:endParaRPr lang="en-US" sz="2187" dirty="0"/>
          </a:p>
        </p:txBody>
      </p:sp>
      <p:sp>
        <p:nvSpPr>
          <p:cNvPr id="16" name="Text 13"/>
          <p:cNvSpPr/>
          <p:nvPr/>
        </p:nvSpPr>
        <p:spPr>
          <a:xfrm>
            <a:off x="2760107" y="5703213"/>
            <a:ext cx="4444008"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Tata sought to repair relationships with key stakeholders and rebuild trust in the Tata brand after the divisive Mistry saga.</a:t>
            </a:r>
            <a:endParaRPr lang="en-US" sz="1750" dirty="0"/>
          </a:p>
        </p:txBody>
      </p:sp>
      <p:sp>
        <p:nvSpPr>
          <p:cNvPr id="17" name="Shape 14"/>
          <p:cNvSpPr/>
          <p:nvPr/>
        </p:nvSpPr>
        <p:spPr>
          <a:xfrm>
            <a:off x="7426285" y="5146477"/>
            <a:ext cx="499943" cy="499943"/>
          </a:xfrm>
          <a:prstGeom prst="roundRect">
            <a:avLst>
              <a:gd name="adj" fmla="val 20000"/>
            </a:avLst>
          </a:prstGeom>
          <a:solidFill>
            <a:srgbClr val="182567"/>
          </a:solidFill>
          <a:ln w="7620">
            <a:solidFill>
              <a:srgbClr val="313E80"/>
            </a:solidFill>
            <a:prstDash val="solid"/>
          </a:ln>
        </p:spPr>
      </p:sp>
      <p:sp>
        <p:nvSpPr>
          <p:cNvPr id="18" name="Text 15"/>
          <p:cNvSpPr/>
          <p:nvPr/>
        </p:nvSpPr>
        <p:spPr>
          <a:xfrm>
            <a:off x="7581543" y="5188148"/>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4</a:t>
            </a:r>
            <a:endParaRPr lang="en-US" sz="2624" dirty="0"/>
          </a:p>
        </p:txBody>
      </p:sp>
      <p:sp>
        <p:nvSpPr>
          <p:cNvPr id="19" name="Text 16"/>
          <p:cNvSpPr/>
          <p:nvPr/>
        </p:nvSpPr>
        <p:spPr>
          <a:xfrm>
            <a:off x="8148399" y="5222796"/>
            <a:ext cx="4087297"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Paving the Way for a New Leader</a:t>
            </a:r>
            <a:endParaRPr lang="en-US" sz="2187" dirty="0"/>
          </a:p>
        </p:txBody>
      </p:sp>
      <p:sp>
        <p:nvSpPr>
          <p:cNvPr id="20" name="Text 17"/>
          <p:cNvSpPr/>
          <p:nvPr/>
        </p:nvSpPr>
        <p:spPr>
          <a:xfrm>
            <a:off x="8148399" y="5703213"/>
            <a:ext cx="4444008"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Ratan Tata's interim leadership laid the groundwork for the appointment of a new, permanent Tata Sons chairman.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803315"/>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Balancing Shareholder Interests and Social Responsibility</a:t>
            </a:r>
            <a:endParaRPr lang="en-US" sz="4374" dirty="0"/>
          </a:p>
        </p:txBody>
      </p:sp>
      <p:sp>
        <p:nvSpPr>
          <p:cNvPr id="5" name="Text 2"/>
          <p:cNvSpPr/>
          <p:nvPr/>
        </p:nvSpPr>
        <p:spPr>
          <a:xfrm>
            <a:off x="2037993" y="2747486"/>
            <a:ext cx="2232065" cy="694373"/>
          </a:xfrm>
          <a:prstGeom prst="rect">
            <a:avLst/>
          </a:prstGeom>
          <a:noFill/>
          <a:ln/>
        </p:spPr>
        <p:txBody>
          <a:bodyPr wrap="squar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Shareholder Value</a:t>
            </a:r>
            <a:endParaRPr lang="en-US" sz="2187" dirty="0"/>
          </a:p>
        </p:txBody>
      </p:sp>
      <p:sp>
        <p:nvSpPr>
          <p:cNvPr id="6" name="Text 3"/>
          <p:cNvSpPr/>
          <p:nvPr/>
        </p:nvSpPr>
        <p:spPr>
          <a:xfrm>
            <a:off x="2037993" y="3664029"/>
            <a:ext cx="2232065" cy="3198614"/>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Tata's governance model must balance the need to deliver strong financial returns to shareholders with its deep commitment to social impact and public good.</a:t>
            </a:r>
            <a:endParaRPr lang="en-US" sz="1750" dirty="0"/>
          </a:p>
        </p:txBody>
      </p:sp>
      <p:sp>
        <p:nvSpPr>
          <p:cNvPr id="7" name="Text 4"/>
          <p:cNvSpPr/>
          <p:nvPr/>
        </p:nvSpPr>
        <p:spPr>
          <a:xfrm>
            <a:off x="4819650" y="2747486"/>
            <a:ext cx="2232065" cy="694373"/>
          </a:xfrm>
          <a:prstGeom prst="rect">
            <a:avLst/>
          </a:prstGeom>
          <a:noFill/>
          <a:ln/>
        </p:spPr>
        <p:txBody>
          <a:bodyPr wrap="squar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Social Responsibility</a:t>
            </a:r>
            <a:endParaRPr lang="en-US" sz="2187" dirty="0"/>
          </a:p>
        </p:txBody>
      </p:sp>
      <p:sp>
        <p:nvSpPr>
          <p:cNvPr id="8" name="Text 5"/>
          <p:cNvSpPr/>
          <p:nvPr/>
        </p:nvSpPr>
        <p:spPr>
          <a:xfrm>
            <a:off x="4819650" y="3664029"/>
            <a:ext cx="2232065" cy="355401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As a conglomerate with diverse business interests, Tata must ensure its actions and policies benefit the communities it serves, protect the environment, and uplift the underprivileged.</a:t>
            </a:r>
            <a:endParaRPr lang="en-US" sz="1750" dirty="0"/>
          </a:p>
        </p:txBody>
      </p:sp>
      <p:sp>
        <p:nvSpPr>
          <p:cNvPr id="9" name="Text 6"/>
          <p:cNvSpPr/>
          <p:nvPr/>
        </p:nvSpPr>
        <p:spPr>
          <a:xfrm>
            <a:off x="7601307" y="2747486"/>
            <a:ext cx="2232065"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Ethical Dilemmas</a:t>
            </a:r>
            <a:endParaRPr lang="en-US" sz="2187" dirty="0"/>
          </a:p>
        </p:txBody>
      </p:sp>
      <p:sp>
        <p:nvSpPr>
          <p:cNvPr id="10" name="Text 7"/>
          <p:cNvSpPr/>
          <p:nvPr/>
        </p:nvSpPr>
        <p:spPr>
          <a:xfrm>
            <a:off x="7601307" y="3316843"/>
            <a:ext cx="2232065" cy="3909417"/>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Tata often faces difficult tradeoffs between maximizing profits and upholding its social mission. Navigating these dilemmas requires principled leadership and a nuanced understanding of stakeholder interests.</a:t>
            </a:r>
            <a:endParaRPr lang="en-US" sz="1750" dirty="0"/>
          </a:p>
        </p:txBody>
      </p:sp>
      <p:sp>
        <p:nvSpPr>
          <p:cNvPr id="11" name="Text 8"/>
          <p:cNvSpPr/>
          <p:nvPr/>
        </p:nvSpPr>
        <p:spPr>
          <a:xfrm>
            <a:off x="10382964" y="2747486"/>
            <a:ext cx="2232065" cy="694373"/>
          </a:xfrm>
          <a:prstGeom prst="rect">
            <a:avLst/>
          </a:prstGeom>
          <a:noFill/>
          <a:ln/>
        </p:spPr>
        <p:txBody>
          <a:bodyPr wrap="squar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Transparency &amp; Accountability</a:t>
            </a:r>
            <a:endParaRPr lang="en-US" sz="2187" dirty="0"/>
          </a:p>
        </p:txBody>
      </p:sp>
      <p:sp>
        <p:nvSpPr>
          <p:cNvPr id="12" name="Text 9"/>
          <p:cNvSpPr/>
          <p:nvPr/>
        </p:nvSpPr>
        <p:spPr>
          <a:xfrm>
            <a:off x="10382964" y="3664029"/>
            <a:ext cx="2232065" cy="3198614"/>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Tata must maintain the highest standards of transparency and accountability to build trust with shareholders, customers, employees and the public at large.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509599" y="558403"/>
            <a:ext cx="9611082" cy="1264682"/>
          </a:xfrm>
          <a:prstGeom prst="rect">
            <a:avLst/>
          </a:prstGeom>
          <a:noFill/>
          <a:ln/>
        </p:spPr>
        <p:txBody>
          <a:bodyPr wrap="square" rtlCol="0" anchor="t"/>
          <a:lstStyle/>
          <a:p>
            <a:pPr marL="0" indent="0">
              <a:lnSpc>
                <a:spcPts val="4979"/>
              </a:lnSpc>
              <a:buNone/>
            </a:pPr>
            <a:r>
              <a:rPr lang="en-US" sz="3983" dirty="0">
                <a:solidFill>
                  <a:srgbClr val="FFFFFF"/>
                </a:solidFill>
                <a:latin typeface="Roboto" pitchFamily="34" charset="0"/>
                <a:ea typeface="Roboto" pitchFamily="34" charset="-122"/>
                <a:cs typeface="Roboto" pitchFamily="34" charset="-120"/>
              </a:rPr>
              <a:t>Lessons and Implications for Corporate Governance</a:t>
            </a:r>
            <a:endParaRPr lang="en-US" sz="3983" dirty="0"/>
          </a:p>
        </p:txBody>
      </p:sp>
      <p:pic>
        <p:nvPicPr>
          <p:cNvPr id="5" name="Image 1" descr="preencoded.png"/>
          <p:cNvPicPr>
            <a:picLocks noChangeAspect="1"/>
          </p:cNvPicPr>
          <p:nvPr/>
        </p:nvPicPr>
        <p:blipFill>
          <a:blip r:embed="rId4"/>
          <a:stretch>
            <a:fillRect/>
          </a:stretch>
        </p:blipFill>
        <p:spPr>
          <a:xfrm>
            <a:off x="4119443" y="2227659"/>
            <a:ext cx="1741408" cy="1280160"/>
          </a:xfrm>
          <a:prstGeom prst="rect">
            <a:avLst/>
          </a:prstGeom>
        </p:spPr>
      </p:pic>
      <p:sp>
        <p:nvSpPr>
          <p:cNvPr id="6" name="Text 2"/>
          <p:cNvSpPr/>
          <p:nvPr/>
        </p:nvSpPr>
        <p:spPr>
          <a:xfrm>
            <a:off x="4840367" y="2752606"/>
            <a:ext cx="143828" cy="404574"/>
          </a:xfrm>
          <a:prstGeom prst="rect">
            <a:avLst/>
          </a:prstGeom>
          <a:noFill/>
          <a:ln/>
        </p:spPr>
        <p:txBody>
          <a:bodyPr wrap="none" rtlCol="0" anchor="t"/>
          <a:lstStyle/>
          <a:p>
            <a:pPr marL="0" indent="0" algn="ctr">
              <a:lnSpc>
                <a:spcPts val="3186"/>
              </a:lnSpc>
              <a:buNone/>
            </a:pPr>
            <a:r>
              <a:rPr lang="en-US" sz="1992" dirty="0">
                <a:solidFill>
                  <a:srgbClr val="CFD0D8"/>
                </a:solidFill>
                <a:latin typeface="Roboto" pitchFamily="34" charset="0"/>
                <a:ea typeface="Roboto" pitchFamily="34" charset="-122"/>
                <a:cs typeface="Roboto" pitchFamily="34" charset="-120"/>
              </a:rPr>
              <a:t>1</a:t>
            </a:r>
            <a:endParaRPr lang="en-US" sz="1992" dirty="0"/>
          </a:p>
        </p:txBody>
      </p:sp>
      <p:sp>
        <p:nvSpPr>
          <p:cNvPr id="7" name="Text 3"/>
          <p:cNvSpPr/>
          <p:nvPr/>
        </p:nvSpPr>
        <p:spPr>
          <a:xfrm>
            <a:off x="5907524" y="2429947"/>
            <a:ext cx="2529245" cy="316111"/>
          </a:xfrm>
          <a:prstGeom prst="rect">
            <a:avLst/>
          </a:prstGeom>
          <a:noFill/>
          <a:ln/>
        </p:spPr>
        <p:txBody>
          <a:bodyPr wrap="none" rtlCol="0" anchor="t"/>
          <a:lstStyle/>
          <a:p>
            <a:pPr marL="0" indent="0" algn="l">
              <a:lnSpc>
                <a:spcPts val="2489"/>
              </a:lnSpc>
              <a:buNone/>
            </a:pPr>
            <a:r>
              <a:rPr lang="en-US" sz="1992" dirty="0">
                <a:solidFill>
                  <a:srgbClr val="CFD0D8"/>
                </a:solidFill>
                <a:latin typeface="Roboto" pitchFamily="34" charset="0"/>
                <a:ea typeface="Roboto" pitchFamily="34" charset="-122"/>
                <a:cs typeface="Roboto" pitchFamily="34" charset="-120"/>
              </a:rPr>
              <a:t>Transparency</a:t>
            </a:r>
            <a:endParaRPr lang="en-US" sz="1992" dirty="0"/>
          </a:p>
        </p:txBody>
      </p:sp>
      <p:sp>
        <p:nvSpPr>
          <p:cNvPr id="8" name="Text 4"/>
          <p:cNvSpPr/>
          <p:nvPr/>
        </p:nvSpPr>
        <p:spPr>
          <a:xfrm>
            <a:off x="5907524" y="2867382"/>
            <a:ext cx="3440073" cy="323612"/>
          </a:xfrm>
          <a:prstGeom prst="rect">
            <a:avLst/>
          </a:prstGeom>
          <a:noFill/>
          <a:ln/>
        </p:spPr>
        <p:txBody>
          <a:bodyPr wrap="none" rtlCol="0" anchor="t"/>
          <a:lstStyle/>
          <a:p>
            <a:pPr marL="0" indent="0" algn="l">
              <a:lnSpc>
                <a:spcPts val="2549"/>
              </a:lnSpc>
              <a:buNone/>
            </a:pPr>
            <a:r>
              <a:rPr lang="en-US" sz="1593" dirty="0">
                <a:solidFill>
                  <a:srgbClr val="CFD0D8"/>
                </a:solidFill>
                <a:latin typeface="Roboto" pitchFamily="34" charset="0"/>
                <a:ea typeface="Roboto" pitchFamily="34" charset="-122"/>
                <a:cs typeface="Roboto" pitchFamily="34" charset="-120"/>
              </a:rPr>
              <a:t>Increase disclosure and accountability</a:t>
            </a:r>
            <a:endParaRPr lang="en-US" sz="1593" dirty="0"/>
          </a:p>
        </p:txBody>
      </p:sp>
      <p:sp>
        <p:nvSpPr>
          <p:cNvPr id="9" name="Shape 5"/>
          <p:cNvSpPr/>
          <p:nvPr/>
        </p:nvSpPr>
        <p:spPr>
          <a:xfrm>
            <a:off x="5755719" y="3395871"/>
            <a:ext cx="6314480" cy="20181"/>
          </a:xfrm>
          <a:prstGeom prst="roundRect">
            <a:avLst>
              <a:gd name="adj" fmla="val 451181"/>
            </a:avLst>
          </a:prstGeom>
          <a:solidFill>
            <a:srgbClr val="313E80"/>
          </a:solidFill>
          <a:ln/>
        </p:spPr>
      </p:sp>
      <p:pic>
        <p:nvPicPr>
          <p:cNvPr id="10" name="Image 2" descr="preencoded.png"/>
          <p:cNvPicPr>
            <a:picLocks noChangeAspect="1"/>
          </p:cNvPicPr>
          <p:nvPr/>
        </p:nvPicPr>
        <p:blipFill>
          <a:blip r:embed="rId5"/>
          <a:stretch>
            <a:fillRect/>
          </a:stretch>
        </p:blipFill>
        <p:spPr>
          <a:xfrm>
            <a:off x="3326487" y="3443764"/>
            <a:ext cx="3482935" cy="1280160"/>
          </a:xfrm>
          <a:prstGeom prst="rect">
            <a:avLst/>
          </a:prstGeom>
        </p:spPr>
      </p:pic>
      <p:sp>
        <p:nvSpPr>
          <p:cNvPr id="11" name="Text 6"/>
          <p:cNvSpPr/>
          <p:nvPr/>
        </p:nvSpPr>
        <p:spPr>
          <a:xfrm>
            <a:off x="4840248" y="3824288"/>
            <a:ext cx="143828" cy="404574"/>
          </a:xfrm>
          <a:prstGeom prst="rect">
            <a:avLst/>
          </a:prstGeom>
          <a:noFill/>
          <a:ln/>
        </p:spPr>
        <p:txBody>
          <a:bodyPr wrap="none" rtlCol="0" anchor="t"/>
          <a:lstStyle/>
          <a:p>
            <a:pPr marL="0" indent="0" algn="ctr">
              <a:lnSpc>
                <a:spcPts val="3186"/>
              </a:lnSpc>
              <a:buNone/>
            </a:pPr>
            <a:r>
              <a:rPr lang="en-US" sz="1992" dirty="0">
                <a:solidFill>
                  <a:srgbClr val="CFD0D8"/>
                </a:solidFill>
                <a:latin typeface="Roboto" pitchFamily="34" charset="0"/>
                <a:ea typeface="Roboto" pitchFamily="34" charset="-122"/>
                <a:cs typeface="Roboto" pitchFamily="34" charset="-120"/>
              </a:rPr>
              <a:t>2</a:t>
            </a:r>
            <a:endParaRPr lang="en-US" sz="1992" dirty="0"/>
          </a:p>
        </p:txBody>
      </p:sp>
      <p:sp>
        <p:nvSpPr>
          <p:cNvPr id="12" name="Text 7"/>
          <p:cNvSpPr/>
          <p:nvPr/>
        </p:nvSpPr>
        <p:spPr>
          <a:xfrm>
            <a:off x="6700361" y="3646051"/>
            <a:ext cx="2529245" cy="316111"/>
          </a:xfrm>
          <a:prstGeom prst="rect">
            <a:avLst/>
          </a:prstGeom>
          <a:noFill/>
          <a:ln/>
        </p:spPr>
        <p:txBody>
          <a:bodyPr wrap="none" rtlCol="0" anchor="t"/>
          <a:lstStyle/>
          <a:p>
            <a:pPr marL="0" indent="0" algn="l">
              <a:lnSpc>
                <a:spcPts val="2489"/>
              </a:lnSpc>
              <a:buNone/>
            </a:pPr>
            <a:r>
              <a:rPr lang="en-US" sz="1992" dirty="0">
                <a:solidFill>
                  <a:srgbClr val="CFD0D8"/>
                </a:solidFill>
                <a:latin typeface="Roboto" pitchFamily="34" charset="0"/>
                <a:ea typeface="Roboto" pitchFamily="34" charset="-122"/>
                <a:cs typeface="Roboto" pitchFamily="34" charset="-120"/>
              </a:rPr>
              <a:t>Independence</a:t>
            </a:r>
            <a:endParaRPr lang="en-US" sz="1992" dirty="0"/>
          </a:p>
        </p:txBody>
      </p:sp>
      <p:sp>
        <p:nvSpPr>
          <p:cNvPr id="13" name="Text 8"/>
          <p:cNvSpPr/>
          <p:nvPr/>
        </p:nvSpPr>
        <p:spPr>
          <a:xfrm>
            <a:off x="6700361" y="4083487"/>
            <a:ext cx="3025140" cy="323612"/>
          </a:xfrm>
          <a:prstGeom prst="rect">
            <a:avLst/>
          </a:prstGeom>
          <a:noFill/>
          <a:ln/>
        </p:spPr>
        <p:txBody>
          <a:bodyPr wrap="none" rtlCol="0" anchor="t"/>
          <a:lstStyle/>
          <a:p>
            <a:pPr marL="0" indent="0" algn="l">
              <a:lnSpc>
                <a:spcPts val="2549"/>
              </a:lnSpc>
              <a:buNone/>
            </a:pPr>
            <a:r>
              <a:rPr lang="en-US" sz="1593" dirty="0">
                <a:solidFill>
                  <a:srgbClr val="CFD0D8"/>
                </a:solidFill>
                <a:latin typeface="Roboto" pitchFamily="34" charset="0"/>
                <a:ea typeface="Roboto" pitchFamily="34" charset="-122"/>
                <a:cs typeface="Roboto" pitchFamily="34" charset="-120"/>
              </a:rPr>
              <a:t>Strengthen independent oversight</a:t>
            </a:r>
            <a:endParaRPr lang="en-US" sz="1593" dirty="0"/>
          </a:p>
        </p:txBody>
      </p:sp>
      <p:sp>
        <p:nvSpPr>
          <p:cNvPr id="14" name="Shape 9"/>
          <p:cNvSpPr/>
          <p:nvPr/>
        </p:nvSpPr>
        <p:spPr>
          <a:xfrm>
            <a:off x="6548557" y="4611975"/>
            <a:ext cx="5521643" cy="20181"/>
          </a:xfrm>
          <a:prstGeom prst="roundRect">
            <a:avLst>
              <a:gd name="adj" fmla="val 451181"/>
            </a:avLst>
          </a:prstGeom>
          <a:solidFill>
            <a:srgbClr val="313E80"/>
          </a:solidFill>
          <a:ln/>
        </p:spPr>
      </p:sp>
      <p:pic>
        <p:nvPicPr>
          <p:cNvPr id="15" name="Image 3" descr="preencoded.png"/>
          <p:cNvPicPr>
            <a:picLocks noChangeAspect="1"/>
          </p:cNvPicPr>
          <p:nvPr/>
        </p:nvPicPr>
        <p:blipFill>
          <a:blip r:embed="rId6"/>
          <a:stretch>
            <a:fillRect/>
          </a:stretch>
        </p:blipFill>
        <p:spPr>
          <a:xfrm>
            <a:off x="2533531" y="4659868"/>
            <a:ext cx="5224343" cy="1280160"/>
          </a:xfrm>
          <a:prstGeom prst="rect">
            <a:avLst/>
          </a:prstGeom>
        </p:spPr>
      </p:pic>
      <p:sp>
        <p:nvSpPr>
          <p:cNvPr id="16" name="Text 10"/>
          <p:cNvSpPr/>
          <p:nvPr/>
        </p:nvSpPr>
        <p:spPr>
          <a:xfrm>
            <a:off x="4840248" y="5040392"/>
            <a:ext cx="143828" cy="404574"/>
          </a:xfrm>
          <a:prstGeom prst="rect">
            <a:avLst/>
          </a:prstGeom>
          <a:noFill/>
          <a:ln/>
        </p:spPr>
        <p:txBody>
          <a:bodyPr wrap="none" rtlCol="0" anchor="t"/>
          <a:lstStyle/>
          <a:p>
            <a:pPr marL="0" indent="0" algn="ctr">
              <a:lnSpc>
                <a:spcPts val="3186"/>
              </a:lnSpc>
              <a:buNone/>
            </a:pPr>
            <a:r>
              <a:rPr lang="en-US" sz="1992" dirty="0">
                <a:solidFill>
                  <a:srgbClr val="CFD0D8"/>
                </a:solidFill>
                <a:latin typeface="Roboto" pitchFamily="34" charset="0"/>
                <a:ea typeface="Roboto" pitchFamily="34" charset="-122"/>
                <a:cs typeface="Roboto" pitchFamily="34" charset="-120"/>
              </a:rPr>
              <a:t>3</a:t>
            </a:r>
            <a:endParaRPr lang="en-US" sz="1992" dirty="0"/>
          </a:p>
        </p:txBody>
      </p:sp>
      <p:sp>
        <p:nvSpPr>
          <p:cNvPr id="17" name="Text 11"/>
          <p:cNvSpPr/>
          <p:nvPr/>
        </p:nvSpPr>
        <p:spPr>
          <a:xfrm>
            <a:off x="7493198" y="4862155"/>
            <a:ext cx="2529245" cy="316111"/>
          </a:xfrm>
          <a:prstGeom prst="rect">
            <a:avLst/>
          </a:prstGeom>
          <a:noFill/>
          <a:ln/>
        </p:spPr>
        <p:txBody>
          <a:bodyPr wrap="none" rtlCol="0" anchor="t"/>
          <a:lstStyle/>
          <a:p>
            <a:pPr marL="0" indent="0" algn="l">
              <a:lnSpc>
                <a:spcPts val="2489"/>
              </a:lnSpc>
              <a:buNone/>
            </a:pPr>
            <a:r>
              <a:rPr lang="en-US" sz="1992" dirty="0">
                <a:solidFill>
                  <a:srgbClr val="CFD0D8"/>
                </a:solidFill>
                <a:latin typeface="Roboto" pitchFamily="34" charset="0"/>
                <a:ea typeface="Roboto" pitchFamily="34" charset="-122"/>
                <a:cs typeface="Roboto" pitchFamily="34" charset="-120"/>
              </a:rPr>
              <a:t>Stakeholder Focus</a:t>
            </a:r>
            <a:endParaRPr lang="en-US" sz="1992" dirty="0"/>
          </a:p>
        </p:txBody>
      </p:sp>
      <p:sp>
        <p:nvSpPr>
          <p:cNvPr id="18" name="Text 12"/>
          <p:cNvSpPr/>
          <p:nvPr/>
        </p:nvSpPr>
        <p:spPr>
          <a:xfrm>
            <a:off x="7493198" y="5299591"/>
            <a:ext cx="3645813" cy="323612"/>
          </a:xfrm>
          <a:prstGeom prst="rect">
            <a:avLst/>
          </a:prstGeom>
          <a:noFill/>
          <a:ln/>
        </p:spPr>
        <p:txBody>
          <a:bodyPr wrap="none" rtlCol="0" anchor="t"/>
          <a:lstStyle/>
          <a:p>
            <a:pPr marL="0" indent="0" algn="l">
              <a:lnSpc>
                <a:spcPts val="2549"/>
              </a:lnSpc>
              <a:buNone/>
            </a:pPr>
            <a:r>
              <a:rPr lang="en-US" sz="1593" dirty="0">
                <a:solidFill>
                  <a:srgbClr val="CFD0D8"/>
                </a:solidFill>
                <a:latin typeface="Roboto" pitchFamily="34" charset="0"/>
                <a:ea typeface="Roboto" pitchFamily="34" charset="-122"/>
                <a:cs typeface="Roboto" pitchFamily="34" charset="-120"/>
              </a:rPr>
              <a:t>Balance shareholder and public interests</a:t>
            </a:r>
            <a:endParaRPr lang="en-US" sz="1593" dirty="0"/>
          </a:p>
        </p:txBody>
      </p:sp>
      <p:sp>
        <p:nvSpPr>
          <p:cNvPr id="19" name="Text 13"/>
          <p:cNvSpPr/>
          <p:nvPr/>
        </p:nvSpPr>
        <p:spPr>
          <a:xfrm>
            <a:off x="2509599" y="6053018"/>
            <a:ext cx="9611082" cy="1618059"/>
          </a:xfrm>
          <a:prstGeom prst="rect">
            <a:avLst/>
          </a:prstGeom>
          <a:noFill/>
          <a:ln/>
        </p:spPr>
        <p:txBody>
          <a:bodyPr wrap="square" rtlCol="0" anchor="t"/>
          <a:lstStyle/>
          <a:p>
            <a:pPr marL="0" indent="0">
              <a:lnSpc>
                <a:spcPts val="2549"/>
              </a:lnSpc>
              <a:buNone/>
            </a:pPr>
            <a:r>
              <a:rPr lang="en-US" sz="1593" dirty="0">
                <a:solidFill>
                  <a:srgbClr val="CFD0D8"/>
                </a:solidFill>
                <a:latin typeface="Roboto" pitchFamily="34" charset="0"/>
                <a:ea typeface="Roboto" pitchFamily="34" charset="-122"/>
                <a:cs typeface="Roboto" pitchFamily="34" charset="-120"/>
              </a:rPr>
              <a:t>The Tata governance challenges highlight the critical need for robust corporate governance practices that prioritize transparency, independent oversight, and a balanced focus on all stakeholders. These lessons have far-reaching implications, calling for reforms to strengthen ethical decision-making, protect minority shareholders, and uphold a company's social responsibility. Implementing such governance best practices can help prevent future controversies and ensure long-term, sustainable success.</a:t>
            </a:r>
            <a:endParaRPr lang="en-US" sz="1593"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1091</Words>
  <Application>Microsoft Office PowerPoint</Application>
  <PresentationFormat>Custom</PresentationFormat>
  <Paragraphs>96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Broadway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Anulipi Jana</cp:lastModifiedBy>
  <cp:revision>3</cp:revision>
  <dcterms:created xsi:type="dcterms:W3CDTF">2024-03-29T18:29:08Z</dcterms:created>
  <dcterms:modified xsi:type="dcterms:W3CDTF">2024-04-02T19:59:04Z</dcterms:modified>
</cp:coreProperties>
</file>