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B"/>
    <a:srgbClr val="002073"/>
    <a:srgbClr val="8CEFFF"/>
    <a:srgbClr val="6BD7E7"/>
    <a:srgbClr val="A2AEC0"/>
    <a:srgbClr val="8F76E5"/>
    <a:srgbClr val="A387FF"/>
    <a:srgbClr val="7966BD"/>
    <a:srgbClr val="C9BDEE"/>
    <a:srgbClr val="51D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21"/>
  </p:normalViewPr>
  <p:slideViewPr>
    <p:cSldViewPr snapToGrid="0">
      <p:cViewPr varScale="1">
        <p:scale>
          <a:sx n="96" d="100"/>
          <a:sy n="96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EC67B-541D-9B41-A96A-5E9ACF3F158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F81A03E1-B42A-D245-9ECE-41DB60F62BFB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GB" b="0" dirty="0">
              <a:solidFill>
                <a:srgbClr val="00216B"/>
              </a:solidFill>
            </a:rPr>
            <a:t>TFL Cycling Data use cases</a:t>
          </a:r>
        </a:p>
      </dgm:t>
    </dgm:pt>
    <dgm:pt modelId="{D3A55A8B-AE6D-4942-946A-02F7909F058F}" type="parTrans" cxnId="{96155F99-7334-BD44-B166-91232FFED660}">
      <dgm:prSet/>
      <dgm:spPr/>
      <dgm:t>
        <a:bodyPr/>
        <a:lstStyle/>
        <a:p>
          <a:endParaRPr lang="en-GB"/>
        </a:p>
      </dgm:t>
    </dgm:pt>
    <dgm:pt modelId="{32498338-9B97-7D40-964D-43B9D179964B}" type="sibTrans" cxnId="{96155F99-7334-BD44-B166-91232FFED660}">
      <dgm:prSet/>
      <dgm:spPr/>
      <dgm:t>
        <a:bodyPr/>
        <a:lstStyle/>
        <a:p>
          <a:endParaRPr lang="en-GB"/>
        </a:p>
      </dgm:t>
    </dgm:pt>
    <dgm:pt modelId="{F467BE31-E938-4B44-9868-1FBD569F2169}">
      <dgm:prSet phldrT="[Text]"/>
      <dgm:spPr/>
      <dgm:t>
        <a:bodyPr/>
        <a:lstStyle/>
        <a:p>
          <a:r>
            <a:rPr lang="en-GB" dirty="0">
              <a:solidFill>
                <a:srgbClr val="00216B"/>
              </a:solidFill>
            </a:rPr>
            <a:t>Demand Forecasting</a:t>
          </a:r>
        </a:p>
      </dgm:t>
    </dgm:pt>
    <dgm:pt modelId="{B00763D1-F9B4-BC46-90C9-326EF186F1B2}" type="parTrans" cxnId="{FB93C20A-3428-8F47-A82F-5E15CC0F4049}">
      <dgm:prSet/>
      <dgm:spPr/>
      <dgm:t>
        <a:bodyPr/>
        <a:lstStyle/>
        <a:p>
          <a:endParaRPr lang="en-GB"/>
        </a:p>
      </dgm:t>
    </dgm:pt>
    <dgm:pt modelId="{45C34771-1A8C-1E48-823B-628050F91850}" type="sibTrans" cxnId="{FB93C20A-3428-8F47-A82F-5E15CC0F4049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28BAA3BE-7966-504E-8074-6B6D10DD5D8D}">
      <dgm:prSet phldrT="[Text]"/>
      <dgm:spPr/>
      <dgm:t>
        <a:bodyPr/>
        <a:lstStyle/>
        <a:p>
          <a:r>
            <a:rPr lang="en-GB" dirty="0">
              <a:solidFill>
                <a:srgbClr val="00216B"/>
              </a:solidFill>
            </a:rPr>
            <a:t>Route optimization</a:t>
          </a:r>
        </a:p>
      </dgm:t>
    </dgm:pt>
    <dgm:pt modelId="{B2C8426F-2B36-9F4B-AECE-BCC518BDF690}" type="parTrans" cxnId="{EE393BC2-3810-5C4F-B552-8E26E73B5504}">
      <dgm:prSet/>
      <dgm:spPr/>
      <dgm:t>
        <a:bodyPr/>
        <a:lstStyle/>
        <a:p>
          <a:endParaRPr lang="en-GB"/>
        </a:p>
      </dgm:t>
    </dgm:pt>
    <dgm:pt modelId="{9DEEE13E-87E9-4E4C-BE8E-3E4769083E63}" type="sibTrans" cxnId="{EE393BC2-3810-5C4F-B552-8E26E73B5504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FA8A1E8F-05DC-1A46-AFB8-92847EC89144}">
      <dgm:prSet phldrT="[Text]"/>
      <dgm:spPr/>
      <dgm:t>
        <a:bodyPr/>
        <a:lstStyle/>
        <a:p>
          <a:r>
            <a:rPr lang="en-GB" dirty="0">
              <a:solidFill>
                <a:srgbClr val="00216B"/>
              </a:solidFill>
            </a:rPr>
            <a:t>Pricing Strategy</a:t>
          </a:r>
        </a:p>
      </dgm:t>
    </dgm:pt>
    <dgm:pt modelId="{58871AAF-1F44-A145-AE4A-2864169B85A7}" type="parTrans" cxnId="{DF6221C4-5405-BB4C-8A5D-4C8E535CE020}">
      <dgm:prSet/>
      <dgm:spPr/>
      <dgm:t>
        <a:bodyPr/>
        <a:lstStyle/>
        <a:p>
          <a:endParaRPr lang="en-GB"/>
        </a:p>
      </dgm:t>
    </dgm:pt>
    <dgm:pt modelId="{0157A882-EBF6-9447-A6C0-1AACAD18496C}" type="sibTrans" cxnId="{DF6221C4-5405-BB4C-8A5D-4C8E535CE02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87400BD1-A274-0B46-B0C5-FBDD5E8E94D1}">
      <dgm:prSet phldrT="[Text]"/>
      <dgm:spPr/>
      <dgm:t>
        <a:bodyPr/>
        <a:lstStyle/>
        <a:p>
          <a:r>
            <a:rPr lang="en-GB" dirty="0">
              <a:solidFill>
                <a:srgbClr val="00216B"/>
              </a:solidFill>
            </a:rPr>
            <a:t>Operational Efficiency</a:t>
          </a:r>
          <a:br>
            <a:rPr lang="en-GB" dirty="0"/>
          </a:br>
          <a:endParaRPr lang="en-GB" dirty="0"/>
        </a:p>
      </dgm:t>
    </dgm:pt>
    <dgm:pt modelId="{410C6460-593C-A240-8DB1-22683375C95D}" type="parTrans" cxnId="{63E6AE74-8DF6-274D-86BE-C95EBF943AA7}">
      <dgm:prSet/>
      <dgm:spPr/>
      <dgm:t>
        <a:bodyPr/>
        <a:lstStyle/>
        <a:p>
          <a:endParaRPr lang="en-GB"/>
        </a:p>
      </dgm:t>
    </dgm:pt>
    <dgm:pt modelId="{54203730-E910-2048-BF30-9A835F85333E}" type="sibTrans" cxnId="{63E6AE74-8DF6-274D-86BE-C95EBF943AA7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C8847183-7FB7-4D42-83E1-5EC9029D78A7}">
      <dgm:prSet phldrT="[Text]"/>
      <dgm:spPr/>
      <dgm:t>
        <a:bodyPr/>
        <a:lstStyle/>
        <a:p>
          <a:r>
            <a:rPr lang="en-GB" dirty="0">
              <a:solidFill>
                <a:srgbClr val="00216B"/>
              </a:solidFill>
            </a:rPr>
            <a:t>Seasonal trending</a:t>
          </a:r>
        </a:p>
      </dgm:t>
    </dgm:pt>
    <dgm:pt modelId="{6AA8C651-9557-7A44-B1F0-C081B939B98C}" type="sibTrans" cxnId="{D5306BD6-A30B-5247-8CA0-88F80DD2F857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78859D38-6CAA-F54A-AEFB-1D70339DB994}" type="parTrans" cxnId="{D5306BD6-A30B-5247-8CA0-88F80DD2F857}">
      <dgm:prSet/>
      <dgm:spPr/>
      <dgm:t>
        <a:bodyPr/>
        <a:lstStyle/>
        <a:p>
          <a:endParaRPr lang="en-GB"/>
        </a:p>
      </dgm:t>
    </dgm:pt>
    <dgm:pt modelId="{5D4FD1AE-DC73-B044-B268-B53C24C402CD}" type="pres">
      <dgm:prSet presAssocID="{E8AEC67B-541D-9B41-A96A-5E9ACF3F158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A1EF63-FD42-C443-A9CA-F66759ED42B0}" type="pres">
      <dgm:prSet presAssocID="{F81A03E1-B42A-D245-9ECE-41DB60F62BFB}" presName="centerShape" presStyleLbl="node0" presStyleIdx="0" presStyleCnt="1"/>
      <dgm:spPr/>
    </dgm:pt>
    <dgm:pt modelId="{A0D0E5FF-5374-7B41-9B46-08F068881B39}" type="pres">
      <dgm:prSet presAssocID="{F467BE31-E938-4B44-9868-1FBD569F2169}" presName="node" presStyleLbl="node1" presStyleIdx="0" presStyleCnt="5" custScaleX="111768" custScaleY="100444">
        <dgm:presLayoutVars>
          <dgm:bulletEnabled val="1"/>
        </dgm:presLayoutVars>
      </dgm:prSet>
      <dgm:spPr/>
    </dgm:pt>
    <dgm:pt modelId="{FF93577F-7C18-9641-8B51-84A04D69CC80}" type="pres">
      <dgm:prSet presAssocID="{F467BE31-E938-4B44-9868-1FBD569F2169}" presName="dummy" presStyleCnt="0"/>
      <dgm:spPr/>
    </dgm:pt>
    <dgm:pt modelId="{C8C39D03-B764-1D40-9333-39E7ECD0FFC2}" type="pres">
      <dgm:prSet presAssocID="{45C34771-1A8C-1E48-823B-628050F91850}" presName="sibTrans" presStyleLbl="sibTrans2D1" presStyleIdx="0" presStyleCnt="5"/>
      <dgm:spPr/>
    </dgm:pt>
    <dgm:pt modelId="{F071400D-D86E-5143-9FE8-87A106E0FF49}" type="pres">
      <dgm:prSet presAssocID="{28BAA3BE-7966-504E-8074-6B6D10DD5D8D}" presName="node" presStyleLbl="node1" presStyleIdx="1" presStyleCnt="5" custScaleX="112565" custScaleY="107788">
        <dgm:presLayoutVars>
          <dgm:bulletEnabled val="1"/>
        </dgm:presLayoutVars>
      </dgm:prSet>
      <dgm:spPr/>
    </dgm:pt>
    <dgm:pt modelId="{A2C95E3C-AB36-4D47-A837-854C288B7BB2}" type="pres">
      <dgm:prSet presAssocID="{28BAA3BE-7966-504E-8074-6B6D10DD5D8D}" presName="dummy" presStyleCnt="0"/>
      <dgm:spPr/>
    </dgm:pt>
    <dgm:pt modelId="{5E5339D8-F264-844B-ABDD-9E6BBA877B31}" type="pres">
      <dgm:prSet presAssocID="{9DEEE13E-87E9-4E4C-BE8E-3E4769083E63}" presName="sibTrans" presStyleLbl="sibTrans2D1" presStyleIdx="1" presStyleCnt="5"/>
      <dgm:spPr/>
    </dgm:pt>
    <dgm:pt modelId="{F5D52E36-D230-5946-8E86-B7AB605A0549}" type="pres">
      <dgm:prSet presAssocID="{FA8A1E8F-05DC-1A46-AFB8-92847EC89144}" presName="node" presStyleLbl="node1" presStyleIdx="2" presStyleCnt="5" custScaleX="122285" custScaleY="104266">
        <dgm:presLayoutVars>
          <dgm:bulletEnabled val="1"/>
        </dgm:presLayoutVars>
      </dgm:prSet>
      <dgm:spPr/>
    </dgm:pt>
    <dgm:pt modelId="{9BA387E0-13E8-8949-8340-23F705D87A93}" type="pres">
      <dgm:prSet presAssocID="{FA8A1E8F-05DC-1A46-AFB8-92847EC89144}" presName="dummy" presStyleCnt="0"/>
      <dgm:spPr/>
    </dgm:pt>
    <dgm:pt modelId="{D9B3D52A-FB6F-3D44-B8B7-93A6766F1218}" type="pres">
      <dgm:prSet presAssocID="{0157A882-EBF6-9447-A6C0-1AACAD18496C}" presName="sibTrans" presStyleLbl="sibTrans2D1" presStyleIdx="2" presStyleCnt="5"/>
      <dgm:spPr/>
    </dgm:pt>
    <dgm:pt modelId="{874F9D16-A8AC-7449-AAA2-6464CB0E3E8C}" type="pres">
      <dgm:prSet presAssocID="{87400BD1-A274-0B46-B0C5-FBDD5E8E94D1}" presName="node" presStyleLbl="node1" presStyleIdx="3" presStyleCnt="5" custScaleX="122150" custScaleY="104266">
        <dgm:presLayoutVars>
          <dgm:bulletEnabled val="1"/>
        </dgm:presLayoutVars>
      </dgm:prSet>
      <dgm:spPr/>
    </dgm:pt>
    <dgm:pt modelId="{DF5AB6E4-2014-B349-BCA5-C6FD199E7968}" type="pres">
      <dgm:prSet presAssocID="{87400BD1-A274-0B46-B0C5-FBDD5E8E94D1}" presName="dummy" presStyleCnt="0"/>
      <dgm:spPr/>
    </dgm:pt>
    <dgm:pt modelId="{ADFFAD2B-7528-014A-AA57-5E6E34CD579F}" type="pres">
      <dgm:prSet presAssocID="{54203730-E910-2048-BF30-9A835F85333E}" presName="sibTrans" presStyleLbl="sibTrans2D1" presStyleIdx="3" presStyleCnt="5"/>
      <dgm:spPr/>
    </dgm:pt>
    <dgm:pt modelId="{5F86523E-1F86-2D41-AD18-F0AFDE1B50DC}" type="pres">
      <dgm:prSet presAssocID="{C8847183-7FB7-4D42-83E1-5EC9029D78A7}" presName="node" presStyleLbl="node1" presStyleIdx="4" presStyleCnt="5" custScaleX="114873" custScaleY="104656">
        <dgm:presLayoutVars>
          <dgm:bulletEnabled val="1"/>
        </dgm:presLayoutVars>
      </dgm:prSet>
      <dgm:spPr/>
    </dgm:pt>
    <dgm:pt modelId="{6F336C60-4479-4D4D-B60E-7224C3F8247C}" type="pres">
      <dgm:prSet presAssocID="{C8847183-7FB7-4D42-83E1-5EC9029D78A7}" presName="dummy" presStyleCnt="0"/>
      <dgm:spPr/>
    </dgm:pt>
    <dgm:pt modelId="{52A43D9B-F8D1-8C4B-A76F-7C96607C45AE}" type="pres">
      <dgm:prSet presAssocID="{6AA8C651-9557-7A44-B1F0-C081B939B98C}" presName="sibTrans" presStyleLbl="sibTrans2D1" presStyleIdx="4" presStyleCnt="5"/>
      <dgm:spPr/>
    </dgm:pt>
  </dgm:ptLst>
  <dgm:cxnLst>
    <dgm:cxn modelId="{FB93C20A-3428-8F47-A82F-5E15CC0F4049}" srcId="{F81A03E1-B42A-D245-9ECE-41DB60F62BFB}" destId="{F467BE31-E938-4B44-9868-1FBD569F2169}" srcOrd="0" destOrd="0" parTransId="{B00763D1-F9B4-BC46-90C9-326EF186F1B2}" sibTransId="{45C34771-1A8C-1E48-823B-628050F91850}"/>
    <dgm:cxn modelId="{AC428835-93C7-ED45-8EEB-9DB12E5D7524}" type="presOf" srcId="{0157A882-EBF6-9447-A6C0-1AACAD18496C}" destId="{D9B3D52A-FB6F-3D44-B8B7-93A6766F1218}" srcOrd="0" destOrd="0" presId="urn:microsoft.com/office/officeart/2005/8/layout/radial6"/>
    <dgm:cxn modelId="{80A66349-6218-824A-B5D1-6E55BA66504A}" type="presOf" srcId="{FA8A1E8F-05DC-1A46-AFB8-92847EC89144}" destId="{F5D52E36-D230-5946-8E86-B7AB605A0549}" srcOrd="0" destOrd="0" presId="urn:microsoft.com/office/officeart/2005/8/layout/radial6"/>
    <dgm:cxn modelId="{F824F549-14CA-FD40-B899-16869D11246D}" type="presOf" srcId="{87400BD1-A274-0B46-B0C5-FBDD5E8E94D1}" destId="{874F9D16-A8AC-7449-AAA2-6464CB0E3E8C}" srcOrd="0" destOrd="0" presId="urn:microsoft.com/office/officeart/2005/8/layout/radial6"/>
    <dgm:cxn modelId="{63E6AE74-8DF6-274D-86BE-C95EBF943AA7}" srcId="{F81A03E1-B42A-D245-9ECE-41DB60F62BFB}" destId="{87400BD1-A274-0B46-B0C5-FBDD5E8E94D1}" srcOrd="3" destOrd="0" parTransId="{410C6460-593C-A240-8DB1-22683375C95D}" sibTransId="{54203730-E910-2048-BF30-9A835F85333E}"/>
    <dgm:cxn modelId="{749CE18D-C0EA-D048-9698-F62A1B0F6913}" type="presOf" srcId="{28BAA3BE-7966-504E-8074-6B6D10DD5D8D}" destId="{F071400D-D86E-5143-9FE8-87A106E0FF49}" srcOrd="0" destOrd="0" presId="urn:microsoft.com/office/officeart/2005/8/layout/radial6"/>
    <dgm:cxn modelId="{CB083996-AD30-3E4E-BF64-2C153BEDACF5}" type="presOf" srcId="{F81A03E1-B42A-D245-9ECE-41DB60F62BFB}" destId="{3FA1EF63-FD42-C443-A9CA-F66759ED42B0}" srcOrd="0" destOrd="0" presId="urn:microsoft.com/office/officeart/2005/8/layout/radial6"/>
    <dgm:cxn modelId="{96155F99-7334-BD44-B166-91232FFED660}" srcId="{E8AEC67B-541D-9B41-A96A-5E9ACF3F1581}" destId="{F81A03E1-B42A-D245-9ECE-41DB60F62BFB}" srcOrd="0" destOrd="0" parTransId="{D3A55A8B-AE6D-4942-946A-02F7909F058F}" sibTransId="{32498338-9B97-7D40-964D-43B9D179964B}"/>
    <dgm:cxn modelId="{A50D9DAA-4E7D-B74A-A423-C22DC9C48770}" type="presOf" srcId="{E8AEC67B-541D-9B41-A96A-5E9ACF3F1581}" destId="{5D4FD1AE-DC73-B044-B268-B53C24C402CD}" srcOrd="0" destOrd="0" presId="urn:microsoft.com/office/officeart/2005/8/layout/radial6"/>
    <dgm:cxn modelId="{70B756BE-35E6-0644-80EB-CAAC70C2966E}" type="presOf" srcId="{C8847183-7FB7-4D42-83E1-5EC9029D78A7}" destId="{5F86523E-1F86-2D41-AD18-F0AFDE1B50DC}" srcOrd="0" destOrd="0" presId="urn:microsoft.com/office/officeart/2005/8/layout/radial6"/>
    <dgm:cxn modelId="{EE393BC2-3810-5C4F-B552-8E26E73B5504}" srcId="{F81A03E1-B42A-D245-9ECE-41DB60F62BFB}" destId="{28BAA3BE-7966-504E-8074-6B6D10DD5D8D}" srcOrd="1" destOrd="0" parTransId="{B2C8426F-2B36-9F4B-AECE-BCC518BDF690}" sibTransId="{9DEEE13E-87E9-4E4C-BE8E-3E4769083E63}"/>
    <dgm:cxn modelId="{DF6221C4-5405-BB4C-8A5D-4C8E535CE020}" srcId="{F81A03E1-B42A-D245-9ECE-41DB60F62BFB}" destId="{FA8A1E8F-05DC-1A46-AFB8-92847EC89144}" srcOrd="2" destOrd="0" parTransId="{58871AAF-1F44-A145-AE4A-2864169B85A7}" sibTransId="{0157A882-EBF6-9447-A6C0-1AACAD18496C}"/>
    <dgm:cxn modelId="{713820C5-2C48-EB47-8959-79BDD27EF7AA}" type="presOf" srcId="{F467BE31-E938-4B44-9868-1FBD569F2169}" destId="{A0D0E5FF-5374-7B41-9B46-08F068881B39}" srcOrd="0" destOrd="0" presId="urn:microsoft.com/office/officeart/2005/8/layout/radial6"/>
    <dgm:cxn modelId="{03093DCF-B934-7B43-9442-A453D39DB679}" type="presOf" srcId="{6AA8C651-9557-7A44-B1F0-C081B939B98C}" destId="{52A43D9B-F8D1-8C4B-A76F-7C96607C45AE}" srcOrd="0" destOrd="0" presId="urn:microsoft.com/office/officeart/2005/8/layout/radial6"/>
    <dgm:cxn modelId="{1E68DBCF-8B54-934E-83F0-68D6A1F72472}" type="presOf" srcId="{54203730-E910-2048-BF30-9A835F85333E}" destId="{ADFFAD2B-7528-014A-AA57-5E6E34CD579F}" srcOrd="0" destOrd="0" presId="urn:microsoft.com/office/officeart/2005/8/layout/radial6"/>
    <dgm:cxn modelId="{D5306BD6-A30B-5247-8CA0-88F80DD2F857}" srcId="{F81A03E1-B42A-D245-9ECE-41DB60F62BFB}" destId="{C8847183-7FB7-4D42-83E1-5EC9029D78A7}" srcOrd="4" destOrd="0" parTransId="{78859D38-6CAA-F54A-AEFB-1D70339DB994}" sibTransId="{6AA8C651-9557-7A44-B1F0-C081B939B98C}"/>
    <dgm:cxn modelId="{B89165ED-E27D-6647-B0A4-8F714B59E94D}" type="presOf" srcId="{45C34771-1A8C-1E48-823B-628050F91850}" destId="{C8C39D03-B764-1D40-9333-39E7ECD0FFC2}" srcOrd="0" destOrd="0" presId="urn:microsoft.com/office/officeart/2005/8/layout/radial6"/>
    <dgm:cxn modelId="{9D443BFF-3BBD-3B4D-B305-B26F79497AD4}" type="presOf" srcId="{9DEEE13E-87E9-4E4C-BE8E-3E4769083E63}" destId="{5E5339D8-F264-844B-ABDD-9E6BBA877B31}" srcOrd="0" destOrd="0" presId="urn:microsoft.com/office/officeart/2005/8/layout/radial6"/>
    <dgm:cxn modelId="{936AFDCF-44F7-7C46-AB99-1DC83370B094}" type="presParOf" srcId="{5D4FD1AE-DC73-B044-B268-B53C24C402CD}" destId="{3FA1EF63-FD42-C443-A9CA-F66759ED42B0}" srcOrd="0" destOrd="0" presId="urn:microsoft.com/office/officeart/2005/8/layout/radial6"/>
    <dgm:cxn modelId="{328A2F28-8A37-5742-8EA6-5046E08628FD}" type="presParOf" srcId="{5D4FD1AE-DC73-B044-B268-B53C24C402CD}" destId="{A0D0E5FF-5374-7B41-9B46-08F068881B39}" srcOrd="1" destOrd="0" presId="urn:microsoft.com/office/officeart/2005/8/layout/radial6"/>
    <dgm:cxn modelId="{CE2B7575-CC24-2D4B-841E-AE319B279815}" type="presParOf" srcId="{5D4FD1AE-DC73-B044-B268-B53C24C402CD}" destId="{FF93577F-7C18-9641-8B51-84A04D69CC80}" srcOrd="2" destOrd="0" presId="urn:microsoft.com/office/officeart/2005/8/layout/radial6"/>
    <dgm:cxn modelId="{4816D5A7-5984-D144-BB78-86E91EDD47D1}" type="presParOf" srcId="{5D4FD1AE-DC73-B044-B268-B53C24C402CD}" destId="{C8C39D03-B764-1D40-9333-39E7ECD0FFC2}" srcOrd="3" destOrd="0" presId="urn:microsoft.com/office/officeart/2005/8/layout/radial6"/>
    <dgm:cxn modelId="{11B5C20F-921F-5B4A-A319-187849179D5C}" type="presParOf" srcId="{5D4FD1AE-DC73-B044-B268-B53C24C402CD}" destId="{F071400D-D86E-5143-9FE8-87A106E0FF49}" srcOrd="4" destOrd="0" presId="urn:microsoft.com/office/officeart/2005/8/layout/radial6"/>
    <dgm:cxn modelId="{D8C1A2BC-70F2-994C-897D-770A633DA773}" type="presParOf" srcId="{5D4FD1AE-DC73-B044-B268-B53C24C402CD}" destId="{A2C95E3C-AB36-4D47-A837-854C288B7BB2}" srcOrd="5" destOrd="0" presId="urn:microsoft.com/office/officeart/2005/8/layout/radial6"/>
    <dgm:cxn modelId="{591C43F0-CCDC-C743-9097-68DB4F248AEC}" type="presParOf" srcId="{5D4FD1AE-DC73-B044-B268-B53C24C402CD}" destId="{5E5339D8-F264-844B-ABDD-9E6BBA877B31}" srcOrd="6" destOrd="0" presId="urn:microsoft.com/office/officeart/2005/8/layout/radial6"/>
    <dgm:cxn modelId="{E9597BE6-B85C-DE4B-A3C3-4EA92B81FA52}" type="presParOf" srcId="{5D4FD1AE-DC73-B044-B268-B53C24C402CD}" destId="{F5D52E36-D230-5946-8E86-B7AB605A0549}" srcOrd="7" destOrd="0" presId="urn:microsoft.com/office/officeart/2005/8/layout/radial6"/>
    <dgm:cxn modelId="{85C23855-A7C4-804E-884C-35C0DC49F786}" type="presParOf" srcId="{5D4FD1AE-DC73-B044-B268-B53C24C402CD}" destId="{9BA387E0-13E8-8949-8340-23F705D87A93}" srcOrd="8" destOrd="0" presId="urn:microsoft.com/office/officeart/2005/8/layout/radial6"/>
    <dgm:cxn modelId="{C3EF737C-AC43-A045-AD9C-935C17986B24}" type="presParOf" srcId="{5D4FD1AE-DC73-B044-B268-B53C24C402CD}" destId="{D9B3D52A-FB6F-3D44-B8B7-93A6766F1218}" srcOrd="9" destOrd="0" presId="urn:microsoft.com/office/officeart/2005/8/layout/radial6"/>
    <dgm:cxn modelId="{DD7FDB8A-09FD-2447-8DA6-6FD97F386D9D}" type="presParOf" srcId="{5D4FD1AE-DC73-B044-B268-B53C24C402CD}" destId="{874F9D16-A8AC-7449-AAA2-6464CB0E3E8C}" srcOrd="10" destOrd="0" presId="urn:microsoft.com/office/officeart/2005/8/layout/radial6"/>
    <dgm:cxn modelId="{1A0BFB67-B2AD-E741-901F-8054E06247BB}" type="presParOf" srcId="{5D4FD1AE-DC73-B044-B268-B53C24C402CD}" destId="{DF5AB6E4-2014-B349-BCA5-C6FD199E7968}" srcOrd="11" destOrd="0" presId="urn:microsoft.com/office/officeart/2005/8/layout/radial6"/>
    <dgm:cxn modelId="{82FAB7D9-579B-7841-8EDA-12E3EEB6A131}" type="presParOf" srcId="{5D4FD1AE-DC73-B044-B268-B53C24C402CD}" destId="{ADFFAD2B-7528-014A-AA57-5E6E34CD579F}" srcOrd="12" destOrd="0" presId="urn:microsoft.com/office/officeart/2005/8/layout/radial6"/>
    <dgm:cxn modelId="{8AF43306-258A-C94B-AAB4-C427C306E361}" type="presParOf" srcId="{5D4FD1AE-DC73-B044-B268-B53C24C402CD}" destId="{5F86523E-1F86-2D41-AD18-F0AFDE1B50DC}" srcOrd="13" destOrd="0" presId="urn:microsoft.com/office/officeart/2005/8/layout/radial6"/>
    <dgm:cxn modelId="{D29FE6F9-F03D-4D4E-9208-083BEDE98888}" type="presParOf" srcId="{5D4FD1AE-DC73-B044-B268-B53C24C402CD}" destId="{6F336C60-4479-4D4D-B60E-7224C3F8247C}" srcOrd="14" destOrd="0" presId="urn:microsoft.com/office/officeart/2005/8/layout/radial6"/>
    <dgm:cxn modelId="{CD96C260-55D5-A145-886C-96416A0B2391}" type="presParOf" srcId="{5D4FD1AE-DC73-B044-B268-B53C24C402CD}" destId="{52A43D9B-F8D1-8C4B-A76F-7C96607C45AE}" srcOrd="15" destOrd="0" presId="urn:microsoft.com/office/officeart/2005/8/layout/radial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D9B-F8D1-8C4B-A76F-7C96607C45AE}">
      <dsp:nvSpPr>
        <dsp:cNvPr id="0" name=""/>
        <dsp:cNvSpPr/>
      </dsp:nvSpPr>
      <dsp:spPr>
        <a:xfrm>
          <a:off x="636060" y="765757"/>
          <a:ext cx="4961919" cy="4961919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FAD2B-7528-014A-AA57-5E6E34CD579F}">
      <dsp:nvSpPr>
        <dsp:cNvPr id="0" name=""/>
        <dsp:cNvSpPr/>
      </dsp:nvSpPr>
      <dsp:spPr>
        <a:xfrm>
          <a:off x="636060" y="765757"/>
          <a:ext cx="4961919" cy="4961919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3D52A-FB6F-3D44-B8B7-93A6766F1218}">
      <dsp:nvSpPr>
        <dsp:cNvPr id="0" name=""/>
        <dsp:cNvSpPr/>
      </dsp:nvSpPr>
      <dsp:spPr>
        <a:xfrm>
          <a:off x="636060" y="765757"/>
          <a:ext cx="4961919" cy="4961919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39D8-F264-844B-ABDD-9E6BBA877B31}">
      <dsp:nvSpPr>
        <dsp:cNvPr id="0" name=""/>
        <dsp:cNvSpPr/>
      </dsp:nvSpPr>
      <dsp:spPr>
        <a:xfrm>
          <a:off x="636060" y="765757"/>
          <a:ext cx="4961919" cy="4961919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39D03-B764-1D40-9333-39E7ECD0FFC2}">
      <dsp:nvSpPr>
        <dsp:cNvPr id="0" name=""/>
        <dsp:cNvSpPr/>
      </dsp:nvSpPr>
      <dsp:spPr>
        <a:xfrm>
          <a:off x="636060" y="765757"/>
          <a:ext cx="4961919" cy="4961919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1EF63-FD42-C443-A9CA-F66759ED42B0}">
      <dsp:nvSpPr>
        <dsp:cNvPr id="0" name=""/>
        <dsp:cNvSpPr/>
      </dsp:nvSpPr>
      <dsp:spPr>
        <a:xfrm>
          <a:off x="1974360" y="2104058"/>
          <a:ext cx="2285317" cy="2285317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>
              <a:solidFill>
                <a:srgbClr val="00216B"/>
              </a:solidFill>
            </a:rPr>
            <a:t>TFL Cycling Data use cases</a:t>
          </a:r>
        </a:p>
      </dsp:txBody>
      <dsp:txXfrm>
        <a:off x="2309037" y="2438735"/>
        <a:ext cx="1615963" cy="1615963"/>
      </dsp:txXfrm>
    </dsp:sp>
    <dsp:sp modelId="{A0D0E5FF-5374-7B41-9B46-08F068881B39}">
      <dsp:nvSpPr>
        <dsp:cNvPr id="0" name=""/>
        <dsp:cNvSpPr/>
      </dsp:nvSpPr>
      <dsp:spPr>
        <a:xfrm>
          <a:off x="2223030" y="19934"/>
          <a:ext cx="1787977" cy="1606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16B"/>
              </a:solidFill>
            </a:rPr>
            <a:t>Demand Forecasting</a:t>
          </a:r>
        </a:p>
      </dsp:txBody>
      <dsp:txXfrm>
        <a:off x="2484873" y="255248"/>
        <a:ext cx="1264291" cy="1136197"/>
      </dsp:txXfrm>
    </dsp:sp>
    <dsp:sp modelId="{F071400D-D86E-5143-9FE8-87A106E0FF49}">
      <dsp:nvSpPr>
        <dsp:cNvPr id="0" name=""/>
        <dsp:cNvSpPr/>
      </dsp:nvSpPr>
      <dsp:spPr>
        <a:xfrm>
          <a:off x="4521417" y="1635700"/>
          <a:ext cx="1800727" cy="17243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16B"/>
              </a:solidFill>
            </a:rPr>
            <a:t>Route optimization</a:t>
          </a:r>
        </a:p>
      </dsp:txBody>
      <dsp:txXfrm>
        <a:off x="4785127" y="1888219"/>
        <a:ext cx="1273307" cy="1219270"/>
      </dsp:txXfrm>
    </dsp:sp>
    <dsp:sp modelId="{F5D52E36-D230-5946-8E86-B7AB605A0549}">
      <dsp:nvSpPr>
        <dsp:cNvPr id="0" name=""/>
        <dsp:cNvSpPr/>
      </dsp:nvSpPr>
      <dsp:spPr>
        <a:xfrm>
          <a:off x="3563330" y="4373281"/>
          <a:ext cx="1956220" cy="1667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16B"/>
              </a:solidFill>
            </a:rPr>
            <a:t>Pricing Strategy</a:t>
          </a:r>
        </a:p>
      </dsp:txBody>
      <dsp:txXfrm>
        <a:off x="3849812" y="4617549"/>
        <a:ext cx="1383256" cy="1179430"/>
      </dsp:txXfrm>
    </dsp:sp>
    <dsp:sp modelId="{874F9D16-A8AC-7449-AAA2-6464CB0E3E8C}">
      <dsp:nvSpPr>
        <dsp:cNvPr id="0" name=""/>
        <dsp:cNvSpPr/>
      </dsp:nvSpPr>
      <dsp:spPr>
        <a:xfrm>
          <a:off x="715568" y="4373281"/>
          <a:ext cx="1954061" cy="16679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16B"/>
              </a:solidFill>
            </a:rPr>
            <a:t>Operational Efficiency</a:t>
          </a:r>
          <a:br>
            <a:rPr lang="en-GB" sz="1800" kern="1200" dirty="0"/>
          </a:br>
          <a:endParaRPr lang="en-GB" sz="1800" kern="1200" dirty="0"/>
        </a:p>
      </dsp:txBody>
      <dsp:txXfrm>
        <a:off x="1001734" y="4617549"/>
        <a:ext cx="1381729" cy="1179430"/>
      </dsp:txXfrm>
    </dsp:sp>
    <dsp:sp modelId="{5F86523E-1F86-2D41-AD18-F0AFDE1B50DC}">
      <dsp:nvSpPr>
        <dsp:cNvPr id="0" name=""/>
        <dsp:cNvSpPr/>
      </dsp:nvSpPr>
      <dsp:spPr>
        <a:xfrm>
          <a:off x="-106566" y="1660751"/>
          <a:ext cx="1837649" cy="1674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rgbClr val="00216B"/>
              </a:solidFill>
            </a:rPr>
            <a:t>Seasonal trending</a:t>
          </a:r>
        </a:p>
      </dsp:txBody>
      <dsp:txXfrm>
        <a:off x="162551" y="1905933"/>
        <a:ext cx="1299415" cy="1183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7894-75BA-A64A-AA50-74D6BF3C647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AEF3-C345-9145-90EC-B146C58B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CAEF3-C345-9145-90EC-B146C58B6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Demand Forecasting: Predict future bike rental demand based on historical rental patterns, weather conditions, special events, and other relevant factors. This can help optimize bike availability and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Route Optimization: Optimize bike station locations and the allocation of bikes to stations to minimize empty or full stations. Machine learning models can help identify the best locations and rebalancing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Pricing Strategy: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Analyze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relationship between rental prices, demand, and other factors to determine optimal pricing strategies that maximize revenue and ridership.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Operational Efficiency: Use data to optimize maintenance schedules, repair, and inspection of bikes and stations to reduce downtime and increase bike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Seasonal and Temporal Trends: Identify seasonal and temporal patterns in bike rentals. For example, which months, days, or times of day are the busiest, and how does this change over 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CAEF3-C345-9145-90EC-B146C58B6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76BC-3C6E-F468-8B8F-2D4A778D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6BFDF-A843-A64E-15F1-444473A7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F278-CEA0-EC28-C666-413F145B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5BD2-7127-B700-BE3E-B09B2C07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4C75-180B-E5F0-8E6D-E3B18E2D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2BB8-ABA8-1313-1D14-ECEB3476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99D9-5F06-A302-855C-21383430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7CF3-C61A-4AB4-B0B8-8D3977CF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59812-700B-EB45-2036-2B27C1C1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EEF3-C60A-CAD3-6232-1817F7C3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C079D-A57A-5FBC-8DB3-CC45F240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16043-2746-B6B0-94D2-9DE657694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63CB-739E-8A57-23B9-843950A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253BF-AEA4-B2B8-62AC-91B702D4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BD89-3863-ABD6-D27C-B918377A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672-F2C6-8C64-5ED7-0CFE731A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27DC-A52E-435F-9B8C-3E5FB7C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EBA1-402F-3780-B3CE-3DEDE507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98CA-EC4C-8DD0-3524-77181C9E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F1B9-2D54-F839-CBCE-32F62A3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EF20-EB90-A8FF-A3AC-C7138683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2D91-CD2C-39C2-4637-773F8AD0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2437-FC63-F4F8-DD00-7F14498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6EFB-3F03-987B-6345-9B7DF420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AC95-2182-F525-A59B-5FDC062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C1F1-F665-3151-DBC2-12404952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7036-7619-7E00-1941-B4F242631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AE321-44F0-7007-D393-2622B6A4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EDEB-74C9-BA1B-2AD4-32EA653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5330-0FE5-00C7-30CA-E3601CB1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AA8A-04F0-DE27-566A-B6C8C62D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E6A6-C48D-5A02-7342-71EA9C33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CDF6B-9A74-B0D4-DFBF-E932BC4A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14CE2-0272-3588-F2C4-24113952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80617-27BB-57BF-C137-ECB1452EF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BEFDA-6878-119E-D120-8A4AD4F5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C447-4F9D-D9CB-55FD-69A412C8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A9DAF-C8B3-4FB6-B096-52904EC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D0302-65EE-2A2C-26CA-3E3C9BE4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F6D5-EB21-855F-0BDB-210860A2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35538-92A5-FB04-4701-B4761E5A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A889-4A4B-AF88-432C-3FB7FB3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46F85-D835-2E6D-B032-959DC0FE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5B66B-F720-DBB6-323D-C255E727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0C5E9-606C-7D4A-6CC3-FFC119F1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FEE46-605B-85D2-7E3E-A03166BB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78DE-2BE9-D143-A853-8001FE41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B4FD-A37B-3065-3BD0-9DDF0545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35C91-F396-31FA-C805-B1AE9551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1FE6-43D2-90C3-B485-CBECFE3A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9A0E4-3BCB-DE1E-8F24-452BA17F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2123-B706-D926-13B9-CAD90AEF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E76-BD4D-733D-5818-AC4F7D31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5738B-16C4-2C88-780E-923C21581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8E564-44CA-4AA4-7304-2A587A28B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C0D7D-2915-2211-CC6F-FD7CE469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5FC0-6FBD-127D-A75C-42F47F60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634B-3D7F-6152-FB27-EC044E1E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A6865-6907-A9CC-AC3D-1703F918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F9EE-2F78-4384-749C-A0E68B56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D27-38D5-C6BD-5A92-4EE802CE7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4B49-D2F9-DB4C-8C86-16E5B9CCFE5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AC02-ED54-6C66-ED18-2C125BE3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85AF-4CD8-C8B0-B934-40EFD2F8F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D21B-D464-AE41-91B8-D7F034B0D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94E-EBBD-4E2F-EFA7-90815A61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TFL Cycling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98A9-4EF7-F2DA-719D-8F6A92501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Anum Hassan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D5F38-4891-BC92-DEF1-46600767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90872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77C50E9-561E-D913-8260-6F747723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94" y="3955843"/>
            <a:ext cx="1719306" cy="13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6312-28B1-D0CD-8D36-AA0ECB71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062"/>
            <a:ext cx="10515600" cy="1325563"/>
          </a:xfrm>
        </p:spPr>
        <p:txBody>
          <a:bodyPr/>
          <a:lstStyle/>
          <a:p>
            <a:r>
              <a:rPr lang="en-US" sz="3600" dirty="0"/>
              <a:t>Exploring</a:t>
            </a:r>
            <a:r>
              <a:rPr lang="en-US" dirty="0"/>
              <a:t> London’s Cyclic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D340-E306-2BFD-1936-9FD8FACC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900" y="1042400"/>
            <a:ext cx="4095653" cy="226015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40E10-60D9-474C-2C03-F2DC3C33E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424" y="3398777"/>
            <a:ext cx="4072762" cy="2260159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1708A-28EB-AA2B-1066-1853E1DECB54}"/>
              </a:ext>
            </a:extLst>
          </p:cNvPr>
          <p:cNvSpPr txBox="1"/>
          <p:nvPr/>
        </p:nvSpPr>
        <p:spPr>
          <a:xfrm>
            <a:off x="7622023" y="587270"/>
            <a:ext cx="190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Temporal</a:t>
            </a:r>
            <a:r>
              <a:rPr lang="en-US" dirty="0"/>
              <a:t> </a:t>
            </a:r>
            <a:r>
              <a:rPr lang="en-US" b="1" dirty="0"/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969E3-6533-9AAD-9484-3A667D16FE58}"/>
              </a:ext>
            </a:extLst>
          </p:cNvPr>
          <p:cNvSpPr txBox="1"/>
          <p:nvPr/>
        </p:nvSpPr>
        <p:spPr>
          <a:xfrm>
            <a:off x="939679" y="596518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Rental Duration Analysis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A299C2A-C416-BAFC-A1D0-7379AA735005}"/>
              </a:ext>
            </a:extLst>
          </p:cNvPr>
          <p:cNvSpPr/>
          <p:nvPr/>
        </p:nvSpPr>
        <p:spPr>
          <a:xfrm>
            <a:off x="894154" y="1709529"/>
            <a:ext cx="556957" cy="172279"/>
          </a:xfrm>
          <a:prstGeom prst="rightArrow">
            <a:avLst/>
          </a:prstGeom>
          <a:solidFill>
            <a:srgbClr val="002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2DCA94-955A-F13F-9AA7-360BABA31807}"/>
              </a:ext>
            </a:extLst>
          </p:cNvPr>
          <p:cNvSpPr txBox="1"/>
          <p:nvPr/>
        </p:nvSpPr>
        <p:spPr>
          <a:xfrm>
            <a:off x="1510400" y="1515450"/>
            <a:ext cx="221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00216B"/>
                </a:solidFill>
                <a:effectLst/>
                <a:latin typeface="Söhne"/>
              </a:rPr>
              <a:t>Significant majority of customers </a:t>
            </a:r>
            <a:r>
              <a:rPr lang="en-GB" sz="1200" dirty="0">
                <a:solidFill>
                  <a:srgbClr val="00216B"/>
                </a:solidFill>
                <a:latin typeface="Söhne"/>
              </a:rPr>
              <a:t>p</a:t>
            </a:r>
            <a:r>
              <a:rPr lang="en-GB" sz="1200" b="0" i="0" dirty="0">
                <a:solidFill>
                  <a:srgbClr val="00216B"/>
                </a:solidFill>
                <a:effectLst/>
                <a:latin typeface="Söhne"/>
              </a:rPr>
              <a:t>refer </a:t>
            </a:r>
            <a:r>
              <a:rPr lang="en-GB" sz="1200" b="1" dirty="0">
                <a:solidFill>
                  <a:srgbClr val="00216B"/>
                </a:solidFill>
                <a:latin typeface="Söhne"/>
              </a:rPr>
              <a:t>s</a:t>
            </a:r>
            <a:r>
              <a:rPr lang="en-GB" sz="1200" b="1" i="0" dirty="0">
                <a:solidFill>
                  <a:srgbClr val="00216B"/>
                </a:solidFill>
                <a:effectLst/>
                <a:latin typeface="Söhne"/>
              </a:rPr>
              <a:t>hort-term </a:t>
            </a:r>
            <a:r>
              <a:rPr lang="en-GB" sz="1200" b="1" dirty="0">
                <a:solidFill>
                  <a:srgbClr val="00216B"/>
                </a:solidFill>
                <a:latin typeface="Söhne"/>
              </a:rPr>
              <a:t>r</a:t>
            </a:r>
            <a:r>
              <a:rPr lang="en-GB" sz="1200" b="1" i="0" dirty="0">
                <a:solidFill>
                  <a:srgbClr val="00216B"/>
                </a:solidFill>
                <a:effectLst/>
                <a:latin typeface="Söhne"/>
              </a:rPr>
              <a:t>entals</a:t>
            </a:r>
            <a:r>
              <a:rPr lang="en-GB" sz="1200" b="0" i="0" dirty="0">
                <a:solidFill>
                  <a:srgbClr val="00216B"/>
                </a:solidFill>
                <a:effectLst/>
                <a:latin typeface="Söhne"/>
              </a:rPr>
              <a:t>, typically </a:t>
            </a:r>
            <a:r>
              <a:rPr lang="en-GB" sz="1200" b="1" i="0" dirty="0">
                <a:solidFill>
                  <a:srgbClr val="00216B"/>
                </a:solidFill>
                <a:effectLst/>
                <a:latin typeface="Söhne"/>
              </a:rPr>
              <a:t>with same day return</a:t>
            </a:r>
            <a:endParaRPr lang="en-US" sz="1200" b="1" dirty="0">
              <a:solidFill>
                <a:srgbClr val="00216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3B01D-8327-6B19-0BD8-4A9280BFA245}"/>
              </a:ext>
            </a:extLst>
          </p:cNvPr>
          <p:cNvSpPr txBox="1"/>
          <p:nvPr/>
        </p:nvSpPr>
        <p:spPr>
          <a:xfrm>
            <a:off x="1766446" y="3806074"/>
            <a:ext cx="221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00216B"/>
                </a:solidFill>
                <a:effectLst/>
                <a:latin typeface="Söhne"/>
              </a:rPr>
              <a:t>Significant majority of customers </a:t>
            </a:r>
            <a:r>
              <a:rPr lang="en-GB" sz="1200" dirty="0">
                <a:solidFill>
                  <a:srgbClr val="00216B"/>
                </a:solidFill>
                <a:latin typeface="Söhne"/>
              </a:rPr>
              <a:t>p</a:t>
            </a:r>
            <a:r>
              <a:rPr lang="en-GB" sz="1200" b="0" i="0" dirty="0">
                <a:solidFill>
                  <a:srgbClr val="00216B"/>
                </a:solidFill>
                <a:effectLst/>
                <a:latin typeface="Söhne"/>
              </a:rPr>
              <a:t>refer </a:t>
            </a:r>
            <a:r>
              <a:rPr lang="en-GB" sz="1200" b="1" dirty="0">
                <a:solidFill>
                  <a:srgbClr val="00216B"/>
                </a:solidFill>
                <a:latin typeface="Söhne"/>
              </a:rPr>
              <a:t>s</a:t>
            </a:r>
            <a:r>
              <a:rPr lang="en-GB" sz="1200" b="1" i="0" dirty="0">
                <a:solidFill>
                  <a:srgbClr val="00216B"/>
                </a:solidFill>
                <a:effectLst/>
                <a:latin typeface="Söhne"/>
              </a:rPr>
              <a:t>hort trip</a:t>
            </a:r>
            <a:r>
              <a:rPr lang="en-GB" sz="1200" b="0" i="0" dirty="0">
                <a:solidFill>
                  <a:srgbClr val="00216B"/>
                </a:solidFill>
                <a:effectLst/>
                <a:latin typeface="Söhne"/>
              </a:rPr>
              <a:t>, typically </a:t>
            </a:r>
            <a:r>
              <a:rPr lang="en-GB" sz="1200" b="1" i="0" dirty="0">
                <a:solidFill>
                  <a:srgbClr val="00216B"/>
                </a:solidFill>
                <a:effectLst/>
                <a:latin typeface="Söhne"/>
              </a:rPr>
              <a:t>with same hour</a:t>
            </a:r>
            <a:endParaRPr lang="en-US" sz="1200" b="1" dirty="0">
              <a:solidFill>
                <a:srgbClr val="00216B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D4296A8-CACA-95D2-7473-761C4A6F4485}"/>
              </a:ext>
            </a:extLst>
          </p:cNvPr>
          <p:cNvSpPr/>
          <p:nvPr/>
        </p:nvSpPr>
        <p:spPr>
          <a:xfrm>
            <a:off x="907060" y="3926795"/>
            <a:ext cx="556957" cy="172279"/>
          </a:xfrm>
          <a:prstGeom prst="rightArrow">
            <a:avLst/>
          </a:prstGeom>
          <a:solidFill>
            <a:srgbClr val="002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49FCC0-7CC0-20D6-53D4-095422712D23}"/>
              </a:ext>
            </a:extLst>
          </p:cNvPr>
          <p:cNvSpPr txBox="1"/>
          <p:nvPr/>
        </p:nvSpPr>
        <p:spPr>
          <a:xfrm>
            <a:off x="4375504" y="2906334"/>
            <a:ext cx="29819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216B"/>
                </a:solidFill>
                <a:latin typeface="Söhne"/>
              </a:rPr>
              <a:t>June</a:t>
            </a:r>
            <a:r>
              <a:rPr lang="en-GB" sz="1100" b="1" dirty="0">
                <a:solidFill>
                  <a:srgbClr val="00216B"/>
                </a:solidFill>
                <a:latin typeface="Söhne"/>
              </a:rPr>
              <a:t> </a:t>
            </a:r>
            <a:r>
              <a:rPr lang="en-GB" sz="1100" dirty="0">
                <a:latin typeface="Söhne"/>
              </a:rPr>
              <a:t>has the highest rentals, </a:t>
            </a:r>
          </a:p>
          <a:p>
            <a:r>
              <a:rPr lang="en-GB" sz="1100" dirty="0">
                <a:latin typeface="Söhne"/>
              </a:rPr>
              <a:t>suggesting weather related trend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D1F75-F38C-67D1-7723-935F940FE772}"/>
              </a:ext>
            </a:extLst>
          </p:cNvPr>
          <p:cNvSpPr txBox="1"/>
          <p:nvPr/>
        </p:nvSpPr>
        <p:spPr>
          <a:xfrm>
            <a:off x="7062363" y="2793136"/>
            <a:ext cx="25605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most popular days for rentals, indicating a consistent pattern of usage during the weekdays.</a:t>
            </a:r>
          </a:p>
          <a:p>
            <a:endParaRPr lang="en-US" sz="1200" b="1" dirty="0">
              <a:solidFill>
                <a:srgbClr val="00216B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01627BCB-524C-0C42-B631-C9AC4FFA4B7F}"/>
              </a:ext>
            </a:extLst>
          </p:cNvPr>
          <p:cNvSpPr/>
          <p:nvPr/>
        </p:nvSpPr>
        <p:spPr>
          <a:xfrm rot="5400000">
            <a:off x="8122456" y="2694710"/>
            <a:ext cx="163145" cy="91849"/>
          </a:xfrm>
          <a:prstGeom prst="rightArrow">
            <a:avLst/>
          </a:prstGeom>
          <a:solidFill>
            <a:srgbClr val="002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39ED1BF9-3723-44D5-4888-0AB1C4318BCD}"/>
              </a:ext>
            </a:extLst>
          </p:cNvPr>
          <p:cNvSpPr/>
          <p:nvPr/>
        </p:nvSpPr>
        <p:spPr>
          <a:xfrm rot="5400000">
            <a:off x="5332869" y="2727842"/>
            <a:ext cx="163145" cy="91849"/>
          </a:xfrm>
          <a:prstGeom prst="rightArrow">
            <a:avLst/>
          </a:prstGeom>
          <a:solidFill>
            <a:srgbClr val="002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62008EC8-D384-3F17-0079-D2F684F8D6B9}"/>
              </a:ext>
            </a:extLst>
          </p:cNvPr>
          <p:cNvSpPr/>
          <p:nvPr/>
        </p:nvSpPr>
        <p:spPr>
          <a:xfrm rot="5400000">
            <a:off x="11349362" y="2702538"/>
            <a:ext cx="163145" cy="91849"/>
          </a:xfrm>
          <a:prstGeom prst="rightArrow">
            <a:avLst/>
          </a:prstGeom>
          <a:solidFill>
            <a:srgbClr val="0020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43D34B-35FD-20D1-FF66-8D89C508E96E}"/>
              </a:ext>
            </a:extLst>
          </p:cNvPr>
          <p:cNvSpPr txBox="1"/>
          <p:nvPr/>
        </p:nvSpPr>
        <p:spPr>
          <a:xfrm>
            <a:off x="9622873" y="2810757"/>
            <a:ext cx="25605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17th hour of the day 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emerged as the </a:t>
            </a:r>
            <a:r>
              <a:rPr lang="en-GB" sz="11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peak rental hour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indicating a preference </a:t>
            </a:r>
            <a:r>
              <a:rPr lang="en-GB" sz="1100" b="0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1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 afternoon or early evening cycling among users.</a:t>
            </a:r>
            <a:endParaRPr lang="en-US" sz="1100" b="1" dirty="0">
              <a:solidFill>
                <a:srgbClr val="00216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dirty="0">
              <a:solidFill>
                <a:srgbClr val="00216B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0E3148-1B25-3D9E-2EEF-0C69C7387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575" y="4060170"/>
            <a:ext cx="6362535" cy="26553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ADAF44A-39A2-7E0A-9EA1-131DB936C7F0}"/>
              </a:ext>
            </a:extLst>
          </p:cNvPr>
          <p:cNvSpPr txBox="1"/>
          <p:nvPr/>
        </p:nvSpPr>
        <p:spPr>
          <a:xfrm>
            <a:off x="4334054" y="6550223"/>
            <a:ext cx="907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Hyde Park Corner </a:t>
            </a:r>
            <a:r>
              <a:rPr lang="en-GB" sz="11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emerges as the most popular start and end station, with a significantly higher usage frequency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93BA0-E6D8-BD34-9479-96749A253B7C}"/>
              </a:ext>
            </a:extLst>
          </p:cNvPr>
          <p:cNvSpPr txBox="1"/>
          <p:nvPr/>
        </p:nvSpPr>
        <p:spPr>
          <a:xfrm>
            <a:off x="7726315" y="3679851"/>
            <a:ext cx="16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Station</a:t>
            </a:r>
            <a:r>
              <a:rPr lang="en-US" dirty="0"/>
              <a:t> </a:t>
            </a:r>
            <a:r>
              <a:rPr lang="en-US" b="1" dirty="0"/>
              <a:t>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5C7A38-2A9A-793C-CC83-FEC467CA9989}"/>
              </a:ext>
            </a:extLst>
          </p:cNvPr>
          <p:cNvSpPr/>
          <p:nvPr/>
        </p:nvSpPr>
        <p:spPr>
          <a:xfrm>
            <a:off x="0" y="942880"/>
            <a:ext cx="4101722" cy="5915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710C57-B059-6154-D35A-D97DFF2C9902}"/>
              </a:ext>
            </a:extLst>
          </p:cNvPr>
          <p:cNvSpPr/>
          <p:nvPr/>
        </p:nvSpPr>
        <p:spPr>
          <a:xfrm>
            <a:off x="4100752" y="942930"/>
            <a:ext cx="8091248" cy="2705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58620A-E6E4-758B-7303-AAE8C0041ED5}"/>
              </a:ext>
            </a:extLst>
          </p:cNvPr>
          <p:cNvSpPr/>
          <p:nvPr/>
        </p:nvSpPr>
        <p:spPr>
          <a:xfrm>
            <a:off x="4101096" y="3641313"/>
            <a:ext cx="8090904" cy="32034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5CCA6F-0ED6-D66B-505D-1BBBA598A03B}"/>
              </a:ext>
            </a:extLst>
          </p:cNvPr>
          <p:cNvSpPr txBox="1"/>
          <p:nvPr/>
        </p:nvSpPr>
        <p:spPr>
          <a:xfrm>
            <a:off x="118813" y="1026787"/>
            <a:ext cx="2753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Rental duration by days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61FE09-18C7-4DC0-877C-E1687FD07A8E}"/>
              </a:ext>
            </a:extLst>
          </p:cNvPr>
          <p:cNvSpPr txBox="1"/>
          <p:nvPr/>
        </p:nvSpPr>
        <p:spPr>
          <a:xfrm>
            <a:off x="148497" y="3340524"/>
            <a:ext cx="2753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Rental duration by hours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C8F612-7C2E-52AA-4F51-E2A23CF818A4}"/>
              </a:ext>
            </a:extLst>
          </p:cNvPr>
          <p:cNvSpPr txBox="1"/>
          <p:nvPr/>
        </p:nvSpPr>
        <p:spPr>
          <a:xfrm>
            <a:off x="7609232" y="891005"/>
            <a:ext cx="146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Rentals by Weekday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209DC3-A81F-FD87-F7FF-E62DE05856F2}"/>
              </a:ext>
            </a:extLst>
          </p:cNvPr>
          <p:cNvSpPr txBox="1"/>
          <p:nvPr/>
        </p:nvSpPr>
        <p:spPr>
          <a:xfrm>
            <a:off x="4781385" y="872747"/>
            <a:ext cx="1396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Rentals by Month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2127DC-7C91-F700-7E9C-8427299A4C9B}"/>
              </a:ext>
            </a:extLst>
          </p:cNvPr>
          <p:cNvSpPr txBox="1"/>
          <p:nvPr/>
        </p:nvSpPr>
        <p:spPr>
          <a:xfrm>
            <a:off x="6363865" y="3894875"/>
            <a:ext cx="13519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Top Start Stations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13094C-57A4-67B3-8241-326E27DFAC23}"/>
              </a:ext>
            </a:extLst>
          </p:cNvPr>
          <p:cNvSpPr txBox="1"/>
          <p:nvPr/>
        </p:nvSpPr>
        <p:spPr>
          <a:xfrm>
            <a:off x="9637060" y="3888386"/>
            <a:ext cx="13969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Top End Stations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AA00DD7-7DD3-5582-9D6C-F2533C919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088" y="1064507"/>
            <a:ext cx="2657337" cy="174625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777C016-2CB3-086C-1425-21D61F299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600" y="1090016"/>
            <a:ext cx="2525646" cy="169571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FD8816A-F029-FCCB-D579-90181E8F5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883" y="1053799"/>
            <a:ext cx="2599791" cy="172967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833B83E-5C2F-DCB9-2346-45D3EC6AFF9E}"/>
              </a:ext>
            </a:extLst>
          </p:cNvPr>
          <p:cNvSpPr txBox="1"/>
          <p:nvPr/>
        </p:nvSpPr>
        <p:spPr>
          <a:xfrm>
            <a:off x="10089479" y="916426"/>
            <a:ext cx="1833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Rentals by hours of the day</a:t>
            </a:r>
          </a:p>
        </p:txBody>
      </p:sp>
    </p:spTree>
    <p:extLst>
      <p:ext uri="{BB962C8B-B14F-4D97-AF65-F5344CB8AC3E}">
        <p14:creationId xmlns:p14="http://schemas.microsoft.com/office/powerpoint/2010/main" val="2137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39" grpId="0" animBg="1"/>
      <p:bldP spid="40" grpId="0"/>
      <p:bldP spid="41" grpId="0"/>
      <p:bldP spid="42" grpId="0" animBg="1"/>
      <p:bldP spid="50" grpId="0"/>
      <p:bldP spid="53" grpId="0"/>
      <p:bldP spid="59" grpId="0" animBg="1"/>
      <p:bldP spid="62" grpId="0" animBg="1"/>
      <p:bldP spid="63" grpId="0" animBg="1"/>
      <p:bldP spid="64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90" grpId="0"/>
      <p:bldP spid="92" grpId="0" animBg="1"/>
      <p:bldP spid="94" grpId="0" animBg="1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145B-8935-159B-6DDD-B477F401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226940"/>
            <a:ext cx="134377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Science </a:t>
            </a:r>
            <a:br>
              <a:rPr lang="en-US" sz="3600" dirty="0"/>
            </a:br>
            <a:r>
              <a:rPr lang="en-US" sz="3600" dirty="0"/>
              <a:t>Use Cases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F95A7EB2-18FB-7A8C-AF7E-4B2619F28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284990"/>
              </p:ext>
            </p:extLst>
          </p:nvPr>
        </p:nvGraphicFramePr>
        <p:xfrm>
          <a:off x="5118275" y="87256"/>
          <a:ext cx="6215579" cy="606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1D733923-010A-B4E8-5012-E243DE6ED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43" y="5474315"/>
            <a:ext cx="680278" cy="680278"/>
          </a:xfrm>
          <a:prstGeom prst="rect">
            <a:avLst/>
          </a:prstGeom>
        </p:spPr>
      </p:pic>
      <p:pic>
        <p:nvPicPr>
          <p:cNvPr id="1028" name="Picture 4" descr="Forecast Icon - Download in Colored Outline Style">
            <a:extLst>
              <a:ext uri="{FF2B5EF4-FFF2-40B4-BE49-F238E27FC236}">
                <a16:creationId xmlns:a16="http://schemas.microsoft.com/office/drawing/2014/main" id="{BAF9EAB0-50A9-2A3B-E6C8-6B5E4DED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96" y="1220408"/>
            <a:ext cx="422826" cy="42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D84637-6614-B628-69EA-3284202A79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7750" y="2835045"/>
            <a:ext cx="559527" cy="469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B6B30-E4EF-8DFD-B4A6-B3495459113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652412" y="2797811"/>
            <a:ext cx="559527" cy="447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173021-526F-7960-D1E4-EBCBAFAA6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3027" y="5501986"/>
            <a:ext cx="823176" cy="5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F321-FE37-56A0-E794-4F84C1FC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Prototype Model: 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999-6E91-06D9-B3DB-CC68624B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" y="1048855"/>
            <a:ext cx="11231218" cy="952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Predict the demand for rental cycles for the upcoming 6 months based on </a:t>
            </a:r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historical monthly rental data.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94C30-B04E-A00F-42A7-DB8D22C3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1" y="2013274"/>
            <a:ext cx="5905607" cy="320702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27746-85DA-9F9C-DB2F-C6C1C5C152E5}"/>
              </a:ext>
            </a:extLst>
          </p:cNvPr>
          <p:cNvSpPr txBox="1"/>
          <p:nvPr/>
        </p:nvSpPr>
        <p:spPr>
          <a:xfrm>
            <a:off x="480391" y="5455202"/>
            <a:ext cx="614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has </a:t>
            </a:r>
            <a:r>
              <a:rPr lang="en-US" sz="2000" b="1" dirty="0">
                <a:solidFill>
                  <a:srgbClr val="00216B"/>
                </a:solidFill>
              </a:rPr>
              <a:t>no obvious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multiplicative </a:t>
            </a:r>
            <a:r>
              <a:rPr lang="en-US" sz="2000" b="1" dirty="0">
                <a:solidFill>
                  <a:srgbClr val="00216B"/>
                </a:solidFill>
              </a:rPr>
              <a:t>seasonality</a:t>
            </a:r>
            <a:endParaRPr lang="en-US" b="1" dirty="0">
              <a:solidFill>
                <a:srgbClr val="00216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A76A-67A5-5B2E-783B-61356E8E981B}"/>
              </a:ext>
            </a:extLst>
          </p:cNvPr>
          <p:cNvSpPr txBox="1"/>
          <p:nvPr/>
        </p:nvSpPr>
        <p:spPr>
          <a:xfrm>
            <a:off x="6948299" y="5382316"/>
            <a:ext cx="496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16B"/>
                </a:solidFill>
              </a:rPr>
              <a:t>Bike rental demand forecast for the next 6 months </a:t>
            </a:r>
            <a:r>
              <a:rPr lang="en-US" dirty="0"/>
              <a:t>to optimize bike availability and location and</a:t>
            </a:r>
          </a:p>
          <a:p>
            <a:r>
              <a:rPr lang="en-GB" dirty="0"/>
              <a:t>meet customer demand effectively.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2C28B-7530-8E1A-B975-28487745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64" y="1702551"/>
            <a:ext cx="5725236" cy="36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93F4-B16B-E9E6-FF85-42693CF4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35" y="134937"/>
            <a:ext cx="10515600" cy="1325563"/>
          </a:xfrm>
        </p:spPr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1FCC-DFA3-4E96-526A-B5937DB3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35" y="1460500"/>
            <a:ext cx="116205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Supply Chain Optimization</a:t>
            </a:r>
          </a:p>
          <a:p>
            <a:pPr marL="0" indent="0">
              <a:buNone/>
            </a:pPr>
            <a:r>
              <a:rPr lang="en-GB" sz="20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Hyde Park Corner Expansion</a:t>
            </a:r>
            <a:r>
              <a:rPr lang="en-GB" sz="20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Hyde Park Corner is the most popular start and end station, invest in      expanding and optimizing services in this area.</a:t>
            </a:r>
          </a:p>
          <a:p>
            <a:pPr marL="0" indent="0">
              <a:buNone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Seasonal Marketing</a:t>
            </a:r>
          </a:p>
          <a:p>
            <a:pPr lvl="1"/>
            <a:r>
              <a:rPr lang="en-GB" sz="20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Optimize Service for Hourly Rentals</a:t>
            </a:r>
            <a:r>
              <a:rPr lang="en-GB" sz="20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that the most common usage pattern is for </a:t>
            </a:r>
            <a:r>
              <a:rPr lang="en-GB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short trips within the same hour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consider offering hourly rental options.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Weekday Specials</a:t>
            </a:r>
            <a:r>
              <a:rPr lang="en-GB" sz="20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GB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Thursdays 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most popular days for rentals, consider introducing weekday specials or discounts to incentivize usage during weekdays.</a:t>
            </a:r>
          </a:p>
          <a:p>
            <a:pPr lvl="1"/>
            <a:r>
              <a:rPr lang="en-GB" sz="2000" b="1" i="0" dirty="0">
                <a:solidFill>
                  <a:srgbClr val="00216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Peak Rental Hour Services</a:t>
            </a:r>
            <a:r>
              <a:rPr lang="en-GB" sz="20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meet the high demand during the </a:t>
            </a:r>
            <a:r>
              <a:rPr lang="en-GB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17th hour of the day</a:t>
            </a:r>
            <a:r>
              <a:rPr lang="en-GB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ensure that you have an adequate supply of bikes available during this time.</a:t>
            </a:r>
            <a:endParaRPr lang="en-GB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499</Words>
  <Application>Microsoft Macintosh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Söhne</vt:lpstr>
      <vt:lpstr>Office Theme</vt:lpstr>
      <vt:lpstr>TFL Cycling Data Analytics</vt:lpstr>
      <vt:lpstr>Exploring London’s Cyclic Patterns</vt:lpstr>
      <vt:lpstr>Data Science  Use Cases</vt:lpstr>
      <vt:lpstr>Prototype Model: Demand Forecasting</vt:lpstr>
      <vt:lpstr>Key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TFL Cycling Data Analytics</dc:title>
  <dc:creator>Anum Hassan</dc:creator>
  <cp:lastModifiedBy>Anum Hassan</cp:lastModifiedBy>
  <cp:revision>10</cp:revision>
  <dcterms:created xsi:type="dcterms:W3CDTF">2023-11-06T11:43:27Z</dcterms:created>
  <dcterms:modified xsi:type="dcterms:W3CDTF">2023-11-09T01:44:51Z</dcterms:modified>
</cp:coreProperties>
</file>