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80" r:id="rId4"/>
    <p:sldId id="262" r:id="rId5"/>
    <p:sldId id="281" r:id="rId6"/>
    <p:sldId id="263" r:id="rId7"/>
    <p:sldId id="269" r:id="rId8"/>
    <p:sldId id="272" r:id="rId9"/>
    <p:sldId id="273"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63" d="100"/>
          <a:sy n="63" d="100"/>
        </p:scale>
        <p:origin x="804" y="5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825203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96238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11/23/2023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11/23/2023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11/23/2023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11/23/2023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11/23/2023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11/23/2023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11/23/2023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922" y="222786"/>
            <a:ext cx="10644155" cy="3383280"/>
          </a:xfrm>
        </p:spPr>
        <p:txBody>
          <a:bodyPr>
            <a:normAutofit/>
          </a:bodyPr>
          <a:lstStyle/>
          <a:p>
            <a:pPr algn="ctr">
              <a:lnSpc>
                <a:spcPct val="100000"/>
              </a:lnSpc>
            </a:pPr>
            <a:r>
              <a:rPr lang="en-GB" sz="3600" dirty="0"/>
              <a:t>Predicting Mortality of Hospitalized patients using Deep Learning Model</a:t>
            </a:r>
            <a:endParaRPr lang="en-US" sz="3600" dirty="0"/>
          </a:p>
        </p:txBody>
      </p:sp>
      <p:sp>
        <p:nvSpPr>
          <p:cNvPr id="3" name="Subtitle 2"/>
          <p:cNvSpPr>
            <a:spLocks noGrp="1"/>
          </p:cNvSpPr>
          <p:nvPr>
            <p:ph type="subTitle" idx="1"/>
          </p:nvPr>
        </p:nvSpPr>
        <p:spPr>
          <a:xfrm>
            <a:off x="1117600" y="5455920"/>
            <a:ext cx="9885680" cy="660400"/>
          </a:xfrm>
        </p:spPr>
        <p:txBody>
          <a:bodyPr>
            <a:normAutofit/>
          </a:bodyPr>
          <a:lstStyle/>
          <a:p>
            <a:r>
              <a:rPr lang="en-US" dirty="0"/>
              <a:t>Anum Zafar</a:t>
            </a:r>
          </a:p>
          <a:p>
            <a:r>
              <a:rPr lang="en-US" dirty="0"/>
              <a:t>S</a:t>
            </a:r>
            <a:r>
              <a:rPr lang="en-GB" dirty="0"/>
              <a:t>upervisor: Professor Rami Qahwaji</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175E-0EF2-65FB-AA69-8BD0BBFF2CE5}"/>
              </a:ext>
            </a:extLst>
          </p:cNvPr>
          <p:cNvSpPr>
            <a:spLocks noGrp="1"/>
          </p:cNvSpPr>
          <p:nvPr>
            <p:ph type="title"/>
          </p:nvPr>
        </p:nvSpPr>
        <p:spPr/>
        <p:txBody>
          <a:bodyPr/>
          <a:lstStyle/>
          <a:p>
            <a:pPr algn="ctr"/>
            <a:r>
              <a:rPr lang="en-GB" dirty="0"/>
              <a:t>Thank You</a:t>
            </a:r>
          </a:p>
        </p:txBody>
      </p:sp>
    </p:spTree>
    <p:extLst>
      <p:ext uri="{BB962C8B-B14F-4D97-AF65-F5344CB8AC3E}">
        <p14:creationId xmlns:p14="http://schemas.microsoft.com/office/powerpoint/2010/main" val="343152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In the healthcare sector, Electronic Health Records systems are used to store a huge amount of medical information related to the patient, Based on this electronic record data different scoring systems and machine learning models were developed to predict the desired outcome. Such a solution gives medical staff critical feedback when they're attempting to evaluate the effects of treatment or identify early warning indicators to identify patients at high risk in a crowded hospital environment.</a:t>
            </a:r>
          </a:p>
          <a:p>
            <a:pPr marL="0" indent="0">
              <a:buNone/>
            </a:pPr>
            <a:endParaRPr lang="en-US" dirty="0"/>
          </a:p>
        </p:txBody>
      </p:sp>
    </p:spTree>
    <p:extLst>
      <p:ext uri="{BB962C8B-B14F-4D97-AF65-F5344CB8AC3E}">
        <p14:creationId xmlns:p14="http://schemas.microsoft.com/office/powerpoint/2010/main" val="39846177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Mortality prediction of hospitalized patients is a significant issue. Over the past few decades, Early warning scoring systems have been developed based on EHRs data to support clinical decision-making, but it does not provide an estimate of the patient’s risk of death. In this report, develop a customized model</a:t>
            </a:r>
            <a:r>
              <a:rPr lang="en-GB" sz="1600" dirty="0">
                <a:latin typeface="Times New Roman" panose="02020603050405020304" pitchFamily="18" charset="0"/>
                <a:cs typeface="Times New Roman" panose="02020603050405020304" pitchFamily="18" charset="0"/>
              </a:rPr>
              <a:t> </a:t>
            </a:r>
            <a:r>
              <a:rPr lang="en-GB" sz="1600" dirty="0"/>
              <a:t>(Machine learning models used in conjunction with a National Early Warning Score) to improve the performance of the scoring system for the prediction of mortality.</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3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5D464BC9-7B05-7A4E-28C3-A7D9F4BC2D86}"/>
              </a:ext>
            </a:extLst>
          </p:cNvPr>
          <p:cNvSpPr>
            <a:spLocks noGrp="1"/>
          </p:cNvSpPr>
          <p:nvPr>
            <p:ph idx="1"/>
          </p:nvPr>
        </p:nvSpPr>
        <p:spPr/>
        <p:txBody>
          <a:bodyPr>
            <a:normAutofit/>
          </a:bodyPr>
          <a:lstStyle/>
          <a:p>
            <a:pPr algn="just">
              <a:lnSpc>
                <a:spcPct val="150000"/>
              </a:lnSpc>
            </a:pPr>
            <a:r>
              <a:rPr lang="en-GB" sz="1800" dirty="0">
                <a:latin typeface="Times New Roman" panose="02020603050405020304" pitchFamily="18" charset="0"/>
                <a:cs typeface="Times New Roman" panose="02020603050405020304" pitchFamily="18" charset="0"/>
              </a:rPr>
              <a:t>The aim is to perform Exploratory Data Analysis and present meaningful data visualisations.</a:t>
            </a:r>
          </a:p>
          <a:p>
            <a:pPr algn="just">
              <a:lnSpc>
                <a:spcPct val="150000"/>
              </a:lnSpc>
            </a:pPr>
            <a:r>
              <a:rPr lang="en-GB" sz="1800" dirty="0">
                <a:latin typeface="Times New Roman" panose="02020603050405020304" pitchFamily="18" charset="0"/>
                <a:cs typeface="Times New Roman" panose="02020603050405020304" pitchFamily="18" charset="0"/>
              </a:rPr>
              <a:t>Compare the performance difference in terms of area under the curve (AUC) among NEWS1, and NEWS2 to identify in-hospital patient’s risk of mortality.</a:t>
            </a:r>
          </a:p>
          <a:p>
            <a:pPr algn="just">
              <a:lnSpc>
                <a:spcPct val="150000"/>
              </a:lnSpc>
            </a:pPr>
            <a:r>
              <a:rPr lang="en-GB" sz="1800" dirty="0">
                <a:latin typeface="Times New Roman" panose="02020603050405020304" pitchFamily="18" charset="0"/>
                <a:cs typeface="Times New Roman" panose="02020603050405020304" pitchFamily="18" charset="0"/>
              </a:rPr>
              <a:t>Implement deep learning model long short-term memory (LSTM) for the prediction of the risk of dying.</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1122680" y="1778001"/>
            <a:ext cx="10256520" cy="3809999"/>
          </a:xfrm>
        </p:spPr>
        <p:txBody>
          <a:bodyPr>
            <a:normAutofit fontScale="55000" lnSpcReduction="20000"/>
          </a:bodyPr>
          <a:lstStyle/>
          <a:p>
            <a:pPr marL="0" indent="0">
              <a:lnSpc>
                <a:spcPct val="120000"/>
              </a:lnSpc>
              <a:buNone/>
            </a:pPr>
            <a:r>
              <a:rPr lang="en-GB" sz="3100" dirty="0">
                <a:latin typeface="Times New Roman" panose="02020603050405020304" pitchFamily="18" charset="0"/>
                <a:cs typeface="Times New Roman" panose="02020603050405020304" pitchFamily="18" charset="0"/>
              </a:rPr>
              <a:t>Several studies compare and discuss customized models and scoring system base models for the prediction of mortality. </a:t>
            </a:r>
          </a:p>
          <a:p>
            <a:pPr algn="just">
              <a:lnSpc>
                <a:spcPct val="120000"/>
              </a:lnSpc>
            </a:pPr>
            <a:r>
              <a:rPr lang="en-GB" sz="3100" dirty="0">
                <a:latin typeface="Times New Roman" panose="02020603050405020304" pitchFamily="18" charset="0"/>
                <a:cs typeface="Times New Roman" panose="02020603050405020304" pitchFamily="18" charset="0"/>
              </a:rPr>
              <a:t>In this research Metnitz et al. compare the performance of Simplified Acute Physiology Score-2 with the extended SAPS-2 by adding features: age, gender, the reason for admission, length of stay in ICU, presence of drug overdose and severity of illness. The extending SAPS-2 give more accurate mortality prediction results than SAPS-2.</a:t>
            </a:r>
          </a:p>
          <a:p>
            <a:pPr algn="just">
              <a:lnSpc>
                <a:spcPct val="120000"/>
              </a:lnSpc>
            </a:pPr>
            <a:r>
              <a:rPr lang="en-GB" sz="3100" dirty="0">
                <a:latin typeface="Times New Roman" panose="02020603050405020304" pitchFamily="18" charset="0"/>
                <a:cs typeface="Times New Roman" panose="02020603050405020304" pitchFamily="18" charset="0"/>
              </a:rPr>
              <a:t>Yajing Zhu et al. develop a dynamic scoring model for the prediction of the risk of dying and to see a change in vital sign trends over time. They used the Least absolute shrinkage and selection operator (LASSO) for the selection of variables which improved the accuracy and reduce the complexity of the model.</a:t>
            </a:r>
          </a:p>
          <a:p>
            <a:pPr algn="just">
              <a:lnSpc>
                <a:spcPct val="120000"/>
              </a:lnSpc>
            </a:pPr>
            <a:r>
              <a:rPr lang="en-GB" sz="3100" dirty="0">
                <a:latin typeface="Times New Roman" panose="02020603050405020304" pitchFamily="18" charset="0"/>
                <a:cs typeface="Times New Roman" panose="02020603050405020304" pitchFamily="18" charset="0"/>
              </a:rPr>
              <a:t>In this paper Faisal et al. introduce a computer-aided NEWS system (cNEWS) that is an improved version of the NEWS. They measured the risk of dying in the hospital using the Logistic Regression model.</a:t>
            </a:r>
          </a:p>
          <a:p>
            <a:pPr algn="just"/>
            <a:endParaRPr lang="en-GB" dirty="0"/>
          </a:p>
          <a:p>
            <a:pPr algn="just"/>
            <a:endParaRPr lang="en-US" dirty="0"/>
          </a:p>
        </p:txBody>
      </p:sp>
    </p:spTree>
    <p:extLst>
      <p:ext uri="{BB962C8B-B14F-4D97-AF65-F5344CB8AC3E}">
        <p14:creationId xmlns:p14="http://schemas.microsoft.com/office/powerpoint/2010/main" val="1858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8" name="Content Placeholder 7">
            <a:extLst>
              <a:ext uri="{FF2B5EF4-FFF2-40B4-BE49-F238E27FC236}">
                <a16:creationId xmlns:a16="http://schemas.microsoft.com/office/drawing/2014/main" id="{EB94C171-616E-AC72-3C78-C635E29ED24F}"/>
              </a:ext>
            </a:extLst>
          </p:cNvPr>
          <p:cNvSpPr>
            <a:spLocks noGrp="1"/>
          </p:cNvSpPr>
          <p:nvPr>
            <p:ph sz="half" idx="1"/>
          </p:nvPr>
        </p:nvSpPr>
        <p:spPr>
          <a:xfrm>
            <a:off x="1295400" y="1981199"/>
            <a:ext cx="9758680" cy="3810001"/>
          </a:xfrm>
        </p:spPr>
        <p:txBody>
          <a:bodyPr>
            <a:normAutofit/>
          </a:bodyPr>
          <a:lstStyle/>
          <a:p>
            <a:pPr marL="0" indent="0" algn="just">
              <a:lnSpc>
                <a:spcPct val="150000"/>
              </a:lnSpc>
              <a:buNone/>
            </a:pPr>
            <a:r>
              <a:rPr lang="en-GB" sz="1800" dirty="0">
                <a:latin typeface="Times New Roman" panose="02020603050405020304" pitchFamily="18" charset="0"/>
                <a:cs typeface="Times New Roman" panose="02020603050405020304" pitchFamily="18" charset="0"/>
              </a:rPr>
              <a:t>The dataset used for this study has been taken from previous research (Faisal et al. 2019). It contains patient observation of two hospitals York Hospital and Scarborough General Hospital from September 2019 to January 2020. Datasets consist of 24 attributes that represent medical information related to 2861 patients including demographic data, NEWS2 score and vital sign measurement.</a:t>
            </a: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13398B5-A461-4B4A-4D5F-6588630D6781}"/>
              </a:ext>
            </a:extLst>
          </p:cNvPr>
          <p:cNvSpPr txBox="1">
            <a:spLocks/>
          </p:cNvSpPr>
          <p:nvPr/>
        </p:nvSpPr>
        <p:spPr>
          <a:xfrm>
            <a:off x="1295400" y="503853"/>
            <a:ext cx="9601200"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Methodology</a:t>
            </a:r>
          </a:p>
        </p:txBody>
      </p:sp>
      <p:sp>
        <p:nvSpPr>
          <p:cNvPr id="9" name="Content Placeholder 2">
            <a:extLst>
              <a:ext uri="{FF2B5EF4-FFF2-40B4-BE49-F238E27FC236}">
                <a16:creationId xmlns:a16="http://schemas.microsoft.com/office/drawing/2014/main" id="{EB988217-688B-1966-45AB-17DBD42810F7}"/>
              </a:ext>
            </a:extLst>
          </p:cNvPr>
          <p:cNvSpPr>
            <a:spLocks noGrp="1"/>
          </p:cNvSpPr>
          <p:nvPr>
            <p:ph idx="1"/>
          </p:nvPr>
        </p:nvSpPr>
        <p:spPr>
          <a:xfrm>
            <a:off x="1295400" y="1981200"/>
            <a:ext cx="9601200" cy="3627120"/>
          </a:xfrm>
        </p:spPr>
        <p:txBody>
          <a:bodyPr>
            <a:normAutofit fontScale="92500" lnSpcReduction="20000"/>
          </a:bodyPr>
          <a:lstStyle/>
          <a:p>
            <a:pPr algn="just">
              <a:lnSpc>
                <a:spcPct val="150000"/>
              </a:lnSpc>
            </a:pPr>
            <a:r>
              <a:rPr lang="en-US" sz="1800" dirty="0">
                <a:latin typeface="Times New Roman" panose="02020603050405020304" pitchFamily="18" charset="0"/>
                <a:cs typeface="Times New Roman" panose="02020603050405020304" pitchFamily="18" charset="0"/>
              </a:rPr>
              <a:t>For the NEWS1 and NEWS2 Comparison build a simple LSTM model </a:t>
            </a:r>
            <a:r>
              <a:rPr lang="en-GB" sz="1800" dirty="0">
                <a:latin typeface="Times New Roman" panose="02020603050405020304" pitchFamily="18" charset="0"/>
                <a:cs typeface="Times New Roman" panose="02020603050405020304" pitchFamily="18" charset="0"/>
              </a:rPr>
              <a:t>number of units used were 50. For the output layer, one dense layer was used with the activation function “sigmoid”. As it was a binary classification problem, therefore “binary_crossentropy” loss function was used. The optimizer employed for this model was “Adam”.</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For Mortality prediction</a:t>
            </a:r>
            <a:r>
              <a:rPr lang="en-GB" sz="18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a:t>
            </a:r>
            <a:r>
              <a:rPr lang="en-GB" sz="1600" dirty="0"/>
              <a:t>o make each sequence of the same length padding was applied.</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LSTM model was created the number of units 128, 256, and 512 were used for the experiment. The masking layer applied was on top of the LSTM layer. The single Dense layer used for the output and the activation function is “sigmoid”. The model is compiled with loss function “binary_crossentropy”, optimizer “Nadam” and learning rate = 0.005 is applied.</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4607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2">
            <a:extLst>
              <a:ext uri="{FF2B5EF4-FFF2-40B4-BE49-F238E27FC236}">
                <a16:creationId xmlns:a16="http://schemas.microsoft.com/office/drawing/2014/main" id="{C2425128-2BFD-EBB6-38ED-3CA240D3D2D8}"/>
              </a:ext>
            </a:extLst>
          </p:cNvPr>
          <p:cNvSpPr txBox="1">
            <a:spLocks/>
          </p:cNvSpPr>
          <p:nvPr/>
        </p:nvSpPr>
        <p:spPr>
          <a:xfrm>
            <a:off x="1295400" y="188976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r>
              <a:rPr lang="en-GB" sz="1600" dirty="0"/>
              <a:t>This report presents a Deep learning model for the prediction of mortality. First, evaluate which scoring system is more accurate in terms of AUC, </a:t>
            </a:r>
            <a:r>
              <a:rPr lang="en-GB" sz="1800" dirty="0">
                <a:latin typeface="Times New Roman" panose="02020603050405020304" pitchFamily="18" charset="0"/>
                <a:cs typeface="Times New Roman" panose="02020603050405020304" pitchFamily="18" charset="0"/>
              </a:rPr>
              <a:t>NEWS1 is more accurate than NEWS2 with an AUC of 95%.</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Second for mortality, prediction </a:t>
            </a:r>
            <a:r>
              <a:rPr lang="en-GB" sz="1600" dirty="0"/>
              <a:t>records where LOS greater than 31 are excluded.</a:t>
            </a:r>
            <a:r>
              <a:rPr lang="en-GB" sz="1800" dirty="0">
                <a:latin typeface="Times New Roman" panose="02020603050405020304" pitchFamily="18" charset="0"/>
                <a:cs typeface="Times New Roman" panose="02020603050405020304" pitchFamily="18" charset="0"/>
              </a:rPr>
              <a:t> The LSTM </a:t>
            </a:r>
            <a:r>
              <a:rPr lang="en-GB" sz="1600" dirty="0"/>
              <a:t>model is evaluated on the longitudinal medical dataset in 4 ways, it</a:t>
            </a:r>
            <a:r>
              <a:rPr lang="en-GB" sz="1800" dirty="0">
                <a:latin typeface="Times New Roman" panose="02020603050405020304" pitchFamily="18" charset="0"/>
                <a:cs typeface="Times New Roman" panose="02020603050405020304" pitchFamily="18" charset="0"/>
              </a:rPr>
              <a:t> gives better results with Imbalance sequence data of 96% AUC.</a:t>
            </a:r>
          </a:p>
          <a:p>
            <a:endParaRPr lang="en-US" dirty="0"/>
          </a:p>
        </p:txBody>
      </p:sp>
    </p:spTree>
    <p:extLst>
      <p:ext uri="{BB962C8B-B14F-4D97-AF65-F5344CB8AC3E}">
        <p14:creationId xmlns:p14="http://schemas.microsoft.com/office/powerpoint/2010/main" val="7533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A2ADB30B-8E2F-2B47-2D1A-13FEBD40C37D}"/>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Needs to evaluate the model with real-time data obtained from the patient.</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The risk of mortality was only considered as the outcome, other outcomes like the length of stay, and specific diseases should be considered in future that might give better information to physicians.</a:t>
            </a:r>
          </a:p>
          <a:p>
            <a:pPr marL="285750" indent="-285750" algn="just">
              <a:lnSpc>
                <a:spcPct val="150000"/>
              </a:lnSpc>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Adding additional LSTM layers, adjusting certain dropout and leaning rate parameters, or using CNN in conjunction with LSTM.</a:t>
            </a: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67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789</TotalTime>
  <Words>792</Words>
  <Application>Microsoft Office PowerPoint</Application>
  <PresentationFormat>Widescreen</PresentationFormat>
  <Paragraphs>33</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Diamond Grid 16x9</vt:lpstr>
      <vt:lpstr>Predicting Mortality of Hospitalized patients using Deep Learning Model</vt:lpstr>
      <vt:lpstr>Introduction</vt:lpstr>
      <vt:lpstr>Problem Statement</vt:lpstr>
      <vt:lpstr>Objective</vt:lpstr>
      <vt:lpstr>Literature Review</vt:lpstr>
      <vt:lpstr>Data</vt:lpstr>
      <vt:lpstr>PowerPoint Presentation</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Anum Zafar</dc:creator>
  <cp:lastModifiedBy>Anum Zafar</cp:lastModifiedBy>
  <cp:revision>9</cp:revision>
  <dcterms:created xsi:type="dcterms:W3CDTF">2023-02-23T21:24:00Z</dcterms:created>
  <dcterms:modified xsi:type="dcterms:W3CDTF">2023-11-23T11:51:33Z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