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1"/>
  </p:handoutMasterIdLst>
  <p:sldIdLst>
    <p:sldId id="256" r:id="rId2"/>
    <p:sldId id="274" r:id="rId3"/>
    <p:sldId id="260" r:id="rId4"/>
    <p:sldId id="285" r:id="rId5"/>
    <p:sldId id="287" r:id="rId6"/>
    <p:sldId id="276" r:id="rId7"/>
    <p:sldId id="288" r:id="rId8"/>
    <p:sldId id="283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84" autoAdjust="0"/>
  </p:normalViewPr>
  <p:slideViewPr>
    <p:cSldViewPr snapToGrid="0">
      <p:cViewPr varScale="1">
        <p:scale>
          <a:sx n="73" d="100"/>
          <a:sy n="73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F1F3144-6D88-C0DE-0454-7BCC1AE2A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22BACB9-8910-1E88-CBD0-6F78B0590C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7525A-B529-483D-935B-5CCAB7E37638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B17905-A159-ED0A-D7D4-AB9BBCED35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E654A5-5AAA-61E9-3852-059DE1283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94E47-6636-40FD-8CB2-8BCE3953AC0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418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45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344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973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6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80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332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89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018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37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35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A430E5-7588-4A71-BD95-970D38E03865}" type="datetimeFigureOut">
              <a:rPr lang="x-none" smtClean="0"/>
              <a:t>31-May-23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DE48DA-7693-4C0A-9AC4-AB89AA662F08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90ED62-117B-07D8-FD8E-207A46C984E9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0" y="67056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172734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C65A0EB-B4AF-498D-99DD-3FC35BE6CF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98E07A2-F816-8967-AD85-928E1D706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08" b="14022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CF4F262-1058-4E99-8912-4DFBA70B9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D1399F-9D35-02DE-3E5E-249F06DB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en-GB" sz="67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 </a:t>
            </a:r>
            <a:r>
              <a:rPr lang="en-GB" sz="6700" dirty="0">
                <a:latin typeface="Cambria" panose="02040503050406030204" pitchFamily="18" charset="0"/>
                <a:ea typeface="Cambria" panose="02040503050406030204" pitchFamily="18" charset="0"/>
              </a:rPr>
              <a:t>on Data </a:t>
            </a:r>
            <a:r>
              <a:rPr lang="en-GB" sz="6700" dirty="0" smtClean="0">
                <a:latin typeface="Cambria" panose="02040503050406030204" pitchFamily="18" charset="0"/>
                <a:ea typeface="Cambria" panose="02040503050406030204" pitchFamily="18" charset="0"/>
              </a:rPr>
              <a:t>science ON </a:t>
            </a:r>
            <a:r>
              <a:rPr lang="en-GB" sz="6700" dirty="0">
                <a:latin typeface="Cambria" panose="02040503050406030204" pitchFamily="18" charset="0"/>
                <a:ea typeface="Cambria" panose="02040503050406030204" pitchFamily="18" charset="0"/>
              </a:rPr>
              <a:t>subscription service</a:t>
            </a:r>
            <a:r>
              <a:rPr lang="en-GB" sz="6700" b="1" i="0" dirty="0">
                <a:effectLst/>
                <a:latin typeface="Helvetica Neue"/>
              </a:rPr>
              <a:t/>
            </a:r>
            <a:br>
              <a:rPr lang="en-GB" sz="6700" b="1" i="0" dirty="0">
                <a:effectLst/>
                <a:latin typeface="Helvetica Neue"/>
              </a:rPr>
            </a:br>
            <a:endParaRPr lang="x-none" sz="67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B456C7-F65F-9535-DA37-CBC90AC1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851" y="3869634"/>
            <a:ext cx="9053539" cy="2491977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 Black" panose="020B0A04020102020204" pitchFamily="34" charset="0"/>
              </a:rPr>
              <a:t>By: FANIYI ANUOLUWAPO MARGARET</a:t>
            </a:r>
          </a:p>
          <a:p>
            <a:r>
              <a:rPr lang="en-GB" sz="1800" b="1" dirty="0">
                <a:latin typeface="Arial Black" panose="020B0A04020102020204" pitchFamily="34" charset="0"/>
              </a:rPr>
              <a:t>Ladies Data Science </a:t>
            </a:r>
            <a:r>
              <a:rPr lang="en-GB" sz="1800" b="1" dirty="0" smtClean="0">
                <a:latin typeface="Arial Black" panose="020B0A04020102020204" pitchFamily="34" charset="0"/>
              </a:rPr>
              <a:t>Training (Team Achievers)</a:t>
            </a:r>
          </a:p>
          <a:p>
            <a:r>
              <a:rPr lang="en-GB" sz="1800" b="1" dirty="0" smtClean="0">
                <a:latin typeface="Arial Black" panose="020B0A04020102020204" pitchFamily="34" charset="0"/>
              </a:rPr>
              <a:t>May, 2023.</a:t>
            </a:r>
            <a:endParaRPr lang="en-GB" sz="1800" b="1" dirty="0">
              <a:latin typeface="Arial Black" panose="020B0A04020102020204" pitchFamily="34" charset="0"/>
            </a:endParaRPr>
          </a:p>
          <a:p>
            <a:endParaRPr lang="en-GB" sz="1800" b="1" dirty="0">
              <a:latin typeface="Arial Black" panose="020B0A04020102020204" pitchFamily="34" charset="0"/>
            </a:endParaRPr>
          </a:p>
          <a:p>
            <a:r>
              <a:rPr lang="en-GB" sz="1800" b="1" dirty="0">
                <a:latin typeface="Arial Black" panose="020B0A04020102020204" pitchFamily="34" charset="0"/>
              </a:rPr>
              <a:t>GITHUB REPO LINK : https://github.com/Anumarg/SubscriptionService.git</a:t>
            </a:r>
            <a:endParaRPr lang="en-GB" sz="1800" b="1" i="0" dirty="0">
              <a:effectLst/>
              <a:latin typeface="Arial Black" panose="020B0A04020102020204" pitchFamily="34" charset="0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423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="" xmlns:a16="http://schemas.microsoft.com/office/drawing/2014/main" id="{368A5362-EC3B-4BE3-804B-E6B289AF8A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="" xmlns:a16="http://schemas.microsoft.com/office/drawing/2014/main" id="{1D37744E-F5F6-4ED5-9F5F-21183A8FE7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4">
            <a:extLst>
              <a:ext uri="{FF2B5EF4-FFF2-40B4-BE49-F238E27FC236}">
                <a16:creationId xmlns="" xmlns:a16="http://schemas.microsoft.com/office/drawing/2014/main" id="{DD9D7C55-D0C1-4B48-ADC5-A9E322B19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6">
            <a:extLst>
              <a:ext uri="{FF2B5EF4-FFF2-40B4-BE49-F238E27FC236}">
                <a16:creationId xmlns="" xmlns:a16="http://schemas.microsoft.com/office/drawing/2014/main" id="{0BCB6D3E-2815-49BC-A13F-4EFD175096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="" xmlns:a16="http://schemas.microsoft.com/office/drawing/2014/main" id="{C77A9593-26A9-4234-8351-9339ABF91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6E1AD3BD-190E-448E-9100-7E7AAB9BB9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7723AC0F-348F-4B67-BAC9-F3049BD209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14" y="2448137"/>
            <a:ext cx="3868614" cy="25713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4600" b="1" dirty="0">
                <a:solidFill>
                  <a:srgbClr val="FFFFFF"/>
                </a:solidFill>
                <a:latin typeface="Sassoon Primary" pitchFamily="50" charset="0"/>
              </a:rPr>
              <a:t/>
            </a:r>
            <a:br>
              <a:rPr lang="en-US" sz="4600" b="1" dirty="0">
                <a:solidFill>
                  <a:srgbClr val="FFFFFF"/>
                </a:solidFill>
                <a:latin typeface="Sassoon Primary" pitchFamily="50" charset="0"/>
              </a:rPr>
            </a:br>
            <a:r>
              <a:rPr lang="en-US" sz="4600" b="1" dirty="0" smtClean="0">
                <a:solidFill>
                  <a:srgbClr val="FFFFFF"/>
                </a:solidFill>
                <a:latin typeface="Sassoon Primary" pitchFamily="50" charset="0"/>
              </a:rPr>
              <a:t/>
            </a:r>
            <a:br>
              <a:rPr lang="en-US" sz="4600" b="1" dirty="0" smtClean="0">
                <a:solidFill>
                  <a:srgbClr val="FFFFFF"/>
                </a:solidFill>
                <a:latin typeface="Sassoon Primary" pitchFamily="50" charset="0"/>
              </a:rPr>
            </a:br>
            <a:r>
              <a:rPr lang="en-US" sz="4600" b="1" dirty="0" smtClean="0">
                <a:solidFill>
                  <a:srgbClr val="FFFFFF"/>
                </a:solidFill>
                <a:latin typeface="Sassoon Primary" pitchFamily="50" charset="0"/>
              </a:rPr>
              <a:t>Interface of loading the given data ‘actions2load’ into MYSQL database</a:t>
            </a:r>
            <a:endParaRPr lang="en-US" sz="4600" b="1" dirty="0">
              <a:solidFill>
                <a:srgbClr val="FFFFFF"/>
              </a:solidFill>
              <a:latin typeface="Sassoon Primary" pitchFamily="50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BACB701-B039-DA64-32AF-C90E07AE5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19" y="363255"/>
            <a:ext cx="7314183" cy="577449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982221" y="636986"/>
            <a:ext cx="2151137" cy="692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>
                <a:solidFill>
                  <a:schemeClr val="accent2">
                    <a:lumMod val="75000"/>
                  </a:schemeClr>
                </a:solidFill>
                <a:latin typeface="Sassoon Primary" pitchFamily="50" charset="0"/>
              </a:rPr>
              <a:t>MySQL</a:t>
            </a:r>
            <a:endParaRPr 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C1C66B7-9644-4D9B-9A19-5FD3E30EF1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682EA3-E633-4081-9743-2D462CD5C4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4C124DA-5665-462A-B4DD-5F5F338528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21961157-B647-48C7-A56E-85DEA631F4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017C61DE-3D14-4178-B877-1C5AF5AFEC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29597A9-5EE0-4973-B92E-1887AECE28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912070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29">
            <a:extLst>
              <a:ext uri="{FF2B5EF4-FFF2-40B4-BE49-F238E27FC236}">
                <a16:creationId xmlns="" xmlns:a16="http://schemas.microsoft.com/office/drawing/2014/main" id="{319A266B-0C12-4013-B7F3-4B4C206C7D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70" y="2338466"/>
            <a:ext cx="4566230" cy="34377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100" b="1" dirty="0" smtClean="0">
                <a:solidFill>
                  <a:srgbClr val="FFFFFF"/>
                </a:solidFill>
              </a:rPr>
              <a:t>Queries carried out on imported data to answer basic business questions.</a:t>
            </a:r>
            <a:endParaRPr lang="en-US" sz="6100" b="1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6AB0A66-97AF-3AE0-4748-E68D782A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6" r="7" b="9947"/>
          <a:stretch/>
        </p:blipFill>
        <p:spPr>
          <a:xfrm>
            <a:off x="515054" y="597748"/>
            <a:ext cx="2314360" cy="2589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0293CA-AC91-44B3-06A6-73EABA0F3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69" r="2" b="9288"/>
          <a:stretch/>
        </p:blipFill>
        <p:spPr>
          <a:xfrm>
            <a:off x="3240760" y="450938"/>
            <a:ext cx="2855240" cy="3025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BC00D0E-62D0-11D3-32BF-AC6C3B201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" r="-2" b="26289"/>
          <a:stretch/>
        </p:blipFill>
        <p:spPr>
          <a:xfrm>
            <a:off x="363255" y="3635821"/>
            <a:ext cx="5550978" cy="2978339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349175" y="296019"/>
            <a:ext cx="2151137" cy="692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>
                <a:solidFill>
                  <a:schemeClr val="accent4">
                    <a:lumMod val="75000"/>
                  </a:schemeClr>
                </a:solidFill>
                <a:latin typeface="Sassoon Primary" pitchFamily="50" charset="0"/>
              </a:rPr>
              <a:t>MySQL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0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9">
            <a:extLst>
              <a:ext uri="{FF2B5EF4-FFF2-40B4-BE49-F238E27FC236}">
                <a16:creationId xmlns="" xmlns:a16="http://schemas.microsoft.com/office/drawing/2014/main" id="{6A875D0D-3C9D-4DCD-B596-0CA5384D7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="" xmlns:a16="http://schemas.microsoft.com/office/drawing/2014/main" id="{5C5B5FA5-19AF-46C9-BEE5-FF4F509E24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3">
            <a:extLst>
              <a:ext uri="{FF2B5EF4-FFF2-40B4-BE49-F238E27FC236}">
                <a16:creationId xmlns="" xmlns:a16="http://schemas.microsoft.com/office/drawing/2014/main" id="{2C162E4B-773B-41AA-BD90-3EE2C721E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5">
            <a:extLst>
              <a:ext uri="{FF2B5EF4-FFF2-40B4-BE49-F238E27FC236}">
                <a16:creationId xmlns="" xmlns:a16="http://schemas.microsoft.com/office/drawing/2014/main" id="{82C8C092-4AAB-4292-B11B-57952599A8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7">
            <a:extLst>
              <a:ext uri="{FF2B5EF4-FFF2-40B4-BE49-F238E27FC236}">
                <a16:creationId xmlns="" xmlns:a16="http://schemas.microsoft.com/office/drawing/2014/main" id="{6E5203F8-5228-419A-9477-BB621F253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476205-73FC-468B-B1BC-0F8571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96" y="5255194"/>
            <a:ext cx="9966960" cy="1366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5100" b="1" dirty="0" smtClean="0"/>
              <a:t>Data querying to answer SQL business questions cont’d.</a:t>
            </a:r>
            <a:endParaRPr lang="en-US" sz="5100" b="1" dirty="0"/>
          </a:p>
        </p:txBody>
      </p:sp>
      <p:sp>
        <p:nvSpPr>
          <p:cNvPr id="40" name="Rectangle 29">
            <a:extLst>
              <a:ext uri="{FF2B5EF4-FFF2-40B4-BE49-F238E27FC236}">
                <a16:creationId xmlns="" xmlns:a16="http://schemas.microsoft.com/office/drawing/2014/main" id="{B77D5DEE-95D8-4A55-ABCC-A52430E0EE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2145" y="583660"/>
            <a:ext cx="3429383" cy="3311684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BC00D0E-62D0-11D3-32BF-AC6C3B20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7" y="717453"/>
            <a:ext cx="3153631" cy="3016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EC17EA6-AE77-E727-83C6-F15102BF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768" y="837457"/>
            <a:ext cx="3429383" cy="2819383"/>
          </a:xfrm>
          <a:prstGeom prst="rect">
            <a:avLst/>
          </a:prstGeom>
        </p:spPr>
      </p:pic>
      <p:sp>
        <p:nvSpPr>
          <p:cNvPr id="41" name="Rectangle 31">
            <a:extLst>
              <a:ext uri="{FF2B5EF4-FFF2-40B4-BE49-F238E27FC236}">
                <a16:creationId xmlns="" xmlns:a16="http://schemas.microsoft.com/office/drawing/2014/main" id="{1FC609DD-9375-4461-8E5E-2B5666584D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06048" y="583660"/>
            <a:ext cx="3429383" cy="3311684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F890BAB-2D72-65A4-C3A4-D4EF09B86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15" y="837457"/>
            <a:ext cx="3392441" cy="27264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FDB7E4A1-EAFA-4F08-8EC1-31EC9EFDD4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32672" y="583660"/>
            <a:ext cx="3429383" cy="3311684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738555" y="4291429"/>
            <a:ext cx="2151137" cy="6928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>
                <a:solidFill>
                  <a:srgbClr val="7030A0"/>
                </a:solidFill>
                <a:latin typeface="Sassoon Primary" pitchFamily="50" charset="0"/>
              </a:rPr>
              <a:t>MySQL</a:t>
            </a:r>
            <a:endParaRPr lang="en-US" sz="36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65031" y="243840"/>
            <a:ext cx="9875520" cy="642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smtClean="0">
                <a:solidFill>
                  <a:srgbClr val="7030A0"/>
                </a:solidFill>
              </a:rPr>
              <a:t>Business Questions Results Summary</a:t>
            </a:r>
            <a:endParaRPr lang="en-US" u="sng" dirty="0">
              <a:solidFill>
                <a:srgbClr val="7030A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83973"/>
              </p:ext>
            </p:extLst>
          </p:nvPr>
        </p:nvGraphicFramePr>
        <p:xfrm>
          <a:off x="365761" y="1183899"/>
          <a:ext cx="113948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18"/>
                <a:gridCol w="4574059"/>
                <a:gridCol w="4486095"/>
                <a:gridCol w="17482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S/N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QUESTION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EVENT 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Most common events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Reading owned book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Highlight created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Reading free preview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24,628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6,076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4,643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Least common events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Unknown origin Livebook link opened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Product see free link opened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Product live audio upsell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1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12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Account Id with highest number of events: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caffe2b03e6057845c52212acaaa1a34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1,574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Account Id with the least number of events: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eb19e0af88f04dd5cd33bc7ae13cb85f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Event occurrence based on different times of the day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Varied times of the day</a:t>
                      </a:r>
                      <a:endParaRPr lang="en-US" dirty="0">
                        <a:solidFill>
                          <a:schemeClr val="tx1"/>
                        </a:solidFill>
                        <a:latin typeface="Sassoon Primary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Ranges within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Sassoon Primary" pitchFamily="50" charset="0"/>
                        </a:rPr>
                        <a:t> 30 – 50 counts</a:t>
                      </a:r>
                      <a:endParaRPr lang="en-US" dirty="0">
                        <a:solidFill>
                          <a:schemeClr val="tx1"/>
                        </a:solidFill>
                        <a:latin typeface="Sassoon Primary" pitchFamily="50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2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211" y="293076"/>
            <a:ext cx="3972717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b="1" dirty="0" smtClean="0"/>
              <a:t>Overview of Data Quality Scrutiny </a:t>
            </a:r>
            <a:r>
              <a:rPr lang="en-US" sz="2500" b="1" dirty="0"/>
              <a:t>and </a:t>
            </a:r>
            <a:r>
              <a:rPr lang="en-US" sz="2500" b="1" dirty="0" smtClean="0"/>
              <a:t>pattern identification</a:t>
            </a:r>
            <a:endParaRPr lang="en-US" sz="2500" b="1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696DDD0E-FEF5-70EF-797D-3FACA0D65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3" r="5207"/>
          <a:stretch/>
        </p:blipFill>
        <p:spPr>
          <a:xfrm>
            <a:off x="3553177" y="351692"/>
            <a:ext cx="3809920" cy="3411416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539167E-342A-43D1-9624-DEE938AD9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15" y="3931920"/>
            <a:ext cx="2877244" cy="2677780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90EE103-4292-0BD1-0E8E-A90DF025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40" y="3472375"/>
            <a:ext cx="3105386" cy="2860431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FCBE31-AAB2-FD97-E216-4BEE98FF537F}"/>
              </a:ext>
            </a:extLst>
          </p:cNvPr>
          <p:cNvSpPr txBox="1"/>
          <p:nvPr/>
        </p:nvSpPr>
        <p:spPr>
          <a:xfrm>
            <a:off x="7534655" y="1649436"/>
            <a:ext cx="4296274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 b="0" i="0" dirty="0" smtClean="0">
                <a:effectLst/>
                <a:latin typeface="Sassoon Primary" pitchFamily="50" charset="0"/>
              </a:rPr>
              <a:t>No of</a:t>
            </a:r>
            <a:r>
              <a:rPr lang="en-US" sz="1500" dirty="0" smtClean="0">
                <a:latin typeface="Sassoon Primary" pitchFamily="50" charset="0"/>
              </a:rPr>
              <a:t> columns = 5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 dirty="0" smtClean="0">
                <a:latin typeface="Sassoon Primary" pitchFamily="50" charset="0"/>
              </a:rPr>
              <a:t>No of rows = 3,242,076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 dirty="0" smtClean="0">
                <a:latin typeface="Sassoon Primary" pitchFamily="50" charset="0"/>
              </a:rPr>
              <a:t>The </a:t>
            </a:r>
            <a:r>
              <a:rPr lang="en-US" sz="1500" dirty="0">
                <a:latin typeface="Sassoon Primary" pitchFamily="50" charset="0"/>
              </a:rPr>
              <a:t>fifth column (</a:t>
            </a:r>
            <a:r>
              <a:rPr lang="en-US" sz="1500" dirty="0" err="1">
                <a:latin typeface="Sassoon Primary" pitchFamily="50" charset="0"/>
              </a:rPr>
              <a:t>i.e</a:t>
            </a:r>
            <a:r>
              <a:rPr lang="en-US" sz="1500" dirty="0">
                <a:latin typeface="Sassoon Primary" pitchFamily="50" charset="0"/>
              </a:rPr>
              <a:t> the additional data column) contains some missing data</a:t>
            </a:r>
            <a:r>
              <a:rPr lang="en-US" sz="1500" dirty="0" smtClean="0">
                <a:latin typeface="Sassoon Primary" pitchFamily="50" charset="0"/>
              </a:rPr>
              <a:t>.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 b="0" i="0" dirty="0" smtClean="0">
                <a:effectLst/>
                <a:latin typeface="Sassoon Primary" pitchFamily="50" charset="0"/>
              </a:rPr>
              <a:t>Duplicate events discovered = 514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 b="0" i="0" dirty="0" smtClean="0">
                <a:effectLst/>
                <a:latin typeface="Sassoon Primary" pitchFamily="50" charset="0"/>
              </a:rPr>
              <a:t>Events occurred </a:t>
            </a:r>
            <a:r>
              <a:rPr lang="en-US" sz="1500" b="0" i="0" dirty="0">
                <a:effectLst/>
                <a:latin typeface="Sassoon Primary" pitchFamily="50" charset="0"/>
              </a:rPr>
              <a:t>unequally </a:t>
            </a:r>
            <a:r>
              <a:rPr lang="en-US" sz="1500" b="0" i="0" dirty="0" smtClean="0">
                <a:effectLst/>
                <a:latin typeface="Sassoon Primary" pitchFamily="50" charset="0"/>
              </a:rPr>
              <a:t>at different times of the day. The pattern of event wasn’t constant, but varied within the hours of the day.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en-US" sz="1500" dirty="0" smtClean="0">
                <a:latin typeface="Sassoon Primary" pitchFamily="50" charset="0"/>
              </a:rPr>
              <a:t>The pattern demonstrates that there was steady decline in event count from the 1</a:t>
            </a:r>
            <a:r>
              <a:rPr lang="en-US" sz="1500" baseline="30000" dirty="0" smtClean="0">
                <a:latin typeface="Sassoon Primary" pitchFamily="50" charset="0"/>
              </a:rPr>
              <a:t>st</a:t>
            </a:r>
            <a:r>
              <a:rPr lang="en-US" sz="1500" dirty="0" smtClean="0">
                <a:latin typeface="Sassoon Primary" pitchFamily="50" charset="0"/>
              </a:rPr>
              <a:t> to 4</a:t>
            </a:r>
            <a:r>
              <a:rPr lang="en-US" sz="1500" baseline="30000" dirty="0" smtClean="0">
                <a:latin typeface="Sassoon Primary" pitchFamily="50" charset="0"/>
              </a:rPr>
              <a:t>th</a:t>
            </a:r>
            <a:r>
              <a:rPr lang="en-US" sz="1500" dirty="0" smtClean="0">
                <a:latin typeface="Sassoon Primary" pitchFamily="50" charset="0"/>
              </a:rPr>
              <a:t> hour, then there was a gradual increase in event count from the 5</a:t>
            </a:r>
            <a:r>
              <a:rPr lang="en-US" sz="1500" baseline="30000" dirty="0" smtClean="0">
                <a:latin typeface="Sassoon Primary" pitchFamily="50" charset="0"/>
              </a:rPr>
              <a:t>th </a:t>
            </a:r>
            <a:r>
              <a:rPr lang="en-US" sz="1500" dirty="0" smtClean="0">
                <a:latin typeface="Sassoon Primary" pitchFamily="50" charset="0"/>
              </a:rPr>
              <a:t> to 8</a:t>
            </a:r>
            <a:r>
              <a:rPr lang="en-US" sz="1500" baseline="30000" dirty="0" smtClean="0">
                <a:latin typeface="Sassoon Primary" pitchFamily="50" charset="0"/>
              </a:rPr>
              <a:t>th</a:t>
            </a:r>
            <a:r>
              <a:rPr lang="en-US" sz="1500" dirty="0" smtClean="0">
                <a:latin typeface="Sassoon Primary" pitchFamily="50" charset="0"/>
              </a:rPr>
              <a:t> hour; while there was nearly constant increase from the 9</a:t>
            </a:r>
            <a:r>
              <a:rPr lang="en-US" sz="1500" baseline="30000" dirty="0" smtClean="0">
                <a:latin typeface="Sassoon Primary" pitchFamily="50" charset="0"/>
              </a:rPr>
              <a:t>th</a:t>
            </a:r>
            <a:r>
              <a:rPr lang="en-US" sz="1500" dirty="0" smtClean="0">
                <a:latin typeface="Sassoon Primary" pitchFamily="50" charset="0"/>
              </a:rPr>
              <a:t> to 11</a:t>
            </a:r>
            <a:r>
              <a:rPr lang="en-US" sz="1500" baseline="30000" dirty="0" smtClean="0">
                <a:latin typeface="Sassoon Primary" pitchFamily="50" charset="0"/>
              </a:rPr>
              <a:t>th</a:t>
            </a:r>
            <a:r>
              <a:rPr lang="en-US" sz="1500" dirty="0" smtClean="0">
                <a:latin typeface="Sassoon Primary" pitchFamily="50" charset="0"/>
              </a:rPr>
              <a:t> hour.</a:t>
            </a:r>
            <a:r>
              <a:rPr lang="en-US" sz="1500" b="0" i="0" dirty="0" smtClean="0">
                <a:effectLst/>
                <a:latin typeface="Sassoon Primary" pitchFamily="50" charset="0"/>
              </a:rPr>
              <a:t> </a:t>
            </a:r>
            <a:r>
              <a:rPr lang="en-US" sz="1500" dirty="0" smtClean="0">
                <a:latin typeface="Sassoon Primary" pitchFamily="50" charset="0"/>
              </a:rPr>
              <a:t>Meanwhile, there was a sharp increase from the 12</a:t>
            </a:r>
            <a:r>
              <a:rPr lang="en-US" sz="1500" baseline="30000" dirty="0" smtClean="0">
                <a:latin typeface="Sassoon Primary" pitchFamily="50" charset="0"/>
              </a:rPr>
              <a:t>th</a:t>
            </a:r>
            <a:r>
              <a:rPr lang="en-US" sz="1500" dirty="0" smtClean="0">
                <a:latin typeface="Sassoon Primary" pitchFamily="50" charset="0"/>
              </a:rPr>
              <a:t> to 14</a:t>
            </a:r>
            <a:r>
              <a:rPr lang="en-US" sz="1500" baseline="30000" dirty="0" smtClean="0">
                <a:latin typeface="Sassoon Primary" pitchFamily="50" charset="0"/>
              </a:rPr>
              <a:t>th</a:t>
            </a:r>
            <a:r>
              <a:rPr lang="en-US" sz="1500" dirty="0" smtClean="0">
                <a:latin typeface="Sassoon Primary" pitchFamily="50" charset="0"/>
              </a:rPr>
              <a:t> hour, then steady decline from the 15</a:t>
            </a:r>
            <a:r>
              <a:rPr lang="en-US" sz="1500" baseline="30000" dirty="0" smtClean="0">
                <a:latin typeface="Sassoon Primary" pitchFamily="50" charset="0"/>
              </a:rPr>
              <a:t>th </a:t>
            </a:r>
            <a:r>
              <a:rPr lang="en-US" sz="1500" dirty="0" smtClean="0">
                <a:latin typeface="Sassoon Primary" pitchFamily="50" charset="0"/>
              </a:rPr>
              <a:t>to 18</a:t>
            </a:r>
            <a:r>
              <a:rPr lang="en-US" sz="1500" baseline="30000" dirty="0" smtClean="0">
                <a:latin typeface="Sassoon Primary" pitchFamily="50" charset="0"/>
              </a:rPr>
              <a:t>th</a:t>
            </a:r>
            <a:r>
              <a:rPr lang="en-US" sz="1500" dirty="0" smtClean="0">
                <a:latin typeface="Sassoon Primary" pitchFamily="50" charset="0"/>
              </a:rPr>
              <a:t> hour, with a negligible increase in the 19</a:t>
            </a:r>
            <a:r>
              <a:rPr lang="en-US" sz="1500" baseline="30000" dirty="0" smtClean="0">
                <a:latin typeface="Sassoon Primary" pitchFamily="50" charset="0"/>
              </a:rPr>
              <a:t>th</a:t>
            </a:r>
            <a:r>
              <a:rPr lang="en-US" sz="1500" dirty="0" smtClean="0">
                <a:latin typeface="Sassoon Primary" pitchFamily="50" charset="0"/>
              </a:rPr>
              <a:t> hour, which constantly declined all through the remaining hours of the day.</a:t>
            </a:r>
            <a:endParaRPr lang="en-US" sz="1500" b="0" i="0" dirty="0">
              <a:effectLst/>
              <a:latin typeface="Sassoon Primary" pitchFamily="50" charset="0"/>
            </a:endParaRPr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="" xmlns:a16="http://schemas.microsoft.com/office/drawing/2014/main" id="{4525CB02-8638-6D39-4668-BCABDF1747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9" r="10455" b="7485"/>
          <a:stretch/>
        </p:blipFill>
        <p:spPr>
          <a:xfrm>
            <a:off x="387247" y="518159"/>
            <a:ext cx="2994372" cy="2548598"/>
          </a:xfrm>
          <a:prstGeom prst="rect">
            <a:avLst/>
          </a:prstGeom>
          <a:ln w="5715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76334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6388" y="1161301"/>
            <a:ext cx="46986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 smtClean="0">
                <a:latin typeface="Sassoon Primary" pitchFamily="50" charset="0"/>
              </a:rPr>
              <a:t>Insights gotten from analyzing the account:, depicts that the events occurrence on this account is at the lowest during the very early and late hours of the day; while there is a steady increase in the occurrence of events from the 4</a:t>
            </a:r>
            <a:r>
              <a:rPr lang="en-US" baseline="30000" dirty="0" smtClean="0">
                <a:latin typeface="Sassoon Primary" pitchFamily="50" charset="0"/>
              </a:rPr>
              <a:t>th</a:t>
            </a:r>
            <a:r>
              <a:rPr lang="en-US" dirty="0" smtClean="0">
                <a:latin typeface="Sassoon Primary" pitchFamily="50" charset="0"/>
              </a:rPr>
              <a:t> hour, with the 14</a:t>
            </a:r>
            <a:r>
              <a:rPr lang="en-US" baseline="30000" dirty="0" smtClean="0">
                <a:latin typeface="Sassoon Primary" pitchFamily="50" charset="0"/>
              </a:rPr>
              <a:t>th</a:t>
            </a:r>
            <a:r>
              <a:rPr lang="en-US" dirty="0" smtClean="0">
                <a:latin typeface="Sassoon Primary" pitchFamily="50" charset="0"/>
              </a:rPr>
              <a:t> hour being the peak of the occurrence; immediately followed by a sharp decline from the 14</a:t>
            </a:r>
            <a:r>
              <a:rPr lang="en-US" baseline="30000" dirty="0" smtClean="0">
                <a:latin typeface="Sassoon Primary" pitchFamily="50" charset="0"/>
              </a:rPr>
              <a:t>th</a:t>
            </a:r>
            <a:r>
              <a:rPr lang="en-US" dirty="0" smtClean="0">
                <a:latin typeface="Sassoon Primary" pitchFamily="50" charset="0"/>
              </a:rPr>
              <a:t> hour downwards.</a:t>
            </a:r>
            <a:endParaRPr lang="en-US" dirty="0">
              <a:latin typeface="Sassoon Primary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90EE103-4292-0BD1-0E8E-A90DF025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0" y="391860"/>
            <a:ext cx="6617700" cy="6095691"/>
          </a:xfrm>
          <a:prstGeom prst="rect">
            <a:avLst/>
          </a:prstGeom>
          <a:ln w="76200">
            <a:solidFill>
              <a:schemeClr val="accent3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146388" y="391860"/>
            <a:ext cx="5045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latin typeface="Sassoon Primary" pitchFamily="50" charset="0"/>
              </a:rPr>
              <a:t>Insights on a </a:t>
            </a:r>
            <a:r>
              <a:rPr lang="en-US" sz="2000" b="1" u="sng" dirty="0">
                <a:latin typeface="Sassoon Primary" pitchFamily="50" charset="0"/>
              </a:rPr>
              <a:t>P</a:t>
            </a:r>
            <a:r>
              <a:rPr lang="en-US" sz="2000" b="1" u="sng" dirty="0" smtClean="0">
                <a:latin typeface="Sassoon Primary" pitchFamily="50" charset="0"/>
              </a:rPr>
              <a:t>articular Account I.D </a:t>
            </a:r>
            <a:r>
              <a:rPr lang="en-US" sz="2000" u="sng" dirty="0" smtClean="0">
                <a:latin typeface="Sassoon Primary" pitchFamily="50" charset="0"/>
              </a:rPr>
              <a:t>6bb61e3b7bce0931da574d19d1d82c88</a:t>
            </a:r>
            <a:endParaRPr lang="en-US" sz="2000" u="sng" dirty="0"/>
          </a:p>
          <a:p>
            <a:r>
              <a:rPr lang="en-US" sz="2000" b="1" u="sng" dirty="0" smtClean="0">
                <a:latin typeface="Sassoon Primary" pitchFamily="50" charset="0"/>
              </a:rPr>
              <a:t> 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84296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ED5C30-4297-1A0D-4AFB-092DEAE1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06" y="297415"/>
            <a:ext cx="3540048" cy="972444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2400" b="1" dirty="0" smtClean="0">
                <a:latin typeface="+mn-lt"/>
              </a:rPr>
              <a:t>PROCEDURES FOLLOWED IN FIXING </a:t>
            </a:r>
            <a:r>
              <a:rPr lang="en-GB" sz="2400" b="1" dirty="0">
                <a:latin typeface="+mn-lt"/>
              </a:rPr>
              <a:t>BAD DATA</a:t>
            </a:r>
            <a:endParaRPr lang="x-none" sz="24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FCBE31-AAB2-FD97-E216-4BEE98FF537F}"/>
              </a:ext>
            </a:extLst>
          </p:cNvPr>
          <p:cNvSpPr txBox="1"/>
          <p:nvPr/>
        </p:nvSpPr>
        <p:spPr>
          <a:xfrm>
            <a:off x="278955" y="1324635"/>
            <a:ext cx="4542367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Since the additional data column had missing values = 516123, which weren’t very peculiar to my aim of this analysis, I decided to eliminate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missing data in the additional data 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column.</a:t>
            </a: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Also, the 514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duplicate values were 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dropped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 the 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dataset.</a:t>
            </a: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Following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these operations, the data set consisted of 3,241,562 rows and 5 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columns.</a:t>
            </a: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Extreme outliers weren’t observed in the record of events.</a:t>
            </a:r>
          </a:p>
          <a:p>
            <a:pPr marL="285750" indent="-2857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Furthermore, I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converted the timestamps in the "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event-time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" feature to the 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‘date-time’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type. 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Then, 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 extracted the date and time information from the event-time 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column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836016-232C-8D90-3706-9CF6C27C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86" y="267008"/>
            <a:ext cx="6999459" cy="3161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744C55-9DA5-F6FA-F0C2-7F174FFA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87" y="3515739"/>
            <a:ext cx="699945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036D0D5-3AA0-47FD-A83C-7A06CA2EEE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9DC19C-D5D0-C483-54EB-E631C2D9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243839"/>
            <a:ext cx="8197233" cy="63779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DE9D5BA-83AA-4459-83D3-20EC090C2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7A4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8850346" y="1383740"/>
            <a:ext cx="35667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assoon Primary" pitchFamily="50" charset="0"/>
              </a:rPr>
              <a:t>POWER BI Dashboard forecasting </a:t>
            </a:r>
            <a:r>
              <a:rPr lang="en-US" sz="3200" b="1" dirty="0" smtClean="0">
                <a:solidFill>
                  <a:schemeClr val="bg1"/>
                </a:solidFill>
                <a:latin typeface="Sassoon Primary" pitchFamily="50" charset="0"/>
              </a:rPr>
              <a:t>“event </a:t>
            </a:r>
            <a:r>
              <a:rPr lang="en-US" sz="3200" b="1" dirty="0">
                <a:solidFill>
                  <a:schemeClr val="bg1"/>
                </a:solidFill>
                <a:latin typeface="Sassoon Primary" pitchFamily="50" charset="0"/>
              </a:rPr>
              <a:t>count” </a:t>
            </a:r>
            <a:r>
              <a:rPr lang="en-US" sz="3200" b="1" dirty="0" smtClean="0">
                <a:solidFill>
                  <a:schemeClr val="bg1"/>
                </a:solidFill>
                <a:latin typeface="Sassoon Primary" pitchFamily="50" charset="0"/>
              </a:rPr>
              <a:t>for </a:t>
            </a:r>
            <a:r>
              <a:rPr lang="en-US" sz="3200" b="1" dirty="0">
                <a:solidFill>
                  <a:schemeClr val="bg1"/>
                </a:solidFill>
                <a:latin typeface="Sassoon Primary" pitchFamily="50" charset="0"/>
              </a:rPr>
              <a:t>times of the day for the next 24 hours.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Sassoon Primary" pitchFamily="50" charset="0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385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1499e1-1960-4be7-a1a2-1c9762dbe506}" enabled="1" method="Privileged" siteId="{47a5a918-b4ec-470f-86ca-c67e821ce45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1404</TotalTime>
  <Words>515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Black</vt:lpstr>
      <vt:lpstr>Calibri</vt:lpstr>
      <vt:lpstr>Cambria</vt:lpstr>
      <vt:lpstr>Corbel</vt:lpstr>
      <vt:lpstr>Helvetica Neue</vt:lpstr>
      <vt:lpstr>Sassoon Primary</vt:lpstr>
      <vt:lpstr>Times New Roman</vt:lpstr>
      <vt:lpstr>Wingdings</vt:lpstr>
      <vt:lpstr>Basis</vt:lpstr>
      <vt:lpstr>PROJECT on Data science ON subscription service </vt:lpstr>
      <vt:lpstr>  Interface of loading the given data ‘actions2load’ into MYSQL database</vt:lpstr>
      <vt:lpstr>Queries carried out on imported data to answer basic business questions.</vt:lpstr>
      <vt:lpstr>Data querying to answer SQL business questions cont’d.</vt:lpstr>
      <vt:lpstr>PowerPoint Presentation</vt:lpstr>
      <vt:lpstr>Overview of Data Quality Scrutiny and pattern identification</vt:lpstr>
      <vt:lpstr>PowerPoint Presentation</vt:lpstr>
      <vt:lpstr>PROCEDURES FOLLOWED IN FIXING BAD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ON SUBSCRIPTION SERVICE</dc:title>
  <dc:creator>Anuoluwapo Faniyi</dc:creator>
  <cp:lastModifiedBy>USER</cp:lastModifiedBy>
  <cp:revision>77</cp:revision>
  <dcterms:created xsi:type="dcterms:W3CDTF">2022-10-16T06:27:00Z</dcterms:created>
  <dcterms:modified xsi:type="dcterms:W3CDTF">2023-05-31T04:50:12Z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Basis:9</vt:lpwstr>
  </property>
  <property fmtid="{D5CDD505-2E9C-101B-9397-08002B2CF9AE}" pid="3" name="ClassificationContentMarkingFooterText">
    <vt:lpwstr>GENERAL</vt:lpwstr>
  </property>
</Properties>
</file>