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C Sharp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Programming Constructs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value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295400"/>
          <a:ext cx="6096000" cy="5334000"/>
        </p:xfrm>
        <a:graphic>
          <a:graphicData uri="http://schemas.openxmlformats.org/drawingml/2006/table">
            <a:tbl>
              <a:tblPr/>
              <a:tblGrid>
                <a:gridCol w="2514600"/>
                <a:gridCol w="3581400"/>
              </a:tblGrid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Escape sequence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Meaning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\\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\ character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\'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' character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\"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" character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\?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? character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\b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Backspace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\n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Newline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\r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Carriage return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\t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Horizontal tab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\v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Vertical tab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Constants are defined using the </a:t>
            </a:r>
            <a:r>
              <a:rPr lang="en-US" b="1" dirty="0" smtClean="0"/>
              <a:t>const</a:t>
            </a:r>
            <a:r>
              <a:rPr lang="en-US" dirty="0" smtClean="0"/>
              <a:t> keyword.</a:t>
            </a:r>
          </a:p>
          <a:p>
            <a:r>
              <a:rPr lang="en-US" dirty="0" smtClean="0"/>
              <a:t>Value cannot be changed once assigned.</a:t>
            </a:r>
          </a:p>
          <a:p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const &lt;</a:t>
            </a:r>
            <a:r>
              <a:rPr lang="en-US" dirty="0" err="1" smtClean="0"/>
              <a:t>data_type</a:t>
            </a:r>
            <a:r>
              <a:rPr lang="en-US" dirty="0" smtClean="0"/>
              <a:t>&gt; &lt;</a:t>
            </a:r>
            <a:r>
              <a:rPr lang="en-US" dirty="0" err="1" smtClean="0"/>
              <a:t>constant_name</a:t>
            </a:r>
            <a:r>
              <a:rPr lang="en-US" dirty="0" smtClean="0"/>
              <a:t>&gt; = value;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const  double  pi  = 	3.14159;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 Type conversion</a:t>
            </a:r>
          </a:p>
          <a:p>
            <a:pPr lvl="1"/>
            <a:r>
              <a:rPr lang="en-US" dirty="0" smtClean="0"/>
              <a:t>Safe conversion without data lose</a:t>
            </a:r>
          </a:p>
          <a:p>
            <a:pPr lvl="1"/>
            <a:r>
              <a:rPr lang="en-US" dirty="0" smtClean="0"/>
              <a:t>Smaller to larger data types</a:t>
            </a:r>
          </a:p>
          <a:p>
            <a:r>
              <a:rPr lang="en-US" dirty="0" smtClean="0"/>
              <a:t>Explicit Type conversion</a:t>
            </a:r>
          </a:p>
          <a:p>
            <a:pPr lvl="1"/>
            <a:r>
              <a:rPr lang="en-US" dirty="0" smtClean="0"/>
              <a:t>Conversion on demand</a:t>
            </a:r>
          </a:p>
          <a:p>
            <a:pPr lvl="1"/>
            <a:r>
              <a:rPr lang="en-US" dirty="0" smtClean="0"/>
              <a:t>Data may be lost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295406"/>
          <a:ext cx="8305800" cy="5333998"/>
        </p:xfrm>
        <a:graphic>
          <a:graphicData uri="http://schemas.openxmlformats.org/drawingml/2006/table">
            <a:tbl>
              <a:tblPr/>
              <a:tblGrid>
                <a:gridCol w="2091107"/>
                <a:gridCol w="6214693"/>
              </a:tblGrid>
              <a:tr h="302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Convert.ToInt32(x)</a:t>
                      </a:r>
                    </a:p>
                  </a:txBody>
                  <a:tcPr marL="8243" marR="8243" marT="82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Methods &amp; Description</a:t>
                      </a:r>
                    </a:p>
                  </a:txBody>
                  <a:tcPr marL="8243" marR="8243" marT="8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ToBoolean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243" marR="8243" marT="82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Converts a type to a Boolean value, where possible.</a:t>
                      </a:r>
                    </a:p>
                  </a:txBody>
                  <a:tcPr marL="8243" marR="8243" marT="8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ToByte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243" marR="8243" marT="82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Converts a type to a byte.</a:t>
                      </a:r>
                    </a:p>
                  </a:txBody>
                  <a:tcPr marL="8243" marR="8243" marT="8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964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ToChar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243" marR="8243" marT="82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Converts a type to a single Unicode character, where possible.</a:t>
                      </a:r>
                    </a:p>
                  </a:txBody>
                  <a:tcPr marL="8243" marR="8243" marT="8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964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ToDateTime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243" marR="8243" marT="82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Converts a type (integer or string type) to date-time structures.</a:t>
                      </a:r>
                    </a:p>
                  </a:txBody>
                  <a:tcPr marL="8243" marR="8243" marT="8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ToDecimal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243" marR="8243" marT="82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Converts a floating point or integer type to a decimal type.</a:t>
                      </a:r>
                    </a:p>
                  </a:txBody>
                  <a:tcPr marL="8243" marR="8243" marT="8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ToDouble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243" marR="8243" marT="82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Converts a type to a double type.</a:t>
                      </a:r>
                    </a:p>
                  </a:txBody>
                  <a:tcPr marL="8243" marR="8243" marT="8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ToInt16</a:t>
                      </a:r>
                    </a:p>
                  </a:txBody>
                  <a:tcPr marL="8243" marR="8243" marT="82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Converts a type to a 16-bit integer.</a:t>
                      </a:r>
                    </a:p>
                  </a:txBody>
                  <a:tcPr marL="8243" marR="8243" marT="8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ToInt32</a:t>
                      </a:r>
                    </a:p>
                  </a:txBody>
                  <a:tcPr marL="8243" marR="8243" marT="82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Converts a type to a 32-bit integer.</a:t>
                      </a:r>
                    </a:p>
                  </a:txBody>
                  <a:tcPr marL="8243" marR="8243" marT="8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ToInt64</a:t>
                      </a:r>
                    </a:p>
                  </a:txBody>
                  <a:tcPr marL="8243" marR="8243" marT="82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Converts a type to a 64-bit integer.</a:t>
                      </a:r>
                    </a:p>
                  </a:txBody>
                  <a:tcPr marL="8243" marR="8243" marT="8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ToSbyte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243" marR="8243" marT="82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Converts a type to a signed byte type.</a:t>
                      </a:r>
                    </a:p>
                  </a:txBody>
                  <a:tcPr marL="8243" marR="8243" marT="8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ToSingle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243" marR="8243" marT="82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Converts a type to a small floating point number.</a:t>
                      </a:r>
                    </a:p>
                  </a:txBody>
                  <a:tcPr marL="8243" marR="8243" marT="8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ToString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243" marR="8243" marT="82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Converts a type to a string.</a:t>
                      </a:r>
                    </a:p>
                  </a:txBody>
                  <a:tcPr marL="8243" marR="8243" marT="8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ToType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243" marR="8243" marT="82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Converts a type to a specified type.</a:t>
                      </a:r>
                    </a:p>
                  </a:txBody>
                  <a:tcPr marL="8243" marR="8243" marT="8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ToUInt16</a:t>
                      </a:r>
                    </a:p>
                  </a:txBody>
                  <a:tcPr marL="8243" marR="8243" marT="82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Converts a type to an unsigned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type.</a:t>
                      </a:r>
                    </a:p>
                  </a:txBody>
                  <a:tcPr marL="8243" marR="8243" marT="8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ToUInt32</a:t>
                      </a:r>
                    </a:p>
                  </a:txBody>
                  <a:tcPr marL="8243" marR="8243" marT="82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Converts a type to an unsigned long type.</a:t>
                      </a:r>
                    </a:p>
                  </a:txBody>
                  <a:tcPr marL="8243" marR="8243" marT="8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ToUInt64</a:t>
                      </a:r>
                    </a:p>
                  </a:txBody>
                  <a:tcPr marL="8243" marR="8243" marT="82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Converts a type to an unsigned big integer.</a:t>
                      </a:r>
                    </a:p>
                  </a:txBody>
                  <a:tcPr marL="8243" marR="8243" marT="82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 1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89679"/>
            <a:ext cx="8819841" cy="435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 2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447800"/>
            <a:ext cx="6362933" cy="492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 3</a:t>
            </a:r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40" y="1752600"/>
            <a:ext cx="9053915" cy="335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      ^  	         	power 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 * , / , %       	</a:t>
            </a:r>
            <a:r>
              <a:rPr lang="en-US" dirty="0" err="1" smtClean="0"/>
              <a:t>multiply,divide,modulus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     + , -		add , subtract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     ++		increment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      -- 		decrement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 4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143000"/>
            <a:ext cx="6195545" cy="545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00800" y="2667000"/>
            <a:ext cx="2209800" cy="4038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31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210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21</a:t>
            </a:r>
          </a:p>
          <a:p>
            <a:r>
              <a:rPr lang="en-US" dirty="0" smtClean="0"/>
              <a:t>22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Operators Precedence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     ()                brackets – to change precedence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     ^  	         	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  * , / , %       	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    + , -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Types</a:t>
            </a:r>
          </a:p>
          <a:p>
            <a:r>
              <a:rPr lang="en-US" dirty="0" smtClean="0"/>
              <a:t>Identifier</a:t>
            </a:r>
          </a:p>
          <a:p>
            <a:r>
              <a:rPr lang="en-US" dirty="0" smtClean="0"/>
              <a:t>Keywords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Constants</a:t>
            </a:r>
          </a:p>
          <a:p>
            <a:r>
              <a:rPr lang="en-US" dirty="0" smtClean="0"/>
              <a:t>Type Casting</a:t>
            </a:r>
          </a:p>
          <a:p>
            <a:r>
              <a:rPr lang="en-US" dirty="0" smtClean="0"/>
              <a:t>Type Conversion</a:t>
            </a:r>
          </a:p>
          <a:p>
            <a:r>
              <a:rPr lang="en-US" dirty="0" smtClean="0"/>
              <a:t>Arithmetic Expressions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Y = a + b + c + d</a:t>
            </a:r>
          </a:p>
          <a:p>
            <a:r>
              <a:rPr lang="en-US" sz="4000" dirty="0" smtClean="0"/>
              <a:t>Y = a + b - c + d</a:t>
            </a:r>
          </a:p>
          <a:p>
            <a:r>
              <a:rPr lang="en-US" sz="4000" dirty="0" smtClean="0"/>
              <a:t>Y = a + b * c + d</a:t>
            </a:r>
          </a:p>
          <a:p>
            <a:r>
              <a:rPr lang="en-US" sz="4000" dirty="0" smtClean="0"/>
              <a:t>Y = a + b * c / d</a:t>
            </a:r>
          </a:p>
          <a:p>
            <a:r>
              <a:rPr lang="en-US" sz="4000" dirty="0" smtClean="0"/>
              <a:t>Y = a * b / c ^ d</a:t>
            </a:r>
          </a:p>
          <a:p>
            <a:r>
              <a:rPr lang="en-US" sz="4000" dirty="0" smtClean="0"/>
              <a:t>Y = a * (b + c) - d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52402"/>
          <a:ext cx="8762999" cy="6476996"/>
        </p:xfrm>
        <a:graphic>
          <a:graphicData uri="http://schemas.openxmlformats.org/drawingml/2006/table">
            <a:tbl>
              <a:tblPr/>
              <a:tblGrid>
                <a:gridCol w="811388"/>
                <a:gridCol w="3412795"/>
                <a:gridCol w="3579341"/>
                <a:gridCol w="959475"/>
              </a:tblGrid>
              <a:tr h="456903"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Data Types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504" marR="6504" marT="650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211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Type</a:t>
                      </a:r>
                    </a:p>
                  </a:txBody>
                  <a:tcPr marL="6504" marR="6504" marT="650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Represents</a:t>
                      </a:r>
                    </a:p>
                  </a:txBody>
                  <a:tcPr marL="6504" marR="6504" marT="650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Range</a:t>
                      </a:r>
                    </a:p>
                  </a:txBody>
                  <a:tcPr marL="6504" marR="6504" marT="650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Default Value</a:t>
                      </a:r>
                    </a:p>
                  </a:txBody>
                  <a:tcPr marL="6504" marR="6504" marT="650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9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bool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504" marR="6504" marT="650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Boolean value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True or False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9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byte</a:t>
                      </a:r>
                    </a:p>
                  </a:txBody>
                  <a:tcPr marL="6504" marR="6504" marT="650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8-bit unsigned integer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 to 255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79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char</a:t>
                      </a:r>
                    </a:p>
                  </a:txBody>
                  <a:tcPr marL="6504" marR="6504" marT="650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16-bit Unicode character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U +0000 to U +ffff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'\0'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5211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decimal</a:t>
                      </a:r>
                    </a:p>
                  </a:txBody>
                  <a:tcPr marL="6504" marR="6504" marT="650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128-bit precise decimal values with 28-29 significant digits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(-7.9 x 10</a:t>
                      </a:r>
                      <a:r>
                        <a:rPr lang="en-US" sz="1600" b="0" i="0" u="none" strike="noStrike" baseline="30000" dirty="0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to 7.9 x 10</a:t>
                      </a:r>
                      <a:r>
                        <a:rPr lang="en-US" sz="1600" b="0" i="0" u="none" strike="noStrike" baseline="30000" dirty="0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) / 10</a:t>
                      </a:r>
                      <a:r>
                        <a:rPr lang="en-US" sz="1600" b="0" i="0" u="none" strike="noStrike" baseline="30000" dirty="0">
                          <a:solidFill>
                            <a:srgbClr val="000000"/>
                          </a:solidFill>
                          <a:latin typeface="Arial"/>
                        </a:rPr>
                        <a:t>0 to 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0.0M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211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double</a:t>
                      </a:r>
                    </a:p>
                  </a:txBody>
                  <a:tcPr marL="6504" marR="6504" marT="650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64-bit double-precision floating point type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(+/-)5.0 x 10</a:t>
                      </a:r>
                      <a:r>
                        <a:rPr lang="en-US" sz="1600" b="1" i="0" u="none" strike="noStrike" baseline="30000" dirty="0">
                          <a:solidFill>
                            <a:srgbClr val="000000"/>
                          </a:solidFill>
                          <a:latin typeface="Arial"/>
                        </a:rPr>
                        <a:t>-324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to (+/-)1.7 x 10</a:t>
                      </a:r>
                      <a:r>
                        <a:rPr lang="en-US" sz="1600" b="1" i="0" u="none" strike="noStrike" baseline="30000" dirty="0">
                          <a:solidFill>
                            <a:srgbClr val="000000"/>
                          </a:solidFill>
                          <a:latin typeface="Arial"/>
                        </a:rPr>
                        <a:t>308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0.0D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211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float</a:t>
                      </a:r>
                    </a:p>
                  </a:txBody>
                  <a:tcPr marL="6504" marR="6504" marT="650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32-bit single-precision floating point type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ERROR -3.4 </a:t>
                      </a:r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 10</a:t>
                      </a:r>
                      <a:r>
                        <a:rPr lang="en-US" sz="1600" b="1" i="0" u="none" strike="noStrike" baseline="30000" dirty="0">
                          <a:solidFill>
                            <a:srgbClr val="FF0000"/>
                          </a:solidFill>
                          <a:latin typeface="Arial"/>
                        </a:rPr>
                        <a:t>38</a:t>
                      </a:r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 to + 3.4 x </a:t>
                      </a:r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10</a:t>
                      </a:r>
                      <a:r>
                        <a:rPr lang="en-US" sz="1600" b="1" i="0" u="none" strike="noStrike" baseline="30000" dirty="0" smtClean="0">
                          <a:solidFill>
                            <a:srgbClr val="FF0000"/>
                          </a:solidFill>
                          <a:latin typeface="Arial"/>
                        </a:rPr>
                        <a:t>38 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0.0F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9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int</a:t>
                      </a:r>
                    </a:p>
                  </a:txBody>
                  <a:tcPr marL="6504" marR="6504" marT="650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32-bit signed integer type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-2,147,483,648 to 2,147,483,647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211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long</a:t>
                      </a:r>
                    </a:p>
                  </a:txBody>
                  <a:tcPr marL="6504" marR="6504" marT="650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64-bit signed integer type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-923,372,036,854,775,808 to 9,223,372,036,854,775,807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0L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9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sbyte</a:t>
                      </a:r>
                    </a:p>
                  </a:txBody>
                  <a:tcPr marL="6504" marR="6504" marT="650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8-bit signed integer type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-128 to 127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79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short</a:t>
                      </a:r>
                    </a:p>
                  </a:txBody>
                  <a:tcPr marL="6504" marR="6504" marT="650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16-bit signed integer type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-32,768 to 32,767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79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uint</a:t>
                      </a:r>
                    </a:p>
                  </a:txBody>
                  <a:tcPr marL="6504" marR="6504" marT="650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32-bit signed integer type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 to 4,294,967,295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79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ulong</a:t>
                      </a:r>
                    </a:p>
                  </a:txBody>
                  <a:tcPr marL="6504" marR="6504" marT="650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64-bit signed integer type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 to 18,446,744,073,709,551,615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79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ushort</a:t>
                      </a:r>
                    </a:p>
                  </a:txBody>
                  <a:tcPr marL="6504" marR="6504" marT="650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16-bit signed integer type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 to 65,535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504" marR="6504" marT="6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295400"/>
          <a:ext cx="7619997" cy="5333998"/>
        </p:xfrm>
        <a:graphic>
          <a:graphicData uri="http://schemas.openxmlformats.org/drawingml/2006/table">
            <a:tbl>
              <a:tblPr/>
              <a:tblGrid>
                <a:gridCol w="1088571"/>
                <a:gridCol w="1088571"/>
                <a:gridCol w="1088571"/>
                <a:gridCol w="1088571"/>
                <a:gridCol w="1088571"/>
                <a:gridCol w="1088571"/>
                <a:gridCol w="1088571"/>
              </a:tblGrid>
              <a:tr h="30605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Reserved Keywords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abstract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break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byte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catch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checked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const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continue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decimal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delegate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double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enum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event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explicit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extern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finally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fixed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float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275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foreach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goto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implicit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 (generic modifier)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538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interface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internal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namespace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new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840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operator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out (generic modifier)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override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params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private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protected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public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readonly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return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sbyte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538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sealed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short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sizeof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stackalloc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struct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switch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this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throw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typeof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538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ulong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unchecked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unsafe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ushort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using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virtual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void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06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volatile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while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 (Variable names)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identifier is a name used to identify a class, variable, function, or any other user-defined item. The basic rules for naming classes in C# are as follows:</a:t>
            </a:r>
          </a:p>
          <a:p>
            <a:pPr lvl="1"/>
            <a:r>
              <a:rPr lang="en-US" dirty="0" smtClean="0"/>
              <a:t>A name </a:t>
            </a:r>
            <a:r>
              <a:rPr lang="en-US" b="1" dirty="0" smtClean="0"/>
              <a:t>must begin with a letter </a:t>
            </a:r>
            <a:r>
              <a:rPr lang="en-US" dirty="0" smtClean="0"/>
              <a:t>that could be followed by a sequence of letters, digits (0 - 9) or underscore. The </a:t>
            </a:r>
            <a:r>
              <a:rPr lang="en-US" b="1" dirty="0" smtClean="0"/>
              <a:t>first character </a:t>
            </a:r>
            <a:r>
              <a:rPr lang="en-US" dirty="0" smtClean="0"/>
              <a:t>in an identifier </a:t>
            </a:r>
            <a:r>
              <a:rPr lang="en-US" b="1" dirty="0" smtClean="0"/>
              <a:t>cannot be a digit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It </a:t>
            </a:r>
            <a:r>
              <a:rPr lang="en-US" b="1" dirty="0" smtClean="0"/>
              <a:t>must not contain </a:t>
            </a:r>
            <a:r>
              <a:rPr lang="en-US" dirty="0" smtClean="0"/>
              <a:t>any embedded space or symbol like ? - +! @ # % ^ &amp; * ( ) [ ] { } . ; : " ' / and \. However an underscore ( _ ) can be used. </a:t>
            </a:r>
          </a:p>
          <a:p>
            <a:pPr lvl="1"/>
            <a:r>
              <a:rPr lang="en-US" dirty="0" smtClean="0"/>
              <a:t>It </a:t>
            </a:r>
            <a:r>
              <a:rPr lang="en-US" b="1" dirty="0" smtClean="0"/>
              <a:t>should not </a:t>
            </a:r>
            <a:r>
              <a:rPr lang="en-US" dirty="0" smtClean="0"/>
              <a:t>be a </a:t>
            </a:r>
            <a:r>
              <a:rPr lang="en-US" b="1" dirty="0" smtClean="0"/>
              <a:t>C# keyword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data_type</a:t>
            </a:r>
            <a:r>
              <a:rPr lang="en-US" dirty="0" smtClean="0"/>
              <a:t>&gt; &lt;</a:t>
            </a:r>
            <a:r>
              <a:rPr lang="en-US" dirty="0" err="1" smtClean="0"/>
              <a:t>variable_list</a:t>
            </a:r>
            <a:r>
              <a:rPr lang="en-US" dirty="0" smtClean="0"/>
              <a:t>&gt;;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     a , b ;</a:t>
            </a:r>
          </a:p>
          <a:p>
            <a:pPr lvl="1"/>
            <a:r>
              <a:rPr lang="en-US" dirty="0" smtClean="0"/>
              <a:t>float   x , y;</a:t>
            </a:r>
          </a:p>
          <a:p>
            <a:r>
              <a:rPr lang="en-US" dirty="0" smtClean="0"/>
              <a:t>Initialization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     a = 5 , b = 6;</a:t>
            </a:r>
          </a:p>
          <a:p>
            <a:pPr lvl="1"/>
            <a:r>
              <a:rPr lang="en-US" dirty="0" smtClean="0"/>
              <a:t>char   c = ‘y’ ;</a:t>
            </a:r>
          </a:p>
          <a:p>
            <a:pPr lvl="1"/>
            <a:r>
              <a:rPr lang="en-US" dirty="0" smtClean="0"/>
              <a:t>double   pi = 3.14;</a:t>
            </a:r>
          </a:p>
          <a:p>
            <a:r>
              <a:rPr lang="en-US" dirty="0" smtClean="0"/>
              <a:t>User Input</a:t>
            </a:r>
          </a:p>
          <a:p>
            <a:pPr lvl="1"/>
            <a:r>
              <a:rPr lang="en-US" dirty="0" smtClean="0"/>
              <a:t>1.    </a:t>
            </a:r>
            <a:r>
              <a:rPr lang="en-US" dirty="0" err="1" smtClean="0"/>
              <a:t>int</a:t>
            </a:r>
            <a:r>
              <a:rPr lang="en-US" dirty="0" smtClean="0"/>
              <a:t>    num; </a:t>
            </a:r>
          </a:p>
          <a:p>
            <a:pPr lvl="1"/>
            <a:r>
              <a:rPr lang="en-US" dirty="0" smtClean="0"/>
              <a:t>2.    num  = Convert.ToInt32(</a:t>
            </a:r>
            <a:r>
              <a:rPr lang="en-US" dirty="0" err="1" smtClean="0"/>
              <a:t>Console.ReadLIne</a:t>
            </a:r>
            <a:r>
              <a:rPr lang="en-US" dirty="0" smtClean="0"/>
              <a:t>());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value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219200"/>
          <a:ext cx="8153400" cy="5454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6082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Integer Literals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Examples</a:t>
                      </a:r>
                      <a:endParaRPr lang="en-US" sz="3200" dirty="0"/>
                    </a:p>
                  </a:txBody>
                  <a:tcPr/>
                </a:tc>
              </a:tr>
              <a:tr h="4649528">
                <a:tc>
                  <a:txBody>
                    <a:bodyPr/>
                    <a:lstStyle/>
                    <a:p>
                      <a:pPr lvl="0"/>
                      <a:r>
                        <a:rPr lang="en-US" sz="2400" dirty="0" smtClean="0"/>
                        <a:t>Integer can be in </a:t>
                      </a:r>
                    </a:p>
                    <a:p>
                      <a:pPr lvl="0"/>
                      <a:r>
                        <a:rPr lang="en-US" sz="2400" dirty="0" smtClean="0"/>
                        <a:t>       decimal, </a:t>
                      </a:r>
                    </a:p>
                    <a:p>
                      <a:pPr lvl="0"/>
                      <a:r>
                        <a:rPr lang="en-US" sz="2400" dirty="0" smtClean="0"/>
                        <a:t>       octal, or</a:t>
                      </a:r>
                    </a:p>
                    <a:p>
                      <a:pPr lvl="0"/>
                      <a:r>
                        <a:rPr lang="en-US" sz="2400" dirty="0" smtClean="0"/>
                        <a:t>      hexadecimal</a:t>
                      </a:r>
                    </a:p>
                    <a:p>
                      <a:pPr lvl="0"/>
                      <a:endParaRPr lang="en-US" sz="2400" dirty="0" smtClean="0"/>
                    </a:p>
                    <a:p>
                      <a:pPr lvl="0"/>
                      <a:r>
                        <a:rPr lang="en-US" sz="2400" dirty="0" smtClean="0"/>
                        <a:t>Prefix </a:t>
                      </a:r>
                    </a:p>
                    <a:p>
                      <a:pPr lvl="1"/>
                      <a:r>
                        <a:rPr lang="en-US" sz="2400" dirty="0" smtClean="0"/>
                        <a:t>0x for hexadecimal</a:t>
                      </a:r>
                    </a:p>
                    <a:p>
                      <a:pPr lvl="1"/>
                      <a:r>
                        <a:rPr lang="en-US" sz="2400" dirty="0" smtClean="0"/>
                        <a:t>0 for octal</a:t>
                      </a:r>
                    </a:p>
                    <a:p>
                      <a:pPr lvl="1"/>
                      <a:r>
                        <a:rPr lang="en-US" sz="2400" dirty="0" smtClean="0"/>
                        <a:t>Nothing for decimal</a:t>
                      </a:r>
                    </a:p>
                    <a:p>
                      <a:pPr lvl="0"/>
                      <a:endParaRPr lang="en-US" sz="2400" dirty="0" smtClean="0"/>
                    </a:p>
                    <a:p>
                      <a:pPr lvl="0"/>
                      <a:r>
                        <a:rPr lang="en-US" sz="2400" dirty="0" smtClean="0"/>
                        <a:t>Suffix</a:t>
                      </a:r>
                    </a:p>
                    <a:p>
                      <a:pPr lvl="1"/>
                      <a:r>
                        <a:rPr lang="en-US" sz="2400" dirty="0" smtClean="0"/>
                        <a:t>U for unsigned</a:t>
                      </a:r>
                    </a:p>
                    <a:p>
                      <a:pPr lvl="1"/>
                      <a:r>
                        <a:rPr lang="en-US" sz="2400" dirty="0" smtClean="0"/>
                        <a:t>L for 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800" dirty="0" smtClean="0"/>
                        <a:t>85 	/* decimal */ </a:t>
                      </a:r>
                    </a:p>
                    <a:p>
                      <a:pPr lvl="0"/>
                      <a:r>
                        <a:rPr lang="en-US" sz="2800" dirty="0" smtClean="0"/>
                        <a:t>0213	 /* octal */ </a:t>
                      </a:r>
                    </a:p>
                    <a:p>
                      <a:pPr lvl="0"/>
                      <a:r>
                        <a:rPr lang="en-US" sz="2800" dirty="0" smtClean="0"/>
                        <a:t>0x4b 	/* hexadecimal */ </a:t>
                      </a:r>
                    </a:p>
                    <a:p>
                      <a:pPr lvl="0"/>
                      <a:r>
                        <a:rPr lang="en-US" sz="2800" dirty="0" smtClean="0"/>
                        <a:t>30 	/* </a:t>
                      </a:r>
                      <a:r>
                        <a:rPr lang="en-US" sz="2800" dirty="0" err="1" smtClean="0"/>
                        <a:t>int</a:t>
                      </a:r>
                      <a:r>
                        <a:rPr lang="en-US" sz="2800" dirty="0" smtClean="0"/>
                        <a:t> */ </a:t>
                      </a:r>
                    </a:p>
                    <a:p>
                      <a:pPr lvl="0"/>
                      <a:r>
                        <a:rPr lang="en-US" sz="2800" dirty="0" smtClean="0"/>
                        <a:t>30u 	/* unsigned </a:t>
                      </a:r>
                      <a:r>
                        <a:rPr lang="en-US" sz="2800" dirty="0" err="1" smtClean="0"/>
                        <a:t>int</a:t>
                      </a:r>
                      <a:r>
                        <a:rPr lang="en-US" sz="2800" dirty="0" smtClean="0"/>
                        <a:t> */ </a:t>
                      </a:r>
                    </a:p>
                    <a:p>
                      <a:pPr lvl="0"/>
                      <a:r>
                        <a:rPr lang="en-US" sz="2800" dirty="0" smtClean="0"/>
                        <a:t>30l 	/* long */ </a:t>
                      </a:r>
                    </a:p>
                    <a:p>
                      <a:pPr lvl="0"/>
                      <a:r>
                        <a:rPr lang="en-US" sz="2800" dirty="0" smtClean="0"/>
                        <a:t>30ul	 /* unsigned long */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Literals</a:t>
            </a:r>
          </a:p>
          <a:p>
            <a:pPr lvl="1"/>
            <a:r>
              <a:rPr lang="en-US" dirty="0" smtClean="0"/>
              <a:t>integer part, a decimal point, a fractional part, and an exponent part. </a:t>
            </a:r>
          </a:p>
          <a:p>
            <a:pPr lvl="1"/>
            <a:r>
              <a:rPr lang="en-US" dirty="0" smtClean="0"/>
              <a:t>decimal form or exponential form.</a:t>
            </a:r>
          </a:p>
          <a:p>
            <a:pPr lvl="1"/>
            <a:r>
              <a:rPr lang="en-US" dirty="0" smtClean="0"/>
              <a:t>Decimal Form 	</a:t>
            </a:r>
            <a:r>
              <a:rPr lang="en-US" dirty="0" smtClean="0">
                <a:sym typeface="Wingdings" pitchFamily="2" charset="2"/>
              </a:rPr>
              <a:t> 	</a:t>
            </a:r>
            <a:r>
              <a:rPr lang="en-US" dirty="0" smtClean="0"/>
              <a:t>3.14159 </a:t>
            </a:r>
          </a:p>
          <a:p>
            <a:pPr lvl="1"/>
            <a:r>
              <a:rPr lang="en-US" dirty="0" smtClean="0"/>
              <a:t>Exponential Form 	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	314159E-5L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String Literals</a:t>
            </a:r>
          </a:p>
          <a:p>
            <a:pPr lvl="1"/>
            <a:r>
              <a:rPr lang="en-US" sz="2400" dirty="0" smtClean="0"/>
              <a:t>enclosed in double quotes "" or with @"". </a:t>
            </a:r>
          </a:p>
          <a:p>
            <a:pPr lvl="1"/>
            <a:r>
              <a:rPr lang="en-US" sz="2400" dirty="0" smtClean="0"/>
              <a:t>plain characters, escape sequences, and universal characters.</a:t>
            </a:r>
          </a:p>
          <a:p>
            <a:pPr lvl="1"/>
            <a:r>
              <a:rPr lang="en-US" sz="2400" dirty="0" smtClean="0"/>
              <a:t>break a long line into multiple lines using string literals and separating the parts using whitespaces.</a:t>
            </a:r>
          </a:p>
          <a:p>
            <a:pPr lvl="1"/>
            <a:r>
              <a:rPr lang="en-US" dirty="0" smtClean="0"/>
              <a:t>1.	"hello, dear" </a:t>
            </a:r>
          </a:p>
          <a:p>
            <a:pPr lvl="1"/>
            <a:r>
              <a:rPr lang="en-US" dirty="0" smtClean="0"/>
              <a:t>2.	"hello, \ </a:t>
            </a:r>
          </a:p>
          <a:p>
            <a:pPr lvl="1">
              <a:buNone/>
            </a:pPr>
            <a:r>
              <a:rPr lang="en-US" dirty="0" smtClean="0"/>
              <a:t>			dear" </a:t>
            </a:r>
          </a:p>
          <a:p>
            <a:pPr lvl="1"/>
            <a:r>
              <a:rPr lang="en-US" dirty="0" smtClean="0"/>
              <a:t>3.	"hello, " "d" "ear" </a:t>
            </a:r>
          </a:p>
          <a:p>
            <a:pPr lvl="1"/>
            <a:r>
              <a:rPr lang="en-US" dirty="0" smtClean="0"/>
              <a:t>4.	@"hello dear"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913</Words>
  <Application>Microsoft Office PowerPoint</Application>
  <PresentationFormat>On-screen Show (4:3)</PresentationFormat>
  <Paragraphs>310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Microsoft C Sharp</vt:lpstr>
      <vt:lpstr>Topics</vt:lpstr>
      <vt:lpstr>Slide 3</vt:lpstr>
      <vt:lpstr>Keywords</vt:lpstr>
      <vt:lpstr>Identifier (Variable names)</vt:lpstr>
      <vt:lpstr>Variables</vt:lpstr>
      <vt:lpstr>Initialization value</vt:lpstr>
      <vt:lpstr>Initialization value</vt:lpstr>
      <vt:lpstr>Initialization value</vt:lpstr>
      <vt:lpstr>Initialization value</vt:lpstr>
      <vt:lpstr>Constants</vt:lpstr>
      <vt:lpstr>Type Casting</vt:lpstr>
      <vt:lpstr>Type Conversion</vt:lpstr>
      <vt:lpstr>Example Program 1</vt:lpstr>
      <vt:lpstr>Example Program 2</vt:lpstr>
      <vt:lpstr>Example Program 3</vt:lpstr>
      <vt:lpstr>Arithmetic Expression</vt:lpstr>
      <vt:lpstr>Example Program 4</vt:lpstr>
      <vt:lpstr>Arithmetic Expression</vt:lpstr>
      <vt:lpstr>Examples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 Sharp</dc:title>
  <dc:creator/>
  <cp:lastModifiedBy>Muhammad Saeed</cp:lastModifiedBy>
  <cp:revision>10</cp:revision>
  <dcterms:created xsi:type="dcterms:W3CDTF">2006-08-16T00:00:00Z</dcterms:created>
  <dcterms:modified xsi:type="dcterms:W3CDTF">2013-03-23T03:04:56Z</dcterms:modified>
</cp:coreProperties>
</file>