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0" r:id="rId7"/>
    <p:sldId id="262" r:id="rId8"/>
    <p:sldId id="261" r:id="rId9"/>
    <p:sldId id="263" r:id="rId10"/>
    <p:sldId id="259" r:id="rId11"/>
  </p:sldIdLst>
  <p:sldSz cx="12192000" cy="6858000"/>
  <p:notesSz cx="6858000" cy="9144000"/>
  <p:embeddedFontLst>
    <p:embeddedFont>
      <p:font typeface="Calibri" panose="020F0502020204030204"/>
      <p:regular r:id="rId15"/>
    </p:embeddedFont>
    <p:embeddedFont>
      <p:font typeface="Lato Black" panose="020F0802020204030203"/>
      <p:bold r:id="rId16"/>
      <p:boldItalic r:id="rId17"/>
    </p:embeddedFont>
    <p:embeddedFont>
      <p:font typeface="Libre Baskerville" panose="0200000000000000000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p>
        </p:txBody>
      </p:sp>
      <p:sp>
        <p:nvSpPr>
          <p:cNvPr id="96" name="Google Shape;96;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 name="Google Shape;102;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8" name="Google Shape;108;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panose="020F0502020204030204"/>
              <a:buNone/>
            </a:pPr>
          </a:p>
        </p:txBody>
      </p:sp>
      <p:sp>
        <p:nvSpPr>
          <p:cNvPr id="114" name="Google Shape;114;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5" name="Shape 15"/>
        <p:cNvGrpSpPr/>
        <p:nvPr/>
      </p:nvGrpSpPr>
      <p:grpSpPr>
        <a:xfrm>
          <a:off x="0" y="0"/>
          <a:ext cx="0" cy="0"/>
          <a:chOff x="0" y="0"/>
          <a:chExt cx="0" cy="0"/>
        </a:xfrm>
      </p:grpSpPr>
      <p:sp>
        <p:nvSpPr>
          <p:cNvPr id="16" name="Google Shape;16;p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6"/>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4" name="Google Shape;84;p1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8" name="Shape 88"/>
        <p:cNvGrpSpPr/>
        <p:nvPr/>
      </p:nvGrpSpPr>
      <p:grpSpPr>
        <a:xfrm>
          <a:off x="0" y="0"/>
          <a:ext cx="0" cy="0"/>
          <a:chOff x="0" y="0"/>
          <a:chExt cx="0" cy="0"/>
        </a:xfrm>
      </p:grpSpPr>
      <p:sp>
        <p:nvSpPr>
          <p:cNvPr id="89" name="Google Shape;89;p17"/>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7"/>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1" name="Google Shape;91;p1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1" name="Shape 21"/>
        <p:cNvGrpSpPr/>
        <p:nvPr/>
      </p:nvGrpSpPr>
      <p:grpSpPr>
        <a:xfrm>
          <a:off x="0" y="0"/>
          <a:ext cx="0" cy="0"/>
          <a:chOff x="0" y="0"/>
          <a:chExt cx="0" cy="0"/>
        </a:xfrm>
      </p:grpSpPr>
      <p:sp>
        <p:nvSpPr>
          <p:cNvPr id="22" name="Google Shape;22;p8"/>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7" name="Google Shape;27;p8"/>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8" name="Shape 28"/>
        <p:cNvGrpSpPr/>
        <p:nvPr/>
      </p:nvGrpSpPr>
      <p:grpSpPr>
        <a:xfrm>
          <a:off x="0" y="0"/>
          <a:ext cx="0" cy="0"/>
          <a:chOff x="0" y="0"/>
          <a:chExt cx="0" cy="0"/>
        </a:xfrm>
      </p:grpSpPr>
      <p:sp>
        <p:nvSpPr>
          <p:cNvPr id="29" name="Google Shape;29;p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2" name="Google Shape;32;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33" name="Shape 33"/>
        <p:cNvGrpSpPr/>
        <p:nvPr/>
      </p:nvGrpSpPr>
      <p:grpSpPr>
        <a:xfrm>
          <a:off x="0" y="0"/>
          <a:ext cx="0" cy="0"/>
          <a:chOff x="0" y="0"/>
          <a:chExt cx="0" cy="0"/>
        </a:xfrm>
      </p:grpSpPr>
      <p:sp>
        <p:nvSpPr>
          <p:cNvPr id="34" name="Google Shape;34;p1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1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9" name="Google Shape;39;p10"/>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0" name="Shape 40"/>
        <p:cNvGrpSpPr/>
        <p:nvPr/>
      </p:nvGrpSpPr>
      <p:grpSpPr>
        <a:xfrm>
          <a:off x="0" y="0"/>
          <a:ext cx="0" cy="0"/>
          <a:chOff x="0" y="0"/>
          <a:chExt cx="0" cy="0"/>
        </a:xfrm>
      </p:grpSpPr>
      <p:sp>
        <p:nvSpPr>
          <p:cNvPr id="41" name="Google Shape;41;p11"/>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2"/>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12"/>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1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3"/>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8" name="Google Shape;58;p13"/>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9" name="Google Shape;59;p13"/>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60" name="Google Shape;60;p13"/>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1" name="Google Shape;61;p1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8" name="Google Shape;68;p14"/>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1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3" name="Shape 73"/>
        <p:cNvGrpSpPr/>
        <p:nvPr/>
      </p:nvGrpSpPr>
      <p:grpSpPr>
        <a:xfrm>
          <a:off x="0" y="0"/>
          <a:ext cx="0" cy="0"/>
          <a:chOff x="0" y="0"/>
          <a:chExt cx="0" cy="0"/>
        </a:xfrm>
      </p:grpSpPr>
      <p:sp>
        <p:nvSpPr>
          <p:cNvPr id="74" name="Google Shape;74;p15"/>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5"/>
          <p:cNvSpPr/>
          <p:nvPr>
            <p:ph type="pic" idx="2"/>
          </p:nvPr>
        </p:nvSpPr>
        <p:spPr>
          <a:xfrm>
            <a:off x="5183188" y="987425"/>
            <a:ext cx="6172200" cy="4873625"/>
          </a:xfrm>
          <a:prstGeom prst="rect">
            <a:avLst/>
          </a:prstGeom>
          <a:noFill/>
          <a:ln>
            <a:noFill/>
          </a:ln>
        </p:spPr>
      </p:sp>
      <p:sp>
        <p:nvSpPr>
          <p:cNvPr id="76" name="Google Shape;76;p15"/>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7" name="Google Shape;77;p1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pic>
        <p:nvPicPr>
          <p:cNvPr id="98" name="Google Shape;98;p1"/>
          <p:cNvPicPr preferRelativeResize="0"/>
          <p:nvPr/>
        </p:nvPicPr>
        <p:blipFill rotWithShape="1">
          <a:blip r:embed="rId1"/>
          <a:srcRect/>
          <a:stretch>
            <a:fillRect/>
          </a:stretch>
        </p:blipFill>
        <p:spPr>
          <a:xfrm>
            <a:off x="592" y="0"/>
            <a:ext cx="12190815" cy="6694098"/>
          </a:xfrm>
          <a:prstGeom prst="rect">
            <a:avLst/>
          </a:prstGeom>
          <a:noFill/>
          <a:ln>
            <a:noFill/>
          </a:ln>
        </p:spPr>
      </p:pic>
      <p:sp>
        <p:nvSpPr>
          <p:cNvPr id="99" name="Google Shape;99;p1"/>
          <p:cNvSpPr txBox="1"/>
          <p:nvPr/>
        </p:nvSpPr>
        <p:spPr>
          <a:xfrm>
            <a:off x="2472904" y="3717986"/>
            <a:ext cx="7246189" cy="70548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en-IN" sz="4000" b="1" i="0" u="none" strike="noStrike" cap="none">
                <a:solidFill>
                  <a:schemeClr val="dk1"/>
                </a:solidFill>
                <a:latin typeface="Calibri" panose="020F0502020204030204"/>
                <a:ea typeface="Calibri" panose="020F0502020204030204"/>
                <a:cs typeface="Calibri" panose="020F0502020204030204"/>
                <a:sym typeface="Calibri" panose="020F0502020204030204"/>
              </a:rPr>
              <a:t>Analysis of AMCAT Data</a:t>
            </a:r>
            <a:endParaRPr lang="en-US" altLang="en-IN" sz="40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3"/>
          <p:cNvSpPr txBox="1"/>
          <p:nvPr/>
        </p:nvSpPr>
        <p:spPr>
          <a:xfrm>
            <a:off x="737870" y="981075"/>
            <a:ext cx="9250045" cy="5110480"/>
          </a:xfrm>
          <a:prstGeom prst="rect">
            <a:avLst/>
          </a:prstGeom>
          <a:noFill/>
          <a:ln>
            <a:noFill/>
          </a:ln>
        </p:spPr>
        <p:txBody>
          <a:bodyPr spcFirstLastPara="1" wrap="square" lIns="91425" tIns="45700" rIns="91425" bIns="45700" anchor="t" anchorCtr="0">
            <a:noAutofit/>
          </a:bodyPr>
          <a:lstStyle/>
          <a:p>
            <a:pPr marL="285750" marR="0" lvl="0" indent="-285750" algn="l" rtl="0" eaLnBrk="1" fontAlgn="auto" latinLnBrk="0" hangingPunct="1">
              <a:spcAft>
                <a:spcPts val="0"/>
              </a:spcAft>
              <a:buClr>
                <a:schemeClr val="dk1"/>
              </a:buClr>
              <a:buSzPts val="1800"/>
              <a:buFont typeface="Wingdings" panose="05000000000000000000" charset="0"/>
              <a:buChar char="Ø"/>
            </a:pPr>
            <a:r>
              <a:rPr lang="en-IN"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Background ? (B-tech or M-tech)</a:t>
            </a:r>
            <a:endParaRPr lang="en-IN"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eaLnBrk="1" fontAlgn="auto" latinLnBrk="0" hangingPunct="1">
              <a:spcAft>
                <a:spcPts val="0"/>
              </a:spcAft>
              <a:buClr>
                <a:schemeClr val="dk1"/>
              </a:buClr>
              <a:buSzPts val="1800"/>
              <a:buFont typeface="Arial" panose="020B0604020202020204"/>
              <a:buNone/>
            </a:pPr>
            <a:endParaRPr lang="en-IN"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eaLnBrk="1" fontAlgn="auto" latinLnBrk="0" hangingPunct="1">
              <a:spcAft>
                <a:spcPts val="0"/>
              </a:spcAft>
              <a:buClr>
                <a:schemeClr val="dk1"/>
              </a:buClr>
              <a:buSzPts val="1800"/>
              <a:buFont typeface="Arial" panose="020B0604020202020204"/>
              <a:buNone/>
            </a:pPr>
            <a:r>
              <a:rPr lang="en-US"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r>
              <a:rPr lang="en-US" sz="1800" i="0" u="none" strike="noStrike" cap="none">
                <a:solidFill>
                  <a:schemeClr val="dk1"/>
                </a:solidFill>
                <a:latin typeface="Calibri" panose="020F0502020204030204"/>
                <a:ea typeface="Calibri" panose="020F0502020204030204"/>
                <a:cs typeface="Calibri" panose="020F0502020204030204"/>
                <a:sym typeface="Calibri" panose="020F0502020204030204"/>
              </a:rPr>
              <a:t>My Education Background is MCA - “Master’s of Computer Application”</a:t>
            </a:r>
            <a:endParaRPr lang="en-US" sz="180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eaLnBrk="1" fontAlgn="auto" latinLnBrk="0" hangingPunct="1">
              <a:spcAft>
                <a:spcPts val="0"/>
              </a:spcAft>
              <a:buClr>
                <a:schemeClr val="dk1"/>
              </a:buClr>
              <a:buSzPts val="1800"/>
              <a:buFont typeface="Arial" panose="020B0604020202020204"/>
              <a:buNone/>
            </a:pPr>
            <a:endParaRPr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eaLnBrk="1" fontAlgn="auto" latinLnBrk="0" hangingPunct="1">
              <a:spcAft>
                <a:spcPts val="0"/>
              </a:spcAft>
              <a:buClr>
                <a:schemeClr val="dk1"/>
              </a:buClr>
              <a:buSzPts val="1800"/>
              <a:buFont typeface="Wingdings" panose="05000000000000000000" charset="0"/>
              <a:buChar char="Ø"/>
            </a:pPr>
            <a:r>
              <a:rPr lang="en-IN"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Why you want to learn Data Science</a:t>
            </a:r>
            <a:endParaRPr lang="en-IN"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eaLnBrk="1" fontAlgn="auto" latinLnBrk="0" hangingPunct="1">
              <a:spcAft>
                <a:spcPts val="0"/>
              </a:spcAft>
              <a:buClr>
                <a:schemeClr val="dk1"/>
              </a:buClr>
              <a:buSzPts val="1800"/>
              <a:buFont typeface="Arial" panose="020B0604020202020204"/>
              <a:buNone/>
            </a:pPr>
            <a:endParaRPr lang="en-IN"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eaLnBrk="1" fontAlgn="auto" latinLnBrk="0" hangingPunct="1">
              <a:spcAft>
                <a:spcPts val="0"/>
              </a:spcAft>
              <a:buClr>
                <a:schemeClr val="dk1"/>
              </a:buClr>
              <a:buSzPts val="1800"/>
              <a:buFont typeface="Arial" panose="020B0604020202020204"/>
              <a:buNone/>
            </a:pPr>
            <a:r>
              <a:rPr lang="en-US"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r>
              <a:rPr lang="en-US" sz="1800" i="0" u="none" strike="noStrike" cap="none">
                <a:solidFill>
                  <a:schemeClr val="dk1"/>
                </a:solidFill>
                <a:latin typeface="Calibri" panose="020F0502020204030204"/>
                <a:ea typeface="Calibri" panose="020F0502020204030204"/>
                <a:cs typeface="Calibri" panose="020F0502020204030204"/>
                <a:sym typeface="Calibri" panose="020F0502020204030204"/>
              </a:rPr>
              <a:t>The major advatange to learn Data Science by me is to “Solve Real World Problems”, to take decisions depends on data, to get opportunities for interdisciplinary collaboration, it enables individuals to improve skill set to solve great complex problems.</a:t>
            </a:r>
            <a:endParaRPr lang="en-US" sz="180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eaLnBrk="1" fontAlgn="auto" latinLnBrk="0" hangingPunct="1">
              <a:spcAft>
                <a:spcPts val="0"/>
              </a:spcAft>
              <a:buClr>
                <a:schemeClr val="dk1"/>
              </a:buClr>
              <a:buSzPts val="1800"/>
              <a:buFont typeface="Arial" panose="020B0604020202020204"/>
              <a:buNone/>
            </a:pPr>
            <a:endParaRPr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eaLnBrk="1" fontAlgn="auto" latinLnBrk="0" hangingPunct="1">
              <a:spcAft>
                <a:spcPts val="0"/>
              </a:spcAft>
              <a:buClr>
                <a:schemeClr val="dk1"/>
              </a:buClr>
              <a:buSzPts val="1800"/>
              <a:buFont typeface="Wingdings" panose="05000000000000000000" charset="0"/>
              <a:buChar char="Ø"/>
            </a:pPr>
            <a:r>
              <a:rPr lang="en-IN"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Any work experience</a:t>
            </a:r>
            <a:endParaRPr lang="en-IN"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eaLnBrk="1" fontAlgn="auto" latinLnBrk="0" hangingPunct="1">
              <a:spcAft>
                <a:spcPts val="0"/>
              </a:spcAft>
              <a:buClr>
                <a:schemeClr val="dk1"/>
              </a:buClr>
              <a:buSzPts val="1800"/>
              <a:buFont typeface="Arial" panose="020B0604020202020204"/>
              <a:buNone/>
            </a:pPr>
            <a:endParaRPr lang="en-IN"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eaLnBrk="1" fontAlgn="auto" latinLnBrk="0" hangingPunct="1">
              <a:spcAft>
                <a:spcPts val="0"/>
              </a:spcAft>
              <a:buClr>
                <a:schemeClr val="dk1"/>
              </a:buClr>
              <a:buSzPts val="1800"/>
              <a:buFont typeface="Arial" panose="020B0604020202020204"/>
              <a:buNone/>
            </a:pPr>
            <a:r>
              <a:rPr lang="en-US"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r>
              <a:rPr lang="en-US" sz="1800" i="0" u="none" strike="noStrike" cap="none">
                <a:solidFill>
                  <a:schemeClr val="dk1"/>
                </a:solidFill>
                <a:latin typeface="Calibri" panose="020F0502020204030204"/>
                <a:ea typeface="Calibri" panose="020F0502020204030204"/>
                <a:cs typeface="Calibri" panose="020F0502020204030204"/>
                <a:sym typeface="Calibri" panose="020F0502020204030204"/>
              </a:rPr>
              <a:t>As I am recently graduated, I’m Fresher with no experience.</a:t>
            </a:r>
            <a:endParaRPr lang="en-US" sz="180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eaLnBrk="1" fontAlgn="auto" latinLnBrk="0" hangingPunct="1">
              <a:spcAft>
                <a:spcPts val="0"/>
              </a:spcAft>
              <a:buClr>
                <a:schemeClr val="dk1"/>
              </a:buClr>
              <a:buSzPts val="1800"/>
              <a:buFont typeface="Arial" panose="020B0604020202020204"/>
              <a:buNone/>
            </a:pPr>
            <a:endParaRPr sz="1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eaLnBrk="1" fontAlgn="auto" latinLnBrk="0" hangingPunct="1">
              <a:spcAft>
                <a:spcPts val="0"/>
              </a:spcAft>
              <a:buClr>
                <a:schemeClr val="dk1"/>
              </a:buClr>
              <a:buSzPts val="1800"/>
              <a:buFont typeface="Wingdings" panose="05000000000000000000" charset="0"/>
              <a:buChar char="Ø"/>
            </a:pPr>
            <a:r>
              <a:rPr lang="en-IN" sz="1800" b="1">
                <a:solidFill>
                  <a:schemeClr val="dk1"/>
                </a:solidFill>
                <a:latin typeface="Calibri" panose="020F0502020204030204"/>
                <a:ea typeface="Calibri" panose="020F0502020204030204"/>
                <a:cs typeface="Calibri" panose="020F0502020204030204"/>
                <a:sym typeface="Calibri" panose="020F0502020204030204"/>
              </a:rPr>
              <a:t>Share your linkedin and github profile urls</a:t>
            </a:r>
            <a:endParaRPr lang="en-IN" sz="18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eaLnBrk="1" fontAlgn="auto" latinLnBrk="0" hangingPunct="1">
              <a:spcAft>
                <a:spcPts val="0"/>
              </a:spcAft>
              <a:buClr>
                <a:schemeClr val="dk1"/>
              </a:buClr>
              <a:buSzPts val="1800"/>
              <a:buFont typeface="Calibri" panose="020F0502020204030204"/>
              <a:buNone/>
            </a:pPr>
            <a:endParaRPr lang="en-IN" sz="18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eaLnBrk="1" fontAlgn="auto" latinLnBrk="0" hangingPunct="1">
              <a:spcAft>
                <a:spcPts val="0"/>
              </a:spcAft>
              <a:buClr>
                <a:schemeClr val="dk1"/>
              </a:buClr>
              <a:buSzPts val="1800"/>
              <a:buFont typeface="Calibri" panose="020F0502020204030204"/>
              <a:buNone/>
            </a:pPr>
            <a:r>
              <a:rPr lang="en-US" sz="1800" b="1">
                <a:solidFill>
                  <a:schemeClr val="dk1"/>
                </a:solidFill>
                <a:latin typeface="Calibri" panose="020F0502020204030204"/>
                <a:ea typeface="Calibri" panose="020F0502020204030204"/>
                <a:cs typeface="Calibri" panose="020F0502020204030204"/>
                <a:sym typeface="Calibri" panose="020F0502020204030204"/>
              </a:rPr>
              <a:t>      Linkedin URL:- </a:t>
            </a:r>
            <a:r>
              <a:rPr lang="en-US" sz="1800">
                <a:solidFill>
                  <a:schemeClr val="dk1"/>
                </a:solidFill>
                <a:latin typeface="Calibri" panose="020F0502020204030204"/>
                <a:ea typeface="Calibri" panose="020F0502020204030204"/>
                <a:cs typeface="Calibri" panose="020F0502020204030204"/>
                <a:sym typeface="Calibri" panose="020F0502020204030204"/>
              </a:rPr>
              <a:t>https://www.linkedin.com/in/anumulatarun</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 name="Google Shape;105;p3"/>
          <p:cNvSpPr txBox="1"/>
          <p:nvPr/>
        </p:nvSpPr>
        <p:spPr>
          <a:xfrm>
            <a:off x="427355" y="416560"/>
            <a:ext cx="11187430" cy="483870"/>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panose="020F0802020204030203"/>
              <a:buNone/>
            </a:pPr>
            <a:r>
              <a:rPr lang="en-IN" sz="3200" b="0" i="0" u="none" strike="noStrike" cap="none">
                <a:solidFill>
                  <a:srgbClr val="FF0000"/>
                </a:solidFill>
                <a:latin typeface="Lato Black" panose="020F0802020204030203"/>
                <a:ea typeface="Lato Black" panose="020F0802020204030203"/>
                <a:cs typeface="Lato Black" panose="020F0802020204030203"/>
                <a:sym typeface="Lato Black" panose="020F0802020204030203"/>
              </a:rPr>
              <a:t>About me</a:t>
            </a:r>
            <a:endParaRPr sz="1800" b="0" i="0" u="none" strike="noStrike" cap="none">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4"/>
          <p:cNvSpPr txBox="1"/>
          <p:nvPr>
            <p:ph type="title"/>
          </p:nvPr>
        </p:nvSpPr>
        <p:spPr>
          <a:xfrm>
            <a:off x="840105" y="457200"/>
            <a:ext cx="10826750" cy="1600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panose="020F0502020204030204"/>
              <a:buNone/>
            </a:pPr>
            <a:r>
              <a:rPr lang="en-IN" sz="4000" b="1">
                <a:solidFill>
                  <a:srgbClr val="FF0000"/>
                </a:solidFill>
              </a:rPr>
              <a:t>Agenda</a:t>
            </a:r>
            <a:r>
              <a:rPr lang="en-IN" b="1">
                <a:solidFill>
                  <a:srgbClr val="FF0000"/>
                </a:solidFill>
              </a:rPr>
              <a:t> </a:t>
            </a:r>
            <a:endParaRPr b="1">
              <a:solidFill>
                <a:srgbClr val="FF0000"/>
              </a:solidFill>
            </a:endParaRPr>
          </a:p>
        </p:txBody>
      </p:sp>
      <p:sp>
        <p:nvSpPr>
          <p:cNvPr id="111" name="Google Shape;111;p4"/>
          <p:cNvSpPr txBox="1"/>
          <p:nvPr>
            <p:ph type="body" idx="1"/>
          </p:nvPr>
        </p:nvSpPr>
        <p:spPr>
          <a:xfrm>
            <a:off x="840105" y="2057400"/>
            <a:ext cx="5005070" cy="381190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ct val="100000"/>
              <a:buNone/>
            </a:pPr>
            <a:endParaRPr b="1"/>
          </a:p>
          <a:p>
            <a:pPr marL="228600" lvl="0" indent="-228600" algn="l" rtl="0">
              <a:lnSpc>
                <a:spcPct val="90000"/>
              </a:lnSpc>
              <a:spcBef>
                <a:spcPts val="1000"/>
              </a:spcBef>
              <a:spcAft>
                <a:spcPts val="0"/>
              </a:spcAft>
              <a:buClr>
                <a:srgbClr val="FF0000"/>
              </a:buClr>
              <a:buSzPct val="100000"/>
              <a:buChar char="•"/>
            </a:pPr>
            <a:r>
              <a:rPr lang="en-IN" sz="2800" b="1" u="sng">
                <a:solidFill>
                  <a:srgbClr val="FF0000"/>
                </a:solidFill>
              </a:rPr>
              <a:t>Exploratory Data Analysis: </a:t>
            </a:r>
            <a:endParaRPr lang="en-IN" sz="2800" b="1" u="sng">
              <a:solidFill>
                <a:srgbClr val="FF0000"/>
              </a:solidFill>
            </a:endParaRPr>
          </a:p>
          <a:p>
            <a:pPr marL="514350" lvl="0" indent="-514350" algn="just" rtl="0">
              <a:lnSpc>
                <a:spcPct val="90000"/>
              </a:lnSpc>
              <a:spcBef>
                <a:spcPts val="1000"/>
              </a:spcBef>
              <a:spcAft>
                <a:spcPts val="0"/>
              </a:spcAft>
              <a:buClr>
                <a:schemeClr val="dk1"/>
              </a:buClr>
              <a:buSzPct val="100000"/>
              <a:buFont typeface="Calibri" panose="020F0502020204030204"/>
              <a:buAutoNum type="alphaLcPeriod"/>
            </a:pPr>
            <a:r>
              <a:rPr lang="en-IN" sz="2800" b="1" i="1"/>
              <a:t>Data Cleaning Steps  </a:t>
            </a:r>
            <a:endParaRPr lang="en-IN" sz="2800" b="1" i="1"/>
          </a:p>
          <a:p>
            <a:pPr marL="514350" lvl="0" indent="-514350" algn="just" rtl="0">
              <a:lnSpc>
                <a:spcPct val="90000"/>
              </a:lnSpc>
              <a:spcBef>
                <a:spcPts val="1000"/>
              </a:spcBef>
              <a:spcAft>
                <a:spcPts val="0"/>
              </a:spcAft>
              <a:buClr>
                <a:schemeClr val="dk1"/>
              </a:buClr>
              <a:buSzPct val="100000"/>
              <a:buFont typeface="Calibri" panose="020F0502020204030204"/>
              <a:buAutoNum type="alphaLcPeriod"/>
            </a:pPr>
            <a:r>
              <a:rPr lang="en-IN" sz="2800" b="1" i="1"/>
              <a:t>Data Manipulation Steps</a:t>
            </a:r>
            <a:endParaRPr lang="en-IN" sz="2800" b="1" i="1"/>
          </a:p>
          <a:p>
            <a:pPr marL="514350" lvl="0" indent="-514350" algn="just" rtl="0">
              <a:lnSpc>
                <a:spcPct val="90000"/>
              </a:lnSpc>
              <a:spcBef>
                <a:spcPts val="1000"/>
              </a:spcBef>
              <a:spcAft>
                <a:spcPts val="0"/>
              </a:spcAft>
              <a:buClr>
                <a:schemeClr val="dk1"/>
              </a:buClr>
              <a:buSzPct val="100000"/>
              <a:buFont typeface="Calibri" panose="020F0502020204030204"/>
              <a:buAutoNum type="alphaLcPeriod"/>
            </a:pPr>
            <a:r>
              <a:rPr lang="en-IN" sz="2800" b="1" i="1"/>
              <a:t>Univariate Analysis  Steps</a:t>
            </a:r>
            <a:endParaRPr lang="en-IN" sz="2800" b="1" i="1"/>
          </a:p>
          <a:p>
            <a:pPr marL="514350" lvl="0" indent="-514350" algn="just" rtl="0">
              <a:lnSpc>
                <a:spcPct val="90000"/>
              </a:lnSpc>
              <a:spcBef>
                <a:spcPts val="1000"/>
              </a:spcBef>
              <a:spcAft>
                <a:spcPts val="0"/>
              </a:spcAft>
              <a:buClr>
                <a:schemeClr val="dk1"/>
              </a:buClr>
              <a:buSzPct val="100000"/>
              <a:buFont typeface="Calibri" panose="020F0502020204030204"/>
              <a:buAutoNum type="alphaLcPeriod"/>
            </a:pPr>
            <a:r>
              <a:rPr lang="en-IN" sz="2800" b="1" i="1"/>
              <a:t>Bivariate Analysis  Steps </a:t>
            </a:r>
            <a:endParaRPr lang="en-IN" sz="2800" b="1" i="1"/>
          </a:p>
          <a:p>
            <a:pPr marL="228600" lvl="0" indent="-130810" algn="l" rtl="0">
              <a:lnSpc>
                <a:spcPct val="90000"/>
              </a:lnSpc>
              <a:spcBef>
                <a:spcPts val="1000"/>
              </a:spcBef>
              <a:spcAft>
                <a:spcPts val="0"/>
              </a:spcAft>
              <a:buClr>
                <a:schemeClr val="dk1"/>
              </a:buClr>
              <a:buSzPct val="100000"/>
              <a:buNone/>
            </a:pPr>
            <a:endParaRPr lang="en-IN" sz="2800" b="1" i="1"/>
          </a:p>
        </p:txBody>
      </p:sp>
      <p:pic>
        <p:nvPicPr>
          <p:cNvPr id="1" name="Picture Placeholder 0" descr="EDA"/>
          <p:cNvPicPr>
            <a:picLocks noChangeAspect="1"/>
          </p:cNvPicPr>
          <p:nvPr>
            <p:ph type="pic" idx="2"/>
          </p:nvPr>
        </p:nvPicPr>
        <p:blipFill>
          <a:blip r:embed="rId1"/>
          <a:srcRect t="13461" r="5625" b="6594"/>
          <a:stretch>
            <a:fillRect/>
          </a:stretch>
        </p:blipFill>
        <p:spPr>
          <a:xfrm>
            <a:off x="7297420" y="2132965"/>
            <a:ext cx="3767455" cy="22326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pPr algn="ctr"/>
            <a:r>
              <a:rPr lang="en-IN" b="1" i="1">
                <a:sym typeface="+mn-ea"/>
              </a:rPr>
              <a:t>Data Cleaning Steps </a:t>
            </a:r>
            <a:endParaRPr lang="en-US"/>
          </a:p>
        </p:txBody>
      </p:sp>
      <p:sp>
        <p:nvSpPr>
          <p:cNvPr id="3" name="Text Placeholder 2"/>
          <p:cNvSpPr/>
          <p:nvPr>
            <p:ph type="body" idx="1"/>
          </p:nvPr>
        </p:nvSpPr>
        <p:spPr>
          <a:xfrm>
            <a:off x="838200" y="1412875"/>
            <a:ext cx="10515600" cy="4765675"/>
          </a:xfrm>
        </p:spPr>
        <p:txBody>
          <a:bodyPr>
            <a:normAutofit lnSpcReduction="10000"/>
          </a:bodyPr>
          <a:p>
            <a:pPr marL="628650" indent="-514350">
              <a:buFont typeface="+mj-lt"/>
              <a:buAutoNum type="arabicPeriod"/>
            </a:pPr>
            <a:r>
              <a:rPr lang="en-US"/>
              <a:t>Identify the Missing Values</a:t>
            </a:r>
            <a:endParaRPr lang="en-US"/>
          </a:p>
          <a:p>
            <a:pPr marL="628650" indent="-514350">
              <a:buFont typeface="+mj-lt"/>
              <a:buAutoNum type="arabicPeriod"/>
            </a:pPr>
            <a:r>
              <a:rPr lang="en-US"/>
              <a:t>Remove Duplicate Records</a:t>
            </a:r>
            <a:endParaRPr lang="en-US"/>
          </a:p>
          <a:p>
            <a:pPr marL="628650" indent="-514350">
              <a:buFont typeface="+mj-lt"/>
              <a:buAutoNum type="arabicPeriod"/>
            </a:pPr>
            <a:r>
              <a:rPr lang="en-US"/>
              <a:t>Correct the Format</a:t>
            </a:r>
            <a:endParaRPr lang="en-US"/>
          </a:p>
          <a:p>
            <a:pPr marL="628650" indent="-514350">
              <a:buFont typeface="+mj-lt"/>
              <a:buAutoNum type="arabicPeriod"/>
            </a:pPr>
            <a:r>
              <a:rPr lang="en-US"/>
              <a:t>Handle the Outliers</a:t>
            </a:r>
            <a:endParaRPr lang="en-US"/>
          </a:p>
          <a:p>
            <a:pPr marL="628650" indent="-514350">
              <a:buFont typeface="+mj-lt"/>
              <a:buAutoNum type="arabicPeriod"/>
            </a:pPr>
            <a:r>
              <a:rPr lang="en-US"/>
              <a:t>Standardize or Normalize data</a:t>
            </a:r>
            <a:endParaRPr lang="en-US"/>
          </a:p>
          <a:p>
            <a:pPr marL="628650" indent="-514350">
              <a:buFont typeface="+mj-lt"/>
              <a:buAutoNum type="arabicPeriod"/>
            </a:pPr>
            <a:r>
              <a:rPr lang="en-US"/>
              <a:t>Check for Consistency &amp; Integrity</a:t>
            </a:r>
            <a:endParaRPr lang="en-US"/>
          </a:p>
          <a:p>
            <a:pPr marL="628650" indent="-514350">
              <a:buFont typeface="+mj-lt"/>
              <a:buAutoNum type="arabicPeriod"/>
            </a:pPr>
            <a:r>
              <a:rPr lang="en-US"/>
              <a:t>Handle Categorical Variables</a:t>
            </a:r>
            <a:endParaRPr lang="en-US"/>
          </a:p>
          <a:p>
            <a:pPr marL="628650" indent="-514350">
              <a:buFont typeface="+mj-lt"/>
              <a:buAutoNum type="arabicPeriod"/>
            </a:pPr>
            <a:r>
              <a:rPr lang="en-US"/>
              <a:t>Feature Engineering</a:t>
            </a:r>
            <a:endParaRPr lang="en-US"/>
          </a:p>
          <a:p>
            <a:pPr marL="628650" indent="-514350">
              <a:buFont typeface="+mj-lt"/>
              <a:buAutoNum type="arabicPeriod"/>
            </a:pPr>
            <a:r>
              <a:rPr lang="en-US"/>
              <a:t>Check for Data Quality Issues</a:t>
            </a:r>
            <a:endParaRPr lang="en-US"/>
          </a:p>
          <a:p>
            <a:pPr marL="628650" indent="-514350">
              <a:buFont typeface="+mj-lt"/>
              <a:buAutoNum type="arabicPeriod"/>
            </a:pPr>
            <a:r>
              <a:rPr lang="en-US"/>
              <a:t>Validating Cleaned Data</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pPr algn="ctr"/>
            <a:r>
              <a:rPr lang="en-IN" b="1" i="1">
                <a:sym typeface="+mn-ea"/>
              </a:rPr>
              <a:t>Data Manipulation Steps</a:t>
            </a:r>
            <a:endParaRPr lang="en-US"/>
          </a:p>
        </p:txBody>
      </p:sp>
      <p:sp>
        <p:nvSpPr>
          <p:cNvPr id="3" name="Text Placeholder 2"/>
          <p:cNvSpPr/>
          <p:nvPr>
            <p:ph type="body" idx="1"/>
          </p:nvPr>
        </p:nvSpPr>
        <p:spPr>
          <a:xfrm>
            <a:off x="911225" y="1557020"/>
            <a:ext cx="10515600" cy="4677410"/>
          </a:xfrm>
        </p:spPr>
        <p:txBody>
          <a:bodyPr/>
          <a:p>
            <a:pPr marL="628650" indent="-514350">
              <a:buAutoNum type="arabicPeriod"/>
            </a:pPr>
            <a:r>
              <a:rPr lang="en-US"/>
              <a:t>Loading Data</a:t>
            </a:r>
            <a:endParaRPr lang="en-US"/>
          </a:p>
          <a:p>
            <a:pPr marL="628650" indent="-514350">
              <a:buAutoNum type="arabicPeriod"/>
            </a:pPr>
            <a:r>
              <a:rPr lang="en-US"/>
              <a:t>Exploring Data</a:t>
            </a:r>
            <a:endParaRPr lang="en-US"/>
          </a:p>
          <a:p>
            <a:pPr marL="628650" indent="-514350">
              <a:buAutoNum type="arabicPeriod"/>
            </a:pPr>
            <a:r>
              <a:rPr lang="en-US"/>
              <a:t>Cleaning Data</a:t>
            </a:r>
            <a:endParaRPr lang="en-US"/>
          </a:p>
          <a:p>
            <a:pPr marL="628650" indent="-514350">
              <a:buAutoNum type="arabicPeriod"/>
            </a:pPr>
            <a:r>
              <a:rPr lang="en-US"/>
              <a:t>Transforming Data</a:t>
            </a:r>
            <a:endParaRPr lang="en-US"/>
          </a:p>
          <a:p>
            <a:pPr marL="628650" indent="-514350">
              <a:buAutoNum type="arabicPeriod"/>
            </a:pPr>
            <a:r>
              <a:rPr lang="en-US"/>
              <a:t>Preparing Data</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pPr algn="ctr"/>
            <a:r>
              <a:rPr lang="en-IN" b="1" i="1">
                <a:sym typeface="+mn-ea"/>
              </a:rPr>
              <a:t>Univariate Analysis  Steps</a:t>
            </a:r>
            <a:endParaRPr lang="en-US"/>
          </a:p>
        </p:txBody>
      </p:sp>
      <p:sp>
        <p:nvSpPr>
          <p:cNvPr id="3" name="Text Placeholder 2"/>
          <p:cNvSpPr/>
          <p:nvPr>
            <p:ph type="body" idx="1"/>
          </p:nvPr>
        </p:nvSpPr>
        <p:spPr>
          <a:xfrm>
            <a:off x="839470" y="1557020"/>
            <a:ext cx="10515600" cy="4351338"/>
          </a:xfrm>
        </p:spPr>
        <p:txBody>
          <a:bodyPr/>
          <a:p>
            <a:pPr marL="628650" indent="-514350">
              <a:buAutoNum type="arabicPeriod"/>
            </a:pPr>
            <a:r>
              <a:rPr lang="en-US"/>
              <a:t>Load the Data</a:t>
            </a:r>
            <a:endParaRPr lang="en-US"/>
          </a:p>
          <a:p>
            <a:pPr marL="628650" indent="-514350">
              <a:buAutoNum type="arabicPeriod"/>
            </a:pPr>
            <a:r>
              <a:rPr lang="en-US"/>
              <a:t>Understand Variable</a:t>
            </a:r>
            <a:endParaRPr lang="en-US"/>
          </a:p>
          <a:p>
            <a:pPr marL="628650" indent="-514350">
              <a:buAutoNum type="arabicPeriod"/>
            </a:pPr>
            <a:r>
              <a:rPr lang="en-US"/>
              <a:t>Calculate Descriptive Statistics</a:t>
            </a:r>
            <a:endParaRPr lang="en-US"/>
          </a:p>
          <a:p>
            <a:pPr marL="628650" indent="-514350">
              <a:buAutoNum type="arabicPeriod"/>
            </a:pPr>
            <a:r>
              <a:rPr lang="en-US"/>
              <a:t>Visualize Data</a:t>
            </a:r>
            <a:endParaRPr lang="en-US"/>
          </a:p>
          <a:p>
            <a:pPr marL="628650" indent="-514350">
              <a:buAutoNum type="arabicPeriod"/>
            </a:pPr>
            <a:r>
              <a:rPr lang="en-US"/>
              <a:t>Interpret Results</a:t>
            </a:r>
            <a:endParaRPr lang="en-US"/>
          </a:p>
          <a:p>
            <a:pPr marL="628650" indent="-514350">
              <a:buAutoNum type="arabicPeriod"/>
            </a:pPr>
            <a:r>
              <a:rPr lang="en-US"/>
              <a:t>Explore Relationships</a:t>
            </a:r>
            <a:endParaRPr lang="en-US"/>
          </a:p>
          <a:p>
            <a:pPr marL="628650" indent="-514350">
              <a:buAutoNum type="arabicPeriod"/>
            </a:pPr>
            <a:r>
              <a:rPr lang="en-US"/>
              <a:t>Hnadle Missing Values</a:t>
            </a:r>
            <a:endParaRPr lang="en-US"/>
          </a:p>
          <a:p>
            <a:pPr marL="628650" indent="-514350">
              <a:buAutoNum type="arabicPeriod"/>
            </a:pPr>
            <a:r>
              <a:rPr lang="en-US"/>
              <a:t>Document Findings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pPr algn="ctr"/>
            <a:r>
              <a:rPr lang="en-IN" b="1" i="1">
                <a:sym typeface="+mn-ea"/>
              </a:rPr>
              <a:t>Bivariate Analysis  Steps</a:t>
            </a:r>
            <a:endParaRPr lang="en-US"/>
          </a:p>
        </p:txBody>
      </p:sp>
      <p:sp>
        <p:nvSpPr>
          <p:cNvPr id="3" name="Text Placeholder 2"/>
          <p:cNvSpPr/>
          <p:nvPr>
            <p:ph type="body" idx="1"/>
          </p:nvPr>
        </p:nvSpPr>
        <p:spPr>
          <a:xfrm>
            <a:off x="838200" y="1700530"/>
            <a:ext cx="10515600" cy="4351338"/>
          </a:xfrm>
        </p:spPr>
        <p:txBody>
          <a:bodyPr>
            <a:normAutofit lnSpcReduction="20000"/>
          </a:bodyPr>
          <a:p>
            <a:pPr marL="628650" indent="-514350">
              <a:buAutoNum type="arabicPeriod"/>
            </a:pPr>
            <a:r>
              <a:rPr lang="en-US"/>
              <a:t>Load the Data</a:t>
            </a:r>
            <a:endParaRPr lang="en-US"/>
          </a:p>
          <a:p>
            <a:pPr marL="628650" indent="-514350">
              <a:buAutoNum type="arabicPeriod"/>
            </a:pPr>
            <a:r>
              <a:rPr lang="en-US"/>
              <a:t>Select Variables</a:t>
            </a:r>
            <a:endParaRPr lang="en-US"/>
          </a:p>
          <a:p>
            <a:pPr marL="628650" indent="-514350">
              <a:buAutoNum type="arabicPeriod"/>
            </a:pPr>
            <a:r>
              <a:rPr lang="en-US"/>
              <a:t>Explore Variable Type</a:t>
            </a:r>
            <a:endParaRPr lang="en-US"/>
          </a:p>
          <a:p>
            <a:pPr marL="628650" indent="-514350">
              <a:buAutoNum type="arabicPeriod"/>
            </a:pPr>
            <a:r>
              <a:rPr lang="en-US"/>
              <a:t>Visulize the Data</a:t>
            </a:r>
            <a:endParaRPr lang="en-US"/>
          </a:p>
          <a:p>
            <a:pPr marL="628650" indent="-514350">
              <a:buAutoNum type="arabicPeriod"/>
            </a:pPr>
            <a:r>
              <a:rPr lang="en-US"/>
              <a:t>Calculate Descriptive Statistics</a:t>
            </a:r>
            <a:endParaRPr lang="en-US"/>
          </a:p>
          <a:p>
            <a:pPr marL="628650" indent="-514350">
              <a:buAutoNum type="arabicPeriod"/>
            </a:pPr>
            <a:r>
              <a:rPr lang="en-US"/>
              <a:t>Test for Statistics Significance</a:t>
            </a:r>
            <a:endParaRPr lang="en-US"/>
          </a:p>
          <a:p>
            <a:pPr marL="628650" indent="-514350">
              <a:buAutoNum type="arabicPeriod"/>
            </a:pPr>
            <a:r>
              <a:rPr lang="en-US"/>
              <a:t>Interpret Results</a:t>
            </a:r>
            <a:endParaRPr lang="en-US"/>
          </a:p>
          <a:p>
            <a:pPr marL="628650" indent="-514350">
              <a:buAutoNum type="arabicPeriod"/>
            </a:pPr>
            <a:r>
              <a:rPr lang="en-US"/>
              <a:t>Explore Causality</a:t>
            </a:r>
            <a:endParaRPr lang="en-US"/>
          </a:p>
          <a:p>
            <a:pPr marL="628650" indent="-514350">
              <a:buAutoNum type="arabicPeriod"/>
            </a:pPr>
            <a:r>
              <a:rPr lang="en-US"/>
              <a:t>Handel Missing Values</a:t>
            </a:r>
            <a:endParaRPr lang="en-US"/>
          </a:p>
          <a:p>
            <a:pPr marL="628650" indent="-514350">
              <a:buAutoNum type="arabicPeriod"/>
            </a:pPr>
            <a:r>
              <a:rPr lang="en-US"/>
              <a:t>Document Findings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pic>
        <p:nvPicPr>
          <p:cNvPr id="116" name="Google Shape;116;p5"/>
          <p:cNvPicPr preferRelativeResize="0"/>
          <p:nvPr/>
        </p:nvPicPr>
        <p:blipFill rotWithShape="1">
          <a:blip r:embed="rId1"/>
          <a:srcRect/>
          <a:stretch>
            <a:fill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panose="02000000000000000000"/>
              <a:buNone/>
            </a:pPr>
            <a:r>
              <a:rPr lang="en-IN" sz="4400" b="0" i="0" u="none" strike="noStrike" cap="none">
                <a:solidFill>
                  <a:srgbClr val="C00000"/>
                </a:solidFill>
                <a:latin typeface="Libre Baskerville" panose="02000000000000000000"/>
                <a:ea typeface="Libre Baskerville" panose="02000000000000000000"/>
                <a:cs typeface="Libre Baskerville" panose="02000000000000000000"/>
                <a:sym typeface="Libre Baskerville" panose="02000000000000000000"/>
              </a:rPr>
              <a:t>THANK YOU</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1523</Words>
  <Application>WPS Presentation</Application>
  <PresentationFormat/>
  <Paragraphs>76</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Arial</vt:lpstr>
      <vt:lpstr>Calibri</vt:lpstr>
      <vt:lpstr>Lato Black</vt:lpstr>
      <vt:lpstr>Libre Baskerville</vt:lpstr>
      <vt:lpstr>Microsoft YaHei</vt:lpstr>
      <vt:lpstr>Arial Unicode MS</vt:lpstr>
      <vt:lpstr>Wingdings</vt:lpstr>
      <vt:lpstr>Office Theme</vt:lpstr>
      <vt:lpstr>PowerPoint 演示文稿</vt:lpstr>
      <vt:lpstr>PowerPoint 演示文稿</vt:lpstr>
      <vt:lpstr>Agenda (This should be the PPT flow)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Raghu Ram Aduri</dc:creator>
  <cp:lastModifiedBy>anumu</cp:lastModifiedBy>
  <cp:revision>1</cp:revision>
  <dcterms:created xsi:type="dcterms:W3CDTF">2024-02-19T07:12:16Z</dcterms:created>
  <dcterms:modified xsi:type="dcterms:W3CDTF">2024-02-19T07:12:17Z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257AE94871FE44B59357CFD25D9784BE_13</vt:lpwstr>
  </property>
  <property fmtid="{D5CDD505-2E9C-101B-9397-08002B2CF9AE}" pid="3" name="KSOProductBuildVer">
    <vt:lpwstr>1033-12.2.0.13431</vt:lpwstr>
  </property>
</Properties>
</file>