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Barlow"/>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7ISsFw6r+7RV+mYDAk64qNa4Y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Barlow-bold.fntdata"/><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Barlow-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c6e5b5bfb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c6e5b5bfb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c6e5b5bfb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6e5b5bfb5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6e5b5bfb5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g2c6e5b5bfb5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p:nvPr>
            <p:ph idx="2" type="pic"/>
          </p:nvPr>
        </p:nvSpPr>
        <p:spPr>
          <a:xfrm>
            <a:off x="5183188" y="987425"/>
            <a:ext cx="6172200" cy="4873625"/>
          </a:xfrm>
          <a:prstGeom prst="rect">
            <a:avLst/>
          </a:prstGeom>
          <a:noFill/>
          <a:ln>
            <a:noFill/>
          </a:ln>
        </p:spPr>
      </p:sp>
      <p:sp>
        <p:nvSpPr>
          <p:cNvPr id="68" name="Google Shape;68;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idx="11" type="ftr"/>
          </p:nvPr>
        </p:nvSpPr>
        <p:spPr>
          <a:xfrm>
            <a:off x="0" y="6368225"/>
            <a:ext cx="12041579"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THIRD REVIEW</a:t>
            </a:r>
            <a:endParaRPr/>
          </a:p>
        </p:txBody>
      </p:sp>
      <p:sp>
        <p:nvSpPr>
          <p:cNvPr id="89" name="Google Shape;89;p1"/>
          <p:cNvSpPr/>
          <p:nvPr/>
        </p:nvSpPr>
        <p:spPr>
          <a:xfrm>
            <a:off x="14735980" y="417734"/>
            <a:ext cx="2939392" cy="1632996"/>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
          <p:cNvSpPr/>
          <p:nvPr/>
        </p:nvSpPr>
        <p:spPr>
          <a:xfrm>
            <a:off x="14888380" y="570134"/>
            <a:ext cx="2939392" cy="1632996"/>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txBox="1"/>
          <p:nvPr/>
        </p:nvSpPr>
        <p:spPr>
          <a:xfrm>
            <a:off x="1316611" y="4838154"/>
            <a:ext cx="894521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Pallavi Pandey (RA2011026010348)</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Iram Kamdar (RA2011026010312)</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Anunay Singh (RA2011026010313)</a:t>
            </a:r>
            <a:endParaRPr/>
          </a:p>
        </p:txBody>
      </p:sp>
      <p:sp>
        <p:nvSpPr>
          <p:cNvPr id="93" name="Google Shape;93;p1"/>
          <p:cNvSpPr txBox="1"/>
          <p:nvPr/>
        </p:nvSpPr>
        <p:spPr>
          <a:xfrm>
            <a:off x="1232454" y="1723216"/>
            <a:ext cx="8945216"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400">
                <a:solidFill>
                  <a:schemeClr val="dk1"/>
                </a:solidFill>
                <a:latin typeface="Arial"/>
                <a:ea typeface="Arial"/>
                <a:cs typeface="Arial"/>
                <a:sym typeface="Arial"/>
              </a:rPr>
              <a:t>Talent Acquisition and Resource Management using NLP</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0" name="Google Shape;160;p10"/>
          <p:cNvSpPr txBox="1"/>
          <p:nvPr/>
        </p:nvSpPr>
        <p:spPr>
          <a:xfrm>
            <a:off x="387626" y="315800"/>
            <a:ext cx="9790044" cy="3051541"/>
          </a:xfrm>
          <a:prstGeom prst="rect">
            <a:avLst/>
          </a:prstGeom>
          <a:noFill/>
          <a:ln>
            <a:noFill/>
          </a:ln>
        </p:spPr>
        <p:txBody>
          <a:bodyPr anchorCtr="0" anchor="t" bIns="45700" lIns="91425" spcFirstLastPara="1" rIns="91425" wrap="square" tIns="45700">
            <a:spAutoFit/>
          </a:bodyPr>
          <a:lstStyle/>
          <a:p>
            <a:pPr indent="0" lvl="0" marL="0" marR="0" rtl="0" algn="l">
              <a:lnSpc>
                <a:spcPct val="223666"/>
              </a:lnSpc>
              <a:spcBef>
                <a:spcPts val="0"/>
              </a:spcBef>
              <a:spcAft>
                <a:spcPts val="0"/>
              </a:spcAft>
              <a:buNone/>
            </a:pPr>
            <a:r>
              <a:rPr b="1" lang="en-US" sz="5400" u="none" strike="noStrike">
                <a:solidFill>
                  <a:srgbClr val="000000"/>
                </a:solidFill>
                <a:latin typeface="Barlow"/>
                <a:ea typeface="Barlow"/>
                <a:cs typeface="Barlow"/>
                <a:sym typeface="Barlow"/>
              </a:rPr>
              <a:t>Innovation idea of the project</a:t>
            </a:r>
            <a:endParaRPr/>
          </a:p>
          <a:p>
            <a:pPr indent="0" lvl="0" marL="0" marR="0" rtl="0" algn="l">
              <a:lnSpc>
                <a:spcPct val="167750"/>
              </a:lnSpc>
              <a:spcBef>
                <a:spcPts val="0"/>
              </a:spcBef>
              <a:spcAft>
                <a:spcPts val="0"/>
              </a:spcAft>
              <a:buNone/>
            </a:pPr>
            <a:r>
              <a:t/>
            </a:r>
            <a:endParaRPr b="1" sz="7200">
              <a:solidFill>
                <a:srgbClr val="000000"/>
              </a:solidFill>
              <a:latin typeface="Barlow"/>
              <a:ea typeface="Barlow"/>
              <a:cs typeface="Barlow"/>
              <a:sym typeface="Barlow"/>
            </a:endParaRPr>
          </a:p>
        </p:txBody>
      </p:sp>
      <p:sp>
        <p:nvSpPr>
          <p:cNvPr id="161" name="Google Shape;161;p10"/>
          <p:cNvSpPr txBox="1"/>
          <p:nvPr/>
        </p:nvSpPr>
        <p:spPr>
          <a:xfrm>
            <a:off x="387626" y="1947533"/>
            <a:ext cx="11420100" cy="1385400"/>
          </a:xfrm>
          <a:prstGeom prst="rect">
            <a:avLst/>
          </a:prstGeom>
          <a:noFill/>
          <a:ln>
            <a:noFill/>
          </a:ln>
        </p:spPr>
        <p:txBody>
          <a:bodyPr anchorCtr="0" anchor="t" bIns="45700" lIns="91425" spcFirstLastPara="1" rIns="91425" wrap="square" tIns="45700">
            <a:spAutoFit/>
          </a:bodyPr>
          <a:lstStyle/>
          <a:p>
            <a:pPr indent="-406400" lvl="0" marL="457200" marR="0" rtl="0" algn="just">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Multi-Dimensional Candidate Profiling</a:t>
            </a:r>
            <a:endParaRPr sz="2800">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Sentiment and Topic Analysis for Cultural Fit</a:t>
            </a:r>
            <a:endParaRPr sz="2800">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Dynamic Feedback and Ranking System</a:t>
            </a:r>
            <a:endParaRPr/>
          </a:p>
        </p:txBody>
      </p:sp>
      <p:sp>
        <p:nvSpPr>
          <p:cNvPr id="162" name="Google Shape;162;p10"/>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1"/>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1"/>
          <p:cNvSpPr txBox="1"/>
          <p:nvPr/>
        </p:nvSpPr>
        <p:spPr>
          <a:xfrm>
            <a:off x="308113" y="489517"/>
            <a:ext cx="11042374" cy="310277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400">
                <a:solidFill>
                  <a:srgbClr val="000000"/>
                </a:solidFill>
                <a:latin typeface="Barlow"/>
                <a:ea typeface="Barlow"/>
                <a:cs typeface="Barlow"/>
                <a:sym typeface="Barlow"/>
              </a:rPr>
              <a:t>Scope and Application of the project</a:t>
            </a:r>
            <a:endParaRPr b="1" sz="5400" u="none" strike="noStrike">
              <a:solidFill>
                <a:srgbClr val="000000"/>
              </a:solidFill>
              <a:latin typeface="Barlow"/>
              <a:ea typeface="Barlow"/>
              <a:cs typeface="Barlow"/>
              <a:sym typeface="Barlow"/>
            </a:endParaRPr>
          </a:p>
          <a:p>
            <a:pPr indent="0" lvl="0" marL="0" marR="0" rtl="0" algn="l">
              <a:lnSpc>
                <a:spcPct val="167750"/>
              </a:lnSpc>
              <a:spcBef>
                <a:spcPts val="0"/>
              </a:spcBef>
              <a:spcAft>
                <a:spcPts val="0"/>
              </a:spcAft>
              <a:buNone/>
            </a:pPr>
            <a:r>
              <a:t/>
            </a:r>
            <a:endParaRPr b="1" sz="7200">
              <a:solidFill>
                <a:srgbClr val="000000"/>
              </a:solidFill>
              <a:latin typeface="Barlow"/>
              <a:ea typeface="Barlow"/>
              <a:cs typeface="Barlow"/>
              <a:sym typeface="Barlow"/>
            </a:endParaRPr>
          </a:p>
        </p:txBody>
      </p:sp>
      <p:sp>
        <p:nvSpPr>
          <p:cNvPr id="169" name="Google Shape;169;p11"/>
          <p:cNvSpPr txBox="1"/>
          <p:nvPr/>
        </p:nvSpPr>
        <p:spPr>
          <a:xfrm>
            <a:off x="308113" y="2527791"/>
            <a:ext cx="16743300" cy="3447900"/>
          </a:xfrm>
          <a:prstGeom prst="rect">
            <a:avLst/>
          </a:prstGeom>
          <a:noFill/>
          <a:ln>
            <a:noFill/>
          </a:ln>
        </p:spPr>
        <p:txBody>
          <a:bodyPr anchorCtr="0" anchor="t" bIns="0" lIns="0" spcFirstLastPara="1" rIns="0" wrap="square" tIns="0">
            <a:spAutoFit/>
          </a:bodyPr>
          <a:lstStyle/>
          <a:p>
            <a:pPr indent="-406400" lvl="0" marL="457200" marR="0" rtl="0" algn="just">
              <a:spcBef>
                <a:spcPts val="0"/>
              </a:spcBef>
              <a:spcAft>
                <a:spcPts val="0"/>
              </a:spcAft>
              <a:buClr>
                <a:srgbClr val="000000"/>
              </a:buClr>
              <a:buSzPts val="2800"/>
              <a:buFont typeface="Times New Roman"/>
              <a:buAutoNum type="arabicPeriod"/>
            </a:pPr>
            <a:r>
              <a:rPr b="0" i="0" lang="en-US" sz="2800" u="none" cap="none" strike="noStrike">
                <a:solidFill>
                  <a:srgbClr val="000000"/>
                </a:solidFill>
                <a:latin typeface="Times New Roman"/>
                <a:ea typeface="Times New Roman"/>
                <a:cs typeface="Times New Roman"/>
                <a:sym typeface="Times New Roman"/>
              </a:rPr>
              <a:t>Wide Industry Applicability</a:t>
            </a:r>
            <a:endParaRPr/>
          </a:p>
          <a:p>
            <a:pPr indent="-406400" lvl="0" marL="457200" marR="0" rtl="0" algn="just">
              <a:spcBef>
                <a:spcPts val="0"/>
              </a:spcBef>
              <a:spcAft>
                <a:spcPts val="0"/>
              </a:spcAft>
              <a:buClr>
                <a:srgbClr val="000000"/>
              </a:buClr>
              <a:buSzPts val="2800"/>
              <a:buFont typeface="Times New Roman"/>
              <a:buAutoNum type="arabicPeriod"/>
            </a:pPr>
            <a:r>
              <a:rPr b="0" i="0" lang="en-US" sz="2800" u="none" cap="none" strike="noStrike">
                <a:solidFill>
                  <a:srgbClr val="000000"/>
                </a:solidFill>
                <a:latin typeface="Times New Roman"/>
                <a:ea typeface="Times New Roman"/>
                <a:cs typeface="Times New Roman"/>
                <a:sym typeface="Times New Roman"/>
              </a:rPr>
              <a:t>Global Hiring Support</a:t>
            </a:r>
            <a:endParaRPr/>
          </a:p>
          <a:p>
            <a:pPr indent="-406400" lvl="0" marL="457200" marR="0" rtl="0" algn="just">
              <a:spcBef>
                <a:spcPts val="0"/>
              </a:spcBef>
              <a:spcAft>
                <a:spcPts val="0"/>
              </a:spcAft>
              <a:buClr>
                <a:srgbClr val="000000"/>
              </a:buClr>
              <a:buSzPts val="2800"/>
              <a:buFont typeface="Times New Roman"/>
              <a:buAutoNum type="arabicPeriod"/>
            </a:pPr>
            <a:r>
              <a:rPr b="0" i="0" lang="en-US" sz="2800" u="none" cap="none" strike="noStrike">
                <a:solidFill>
                  <a:srgbClr val="000000"/>
                </a:solidFill>
                <a:latin typeface="Times New Roman"/>
                <a:ea typeface="Times New Roman"/>
                <a:cs typeface="Times New Roman"/>
                <a:sym typeface="Times New Roman"/>
              </a:rPr>
              <a:t>Scalable for Different Organization Sizes</a:t>
            </a:r>
            <a:endParaRPr/>
          </a:p>
          <a:p>
            <a:pPr indent="-406400" lvl="0" marL="457200" marR="0" rtl="0" algn="just">
              <a:spcBef>
                <a:spcPts val="0"/>
              </a:spcBef>
              <a:spcAft>
                <a:spcPts val="0"/>
              </a:spcAft>
              <a:buClr>
                <a:srgbClr val="000000"/>
              </a:buClr>
              <a:buSzPts val="2800"/>
              <a:buFont typeface="Times New Roman"/>
              <a:buAutoNum type="arabicPeriod"/>
            </a:pPr>
            <a:r>
              <a:rPr b="0" i="0" lang="en-US" sz="2800" u="none" cap="none" strike="noStrike">
                <a:solidFill>
                  <a:srgbClr val="000000"/>
                </a:solidFill>
                <a:latin typeface="Times New Roman"/>
                <a:ea typeface="Times New Roman"/>
                <a:cs typeface="Times New Roman"/>
                <a:sym typeface="Times New Roman"/>
              </a:rPr>
              <a:t>Integration with Existing HR Systems</a:t>
            </a:r>
            <a:endParaRPr/>
          </a:p>
          <a:p>
            <a:pPr indent="-406400" lvl="0" marL="457200" marR="0" rtl="0" algn="just">
              <a:spcBef>
                <a:spcPts val="0"/>
              </a:spcBef>
              <a:spcAft>
                <a:spcPts val="0"/>
              </a:spcAft>
              <a:buClr>
                <a:srgbClr val="000000"/>
              </a:buClr>
              <a:buSzPts val="2800"/>
              <a:buFont typeface="Times New Roman"/>
              <a:buAutoNum type="arabicPeriod"/>
            </a:pPr>
            <a:r>
              <a:rPr b="0" i="0" lang="en-US" sz="2800" u="none" cap="none" strike="noStrike">
                <a:solidFill>
                  <a:srgbClr val="000000"/>
                </a:solidFill>
                <a:latin typeface="Times New Roman"/>
                <a:ea typeface="Times New Roman"/>
                <a:cs typeface="Times New Roman"/>
                <a:sym typeface="Times New Roman"/>
              </a:rPr>
              <a:t>Enhancing Remote Hiring Processes</a:t>
            </a:r>
            <a:endParaRPr/>
          </a:p>
          <a:p>
            <a:pPr indent="-406400" lvl="0" marL="457200" marR="0" rtl="0" algn="just">
              <a:spcBef>
                <a:spcPts val="0"/>
              </a:spcBef>
              <a:spcAft>
                <a:spcPts val="0"/>
              </a:spcAft>
              <a:buClr>
                <a:srgbClr val="000000"/>
              </a:buClr>
              <a:buSzPts val="2800"/>
              <a:buFont typeface="Times New Roman"/>
              <a:buAutoNum type="arabicPeriod"/>
            </a:pPr>
            <a:r>
              <a:rPr b="0" i="0" lang="en-US" sz="2800" u="none" cap="none" strike="noStrike">
                <a:solidFill>
                  <a:srgbClr val="000000"/>
                </a:solidFill>
                <a:latin typeface="Times New Roman"/>
                <a:ea typeface="Times New Roman"/>
                <a:cs typeface="Times New Roman"/>
                <a:sym typeface="Times New Roman"/>
              </a:rPr>
              <a:t>Adaptability to Various Recruitment Stages</a:t>
            </a:r>
            <a:endParaRPr/>
          </a:p>
          <a:p>
            <a:pPr indent="-406400" lvl="0" marL="457200" marR="0" rtl="0" algn="just">
              <a:spcBef>
                <a:spcPts val="0"/>
              </a:spcBef>
              <a:spcAft>
                <a:spcPts val="0"/>
              </a:spcAft>
              <a:buClr>
                <a:srgbClr val="000000"/>
              </a:buClr>
              <a:buSzPts val="2800"/>
              <a:buFont typeface="Times New Roman"/>
              <a:buAutoNum type="arabicPeriod"/>
            </a:pPr>
            <a:r>
              <a:rPr b="0" i="0" lang="en-US" sz="2800" u="none" cap="none" strike="noStrike">
                <a:solidFill>
                  <a:srgbClr val="000000"/>
                </a:solidFill>
                <a:latin typeface="Times New Roman"/>
                <a:ea typeface="Times New Roman"/>
                <a:cs typeface="Times New Roman"/>
                <a:sym typeface="Times New Roman"/>
              </a:rPr>
              <a:t>Data-Driven Recruitment Decision Making</a:t>
            </a:r>
            <a:endParaRPr/>
          </a:p>
          <a:p>
            <a:pPr indent="0" lvl="0" marL="0" marR="0" rtl="0" algn="just">
              <a:spcBef>
                <a:spcPts val="0"/>
              </a:spcBef>
              <a:spcAft>
                <a:spcPts val="0"/>
              </a:spcAft>
              <a:buNone/>
            </a:pPr>
            <a:r>
              <a:t/>
            </a:r>
            <a:endParaRPr sz="2800" u="none" strike="noStrike">
              <a:solidFill>
                <a:srgbClr val="000000"/>
              </a:solidFill>
              <a:latin typeface="Times New Roman"/>
              <a:ea typeface="Times New Roman"/>
              <a:cs typeface="Times New Roman"/>
              <a:sym typeface="Times New Roman"/>
            </a:endParaRPr>
          </a:p>
        </p:txBody>
      </p:sp>
      <p:sp>
        <p:nvSpPr>
          <p:cNvPr id="170" name="Google Shape;170;p11"/>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2"/>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2"/>
          <p:cNvSpPr txBox="1"/>
          <p:nvPr/>
        </p:nvSpPr>
        <p:spPr>
          <a:xfrm>
            <a:off x="327999" y="-273444"/>
            <a:ext cx="10026300" cy="3059700"/>
          </a:xfrm>
          <a:prstGeom prst="rect">
            <a:avLst/>
          </a:prstGeom>
          <a:noFill/>
          <a:ln>
            <a:noFill/>
          </a:ln>
        </p:spPr>
        <p:txBody>
          <a:bodyPr anchorCtr="0" anchor="t" bIns="45700" lIns="91425" spcFirstLastPara="1" rIns="91425" wrap="square" tIns="45700">
            <a:spAutoFit/>
          </a:bodyPr>
          <a:lstStyle/>
          <a:p>
            <a:pPr indent="0" lvl="0" marL="0" marR="0" rtl="0" algn="l">
              <a:lnSpc>
                <a:spcPct val="223666"/>
              </a:lnSpc>
              <a:spcBef>
                <a:spcPts val="0"/>
              </a:spcBef>
              <a:spcAft>
                <a:spcPts val="0"/>
              </a:spcAft>
              <a:buNone/>
            </a:pPr>
            <a:r>
              <a:rPr b="1" lang="en-US" sz="5400">
                <a:solidFill>
                  <a:srgbClr val="000000"/>
                </a:solidFill>
                <a:latin typeface="Barlow"/>
                <a:ea typeface="Barlow"/>
                <a:cs typeface="Barlow"/>
                <a:sym typeface="Barlow"/>
              </a:rPr>
              <a:t>ARCHITECTURE</a:t>
            </a:r>
            <a:endParaRPr b="1" sz="5400" u="none" strike="noStrike">
              <a:solidFill>
                <a:srgbClr val="000000"/>
              </a:solidFill>
              <a:latin typeface="Barlow"/>
              <a:ea typeface="Barlow"/>
              <a:cs typeface="Barlow"/>
              <a:sym typeface="Barlow"/>
            </a:endParaRPr>
          </a:p>
          <a:p>
            <a:pPr indent="0" lvl="0" marL="0" marR="0" rtl="0" algn="ctr">
              <a:lnSpc>
                <a:spcPct val="167750"/>
              </a:lnSpc>
              <a:spcBef>
                <a:spcPts val="0"/>
              </a:spcBef>
              <a:spcAft>
                <a:spcPts val="0"/>
              </a:spcAft>
              <a:buNone/>
            </a:pPr>
            <a:r>
              <a:t/>
            </a:r>
            <a:endParaRPr b="1" sz="7200">
              <a:solidFill>
                <a:srgbClr val="000000"/>
              </a:solidFill>
              <a:latin typeface="Barlow"/>
              <a:ea typeface="Barlow"/>
              <a:cs typeface="Barlow"/>
              <a:sym typeface="Barlow"/>
            </a:endParaRPr>
          </a:p>
        </p:txBody>
      </p:sp>
      <p:pic>
        <p:nvPicPr>
          <p:cNvPr descr="A diagram of a company&#10;&#10;Description automatically generated" id="177" name="Google Shape;177;p12"/>
          <p:cNvPicPr preferRelativeResize="0"/>
          <p:nvPr/>
        </p:nvPicPr>
        <p:blipFill rotWithShape="1">
          <a:blip r:embed="rId4">
            <a:alphaModFix/>
          </a:blip>
          <a:srcRect b="0" l="5922" r="5642" t="8557"/>
          <a:stretch/>
        </p:blipFill>
        <p:spPr>
          <a:xfrm>
            <a:off x="328000" y="705975"/>
            <a:ext cx="11152424" cy="5769899"/>
          </a:xfrm>
          <a:prstGeom prst="rect">
            <a:avLst/>
          </a:prstGeom>
          <a:noFill/>
          <a:ln>
            <a:noFill/>
          </a:ln>
        </p:spPr>
      </p:pic>
      <p:sp>
        <p:nvSpPr>
          <p:cNvPr id="178" name="Google Shape;178;p12"/>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3"/>
          <p:cNvSpPr txBox="1"/>
          <p:nvPr/>
        </p:nvSpPr>
        <p:spPr>
          <a:xfrm>
            <a:off x="498829" y="375900"/>
            <a:ext cx="8391171" cy="1994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rgbClr val="000000"/>
                </a:solidFill>
                <a:latin typeface="Barlow"/>
                <a:ea typeface="Barlow"/>
                <a:cs typeface="Barlow"/>
                <a:sym typeface="Barlow"/>
              </a:rPr>
              <a:t>Proposed Modules and their Algorithms</a:t>
            </a:r>
            <a:endParaRPr b="1" sz="3600" u="none" strike="noStrike">
              <a:solidFill>
                <a:srgbClr val="000000"/>
              </a:solidFill>
              <a:latin typeface="Barlow"/>
              <a:ea typeface="Barlow"/>
              <a:cs typeface="Barlow"/>
              <a:sym typeface="Barlow"/>
            </a:endParaRPr>
          </a:p>
          <a:p>
            <a:pPr indent="0" lvl="0" marL="0" marR="0" rtl="0" algn="l">
              <a:lnSpc>
                <a:spcPct val="167750"/>
              </a:lnSpc>
              <a:spcBef>
                <a:spcPts val="0"/>
              </a:spcBef>
              <a:spcAft>
                <a:spcPts val="0"/>
              </a:spcAft>
              <a:buNone/>
            </a:pPr>
            <a:r>
              <a:t/>
            </a:r>
            <a:endParaRPr b="1" sz="7200">
              <a:solidFill>
                <a:srgbClr val="000000"/>
              </a:solidFill>
              <a:latin typeface="Barlow"/>
              <a:ea typeface="Barlow"/>
              <a:cs typeface="Barlow"/>
              <a:sym typeface="Barlow"/>
            </a:endParaRPr>
          </a:p>
        </p:txBody>
      </p:sp>
      <p:sp>
        <p:nvSpPr>
          <p:cNvPr id="185" name="Google Shape;185;p13"/>
          <p:cNvSpPr txBox="1"/>
          <p:nvPr/>
        </p:nvSpPr>
        <p:spPr>
          <a:xfrm>
            <a:off x="784575" y="1176625"/>
            <a:ext cx="10275600" cy="504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300" u="none" strike="noStrike">
                <a:solidFill>
                  <a:srgbClr val="0D0D0D"/>
                </a:solidFill>
                <a:latin typeface="Arial"/>
                <a:ea typeface="Arial"/>
                <a:cs typeface="Arial"/>
                <a:sym typeface="Arial"/>
              </a:rPr>
              <a:t>1. Job Description Processing Module</a:t>
            </a:r>
            <a:endParaRPr sz="2300"/>
          </a:p>
          <a:p>
            <a:pPr indent="-146050" lvl="0" marL="0" marR="0" rtl="0" algn="l">
              <a:spcBef>
                <a:spcPts val="0"/>
              </a:spcBef>
              <a:spcAft>
                <a:spcPts val="0"/>
              </a:spcAft>
              <a:buClr>
                <a:srgbClr val="0D0D0D"/>
              </a:buClr>
              <a:buSzPts val="2300"/>
              <a:buFont typeface="Arial"/>
              <a:buChar char="•"/>
            </a:pPr>
            <a:r>
              <a:rPr b="1" i="0" lang="en-US" sz="2300" u="none" strike="noStrike">
                <a:solidFill>
                  <a:srgbClr val="0D0D0D"/>
                </a:solidFill>
                <a:latin typeface="Arial"/>
                <a:ea typeface="Arial"/>
                <a:cs typeface="Arial"/>
                <a:sym typeface="Arial"/>
              </a:rPr>
              <a:t>Purpose:</a:t>
            </a:r>
            <a:r>
              <a:rPr b="0" i="0" lang="en-US" sz="2300" u="none" strike="noStrike">
                <a:solidFill>
                  <a:srgbClr val="0D0D0D"/>
                </a:solidFill>
                <a:latin typeface="Arial"/>
                <a:ea typeface="Arial"/>
                <a:cs typeface="Arial"/>
                <a:sym typeface="Arial"/>
              </a:rPr>
              <a:t> To analyze job descriptions for various tasks such as bias detection, skill extraction, and keyword optimization.</a:t>
            </a:r>
            <a:endParaRPr sz="2300"/>
          </a:p>
          <a:p>
            <a:pPr indent="-146050" lvl="0" marL="0" marR="0" rtl="0" algn="l">
              <a:spcBef>
                <a:spcPts val="0"/>
              </a:spcBef>
              <a:spcAft>
                <a:spcPts val="0"/>
              </a:spcAft>
              <a:buClr>
                <a:srgbClr val="0D0D0D"/>
              </a:buClr>
              <a:buSzPts val="2300"/>
              <a:buFont typeface="Arial"/>
              <a:buChar char="•"/>
            </a:pPr>
            <a:r>
              <a:rPr b="1" i="0" lang="en-US" sz="2300" u="none" strike="noStrike">
                <a:solidFill>
                  <a:srgbClr val="0D0D0D"/>
                </a:solidFill>
                <a:latin typeface="Arial"/>
                <a:ea typeface="Arial"/>
                <a:cs typeface="Arial"/>
                <a:sym typeface="Arial"/>
              </a:rPr>
              <a:t>Algorithms and Techniques:</a:t>
            </a:r>
            <a:endParaRPr b="0" i="0" sz="2300" u="none" strike="noStrike">
              <a:solidFill>
                <a:srgbClr val="0D0D0D"/>
              </a:solidFill>
              <a:latin typeface="Arial"/>
              <a:ea typeface="Arial"/>
              <a:cs typeface="Arial"/>
              <a:sym typeface="Arial"/>
            </a:endParaRPr>
          </a:p>
          <a:p>
            <a:pPr indent="-330200" lvl="1" marL="742950" marR="0" rtl="0" algn="l">
              <a:spcBef>
                <a:spcPts val="0"/>
              </a:spcBef>
              <a:spcAft>
                <a:spcPts val="0"/>
              </a:spcAft>
              <a:buClr>
                <a:srgbClr val="0D0D0D"/>
              </a:buClr>
              <a:buSzPts val="2300"/>
              <a:buFont typeface="Arial"/>
              <a:buChar char="•"/>
            </a:pPr>
            <a:r>
              <a:rPr b="1" i="0" lang="en-US" sz="2300" u="none" cap="none" strike="noStrike">
                <a:solidFill>
                  <a:srgbClr val="0D0D0D"/>
                </a:solidFill>
                <a:latin typeface="Arial"/>
                <a:ea typeface="Arial"/>
                <a:cs typeface="Arial"/>
                <a:sym typeface="Arial"/>
              </a:rPr>
              <a:t>Bias Detection:</a:t>
            </a:r>
            <a:r>
              <a:rPr b="0" i="0" lang="en-US" sz="2300" u="none" cap="none" strike="noStrike">
                <a:solidFill>
                  <a:srgbClr val="0D0D0D"/>
                </a:solidFill>
                <a:latin typeface="Arial"/>
                <a:ea typeface="Arial"/>
                <a:cs typeface="Arial"/>
                <a:sym typeface="Arial"/>
              </a:rPr>
              <a:t> Use pattern matching and sentiment analysis to identify biased language or phrases that could potentially discriminate against certain groups of applicants.</a:t>
            </a:r>
            <a:endParaRPr sz="2300"/>
          </a:p>
          <a:p>
            <a:pPr indent="-330200" lvl="1" marL="742950" marR="0" rtl="0" algn="l">
              <a:spcBef>
                <a:spcPts val="0"/>
              </a:spcBef>
              <a:spcAft>
                <a:spcPts val="0"/>
              </a:spcAft>
              <a:buClr>
                <a:srgbClr val="0D0D0D"/>
              </a:buClr>
              <a:buSzPts val="2300"/>
              <a:buFont typeface="Arial"/>
              <a:buChar char="•"/>
            </a:pPr>
            <a:r>
              <a:rPr b="1" i="0" lang="en-US" sz="2300" u="none" cap="none" strike="noStrike">
                <a:solidFill>
                  <a:srgbClr val="0D0D0D"/>
                </a:solidFill>
                <a:latin typeface="Arial"/>
                <a:ea typeface="Arial"/>
                <a:cs typeface="Arial"/>
                <a:sym typeface="Arial"/>
              </a:rPr>
              <a:t>Skill Extraction:</a:t>
            </a:r>
            <a:r>
              <a:rPr b="0" i="0" lang="en-US" sz="2300" u="none" cap="none" strike="noStrike">
                <a:solidFill>
                  <a:srgbClr val="0D0D0D"/>
                </a:solidFill>
                <a:latin typeface="Arial"/>
                <a:ea typeface="Arial"/>
                <a:cs typeface="Arial"/>
                <a:sym typeface="Arial"/>
              </a:rPr>
              <a:t> Employ Named Entity Recognition (NER) and custom pattern matching to extract required skills and qualifications from job descriptions.</a:t>
            </a:r>
            <a:endParaRPr sz="2300"/>
          </a:p>
          <a:p>
            <a:pPr indent="-330200" lvl="1" marL="742950" marR="0" rtl="0" algn="l">
              <a:spcBef>
                <a:spcPts val="0"/>
              </a:spcBef>
              <a:spcAft>
                <a:spcPts val="0"/>
              </a:spcAft>
              <a:buClr>
                <a:srgbClr val="0D0D0D"/>
              </a:buClr>
              <a:buSzPts val="2300"/>
              <a:buFont typeface="Arial"/>
              <a:buChar char="•"/>
            </a:pPr>
            <a:r>
              <a:rPr b="1" i="0" lang="en-US" sz="2300" u="none" cap="none" strike="noStrike">
                <a:solidFill>
                  <a:srgbClr val="0D0D0D"/>
                </a:solidFill>
                <a:latin typeface="Arial"/>
                <a:ea typeface="Arial"/>
                <a:cs typeface="Arial"/>
                <a:sym typeface="Arial"/>
              </a:rPr>
              <a:t>Keyword Extraction:</a:t>
            </a:r>
            <a:r>
              <a:rPr b="0" i="0" lang="en-US" sz="2300" u="none" cap="none" strike="noStrike">
                <a:solidFill>
                  <a:srgbClr val="0D0D0D"/>
                </a:solidFill>
                <a:latin typeface="Arial"/>
                <a:ea typeface="Arial"/>
                <a:cs typeface="Arial"/>
                <a:sym typeface="Arial"/>
              </a:rPr>
              <a:t> Utilize unsupervised keyword extraction algorithms like YAKE or TF-IDF (Term Frequency-Inverse Document Frequency) to identify important keywords for SEO.</a:t>
            </a:r>
            <a:endParaRPr sz="2300"/>
          </a:p>
          <a:p>
            <a:pPr indent="0" lvl="0" marL="914400" marR="0" rtl="0" algn="l">
              <a:spcBef>
                <a:spcPts val="0"/>
              </a:spcBef>
              <a:spcAft>
                <a:spcPts val="0"/>
              </a:spcAft>
              <a:buNone/>
            </a:pPr>
            <a:r>
              <a:t/>
            </a:r>
            <a:endParaRPr sz="2300"/>
          </a:p>
        </p:txBody>
      </p:sp>
      <p:sp>
        <p:nvSpPr>
          <p:cNvPr id="186" name="Google Shape;186;p13"/>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c6e5b5bfb5_0_0"/>
          <p:cNvSpPr txBox="1"/>
          <p:nvPr/>
        </p:nvSpPr>
        <p:spPr>
          <a:xfrm>
            <a:off x="941300" y="1109400"/>
            <a:ext cx="9211200" cy="478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rgbClr val="0D0D0D"/>
                </a:solidFill>
              </a:rPr>
              <a:t>2. Resume Analysis Module</a:t>
            </a:r>
            <a:endParaRPr sz="2300">
              <a:solidFill>
                <a:schemeClr val="dk1"/>
              </a:solidFill>
            </a:endParaRPr>
          </a:p>
          <a:p>
            <a:pPr indent="-146050" lvl="0" marL="0" rtl="0" algn="l">
              <a:spcBef>
                <a:spcPts val="0"/>
              </a:spcBef>
              <a:spcAft>
                <a:spcPts val="0"/>
              </a:spcAft>
              <a:buClr>
                <a:srgbClr val="0D0D0D"/>
              </a:buClr>
              <a:buSzPts val="2300"/>
              <a:buChar char="•"/>
            </a:pPr>
            <a:r>
              <a:rPr b="1" lang="en-US" sz="2300">
                <a:solidFill>
                  <a:srgbClr val="0D0D0D"/>
                </a:solidFill>
              </a:rPr>
              <a:t>Purpose:</a:t>
            </a:r>
            <a:r>
              <a:rPr lang="en-US" sz="2300">
                <a:solidFill>
                  <a:srgbClr val="0D0D0D"/>
                </a:solidFill>
              </a:rPr>
              <a:t> To parse and analyze resumes, extracting relevant information such as skills, experiences, and educational background.</a:t>
            </a:r>
            <a:endParaRPr sz="2300">
              <a:solidFill>
                <a:schemeClr val="dk1"/>
              </a:solidFill>
            </a:endParaRPr>
          </a:p>
          <a:p>
            <a:pPr indent="-146050" lvl="0" marL="0" rtl="0" algn="l">
              <a:spcBef>
                <a:spcPts val="0"/>
              </a:spcBef>
              <a:spcAft>
                <a:spcPts val="0"/>
              </a:spcAft>
              <a:buClr>
                <a:srgbClr val="0D0D0D"/>
              </a:buClr>
              <a:buSzPts val="2300"/>
              <a:buChar char="•"/>
            </a:pPr>
            <a:r>
              <a:rPr b="1" lang="en-US" sz="2300">
                <a:solidFill>
                  <a:srgbClr val="0D0D0D"/>
                </a:solidFill>
              </a:rPr>
              <a:t>Algorithms and Techniques:</a:t>
            </a:r>
            <a:endParaRPr sz="2300">
              <a:solidFill>
                <a:srgbClr val="0D0D0D"/>
              </a:solidFill>
            </a:endParaRPr>
          </a:p>
          <a:p>
            <a:pPr indent="-330200" lvl="1" marL="742950" rtl="0" algn="l">
              <a:spcBef>
                <a:spcPts val="0"/>
              </a:spcBef>
              <a:spcAft>
                <a:spcPts val="0"/>
              </a:spcAft>
              <a:buClr>
                <a:srgbClr val="0D0D0D"/>
              </a:buClr>
              <a:buSzPts val="2300"/>
              <a:buFont typeface="Arial"/>
              <a:buChar char="•"/>
            </a:pPr>
            <a:r>
              <a:rPr b="1" lang="en-US" sz="2300">
                <a:solidFill>
                  <a:srgbClr val="0D0D0D"/>
                </a:solidFill>
              </a:rPr>
              <a:t>Information Extraction:</a:t>
            </a:r>
            <a:r>
              <a:rPr lang="en-US" sz="2300">
                <a:solidFill>
                  <a:srgbClr val="0D0D0D"/>
                </a:solidFill>
              </a:rPr>
              <a:t> Use </a:t>
            </a:r>
            <a:r>
              <a:rPr lang="en-US" sz="2300">
                <a:solidFill>
                  <a:srgbClr val="0D0D0D"/>
                </a:solidFill>
              </a:rPr>
              <a:t>NER</a:t>
            </a:r>
            <a:r>
              <a:rPr lang="en-US" sz="2300">
                <a:solidFill>
                  <a:srgbClr val="0D0D0D"/>
                </a:solidFill>
              </a:rPr>
              <a:t> to identify personal details, skills, experiences, and education from unstructured resume texts.</a:t>
            </a:r>
            <a:endParaRPr sz="2300">
              <a:solidFill>
                <a:schemeClr val="dk1"/>
              </a:solidFill>
            </a:endParaRPr>
          </a:p>
          <a:p>
            <a:pPr indent="-330200" lvl="1" marL="742950" rtl="0" algn="l">
              <a:spcBef>
                <a:spcPts val="0"/>
              </a:spcBef>
              <a:spcAft>
                <a:spcPts val="0"/>
              </a:spcAft>
              <a:buClr>
                <a:srgbClr val="0D0D0D"/>
              </a:buClr>
              <a:buSzPts val="2300"/>
              <a:buFont typeface="Arial"/>
              <a:buChar char="•"/>
            </a:pPr>
            <a:r>
              <a:rPr b="1" lang="en-US" sz="2300">
                <a:solidFill>
                  <a:srgbClr val="0D0D0D"/>
                </a:solidFill>
              </a:rPr>
              <a:t>Skill Matching:</a:t>
            </a:r>
            <a:r>
              <a:rPr lang="en-US" sz="2300">
                <a:solidFill>
                  <a:srgbClr val="0D0D0D"/>
                </a:solidFill>
              </a:rPr>
              <a:t> </a:t>
            </a:r>
            <a:r>
              <a:rPr lang="en-US" sz="2300">
                <a:solidFill>
                  <a:srgbClr val="0D0D0D"/>
                </a:solidFill>
              </a:rPr>
              <a:t>Implement</a:t>
            </a:r>
            <a:r>
              <a:rPr lang="en-US" sz="2300">
                <a:solidFill>
                  <a:srgbClr val="0D0D0D"/>
                </a:solidFill>
              </a:rPr>
              <a:t> cosine similarity or other similarity measures to match candidate skills with job description requirements.</a:t>
            </a:r>
            <a:endParaRPr sz="2300">
              <a:solidFill>
                <a:schemeClr val="dk1"/>
              </a:solidFill>
            </a:endParaRPr>
          </a:p>
          <a:p>
            <a:pPr indent="-330200" lvl="1" marL="742950" rtl="0" algn="l">
              <a:spcBef>
                <a:spcPts val="0"/>
              </a:spcBef>
              <a:spcAft>
                <a:spcPts val="0"/>
              </a:spcAft>
              <a:buClr>
                <a:srgbClr val="0D0D0D"/>
              </a:buClr>
              <a:buSzPts val="2300"/>
              <a:buChar char="•"/>
            </a:pPr>
            <a:r>
              <a:rPr b="1" lang="en-US" sz="2300">
                <a:solidFill>
                  <a:srgbClr val="0D0D0D"/>
                </a:solidFill>
              </a:rPr>
              <a:t>Resume Ranking:</a:t>
            </a:r>
            <a:r>
              <a:rPr lang="en-US" sz="2300">
                <a:solidFill>
                  <a:srgbClr val="0D0D0D"/>
                </a:solidFill>
              </a:rPr>
              <a:t> Apply machine learning algorithms (e.g., Random Forest, SVM) to score and rank candidates based on the relevance of their profiles to the job description.</a:t>
            </a:r>
            <a:endParaRPr sz="2300">
              <a:solidFill>
                <a:schemeClr val="dk1"/>
              </a:solidFill>
            </a:endParaRPr>
          </a:p>
        </p:txBody>
      </p:sp>
      <p:sp>
        <p:nvSpPr>
          <p:cNvPr id="193" name="Google Shape;193;g2c6e5b5bfb5_0_0"/>
          <p:cNvSpPr txBox="1"/>
          <p:nvPr>
            <p:ph idx="11" type="ftr"/>
          </p:nvPr>
        </p:nvSpPr>
        <p:spPr>
          <a:xfrm>
            <a:off x="0" y="6326749"/>
            <a:ext cx="12821400" cy="531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
        <p:nvSpPr>
          <p:cNvPr id="194" name="Google Shape;194;g2c6e5b5bfb5_0_0"/>
          <p:cNvSpPr/>
          <p:nvPr/>
        </p:nvSpPr>
        <p:spPr>
          <a:xfrm>
            <a:off x="10177670" y="124650"/>
            <a:ext cx="1866514" cy="1126767"/>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4"/>
          <p:cNvSpPr txBox="1"/>
          <p:nvPr/>
        </p:nvSpPr>
        <p:spPr>
          <a:xfrm>
            <a:off x="498829" y="375900"/>
            <a:ext cx="83913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67750"/>
              </a:lnSpc>
              <a:spcBef>
                <a:spcPts val="0"/>
              </a:spcBef>
              <a:spcAft>
                <a:spcPts val="0"/>
              </a:spcAft>
              <a:buNone/>
            </a:pPr>
            <a:r>
              <a:t/>
            </a:r>
            <a:endParaRPr b="1" sz="7200">
              <a:solidFill>
                <a:srgbClr val="000000"/>
              </a:solidFill>
              <a:latin typeface="Barlow"/>
              <a:ea typeface="Barlow"/>
              <a:cs typeface="Barlow"/>
              <a:sym typeface="Barlow"/>
            </a:endParaRPr>
          </a:p>
        </p:txBody>
      </p:sp>
      <p:sp>
        <p:nvSpPr>
          <p:cNvPr id="201" name="Google Shape;201;p14"/>
          <p:cNvSpPr txBox="1"/>
          <p:nvPr/>
        </p:nvSpPr>
        <p:spPr>
          <a:xfrm>
            <a:off x="324625" y="1438950"/>
            <a:ext cx="11542800" cy="4078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300" u="none" strike="noStrike">
                <a:solidFill>
                  <a:srgbClr val="0D0D0D"/>
                </a:solidFill>
                <a:latin typeface="Arial"/>
                <a:ea typeface="Arial"/>
                <a:cs typeface="Arial"/>
                <a:sym typeface="Arial"/>
              </a:rPr>
              <a:t>3. Cultural Fit Assessment</a:t>
            </a:r>
            <a:endParaRPr sz="2300"/>
          </a:p>
          <a:p>
            <a:pPr indent="-146050" lvl="0" marL="0" marR="0" rtl="0" algn="l">
              <a:spcBef>
                <a:spcPts val="0"/>
              </a:spcBef>
              <a:spcAft>
                <a:spcPts val="0"/>
              </a:spcAft>
              <a:buClr>
                <a:srgbClr val="0D0D0D"/>
              </a:buClr>
              <a:buSzPts val="2300"/>
              <a:buFont typeface="Arial"/>
              <a:buChar char="•"/>
            </a:pPr>
            <a:r>
              <a:rPr b="1" i="0" lang="en-US" sz="2300" u="none" strike="noStrike">
                <a:solidFill>
                  <a:srgbClr val="0D0D0D"/>
                </a:solidFill>
                <a:latin typeface="Arial"/>
                <a:ea typeface="Arial"/>
                <a:cs typeface="Arial"/>
                <a:sym typeface="Arial"/>
              </a:rPr>
              <a:t>Purpose:</a:t>
            </a:r>
            <a:r>
              <a:rPr b="0" i="0" lang="en-US" sz="2300" u="none" strike="noStrike">
                <a:solidFill>
                  <a:srgbClr val="0D0D0D"/>
                </a:solidFill>
                <a:latin typeface="Arial"/>
                <a:ea typeface="Arial"/>
                <a:cs typeface="Arial"/>
                <a:sym typeface="Arial"/>
              </a:rPr>
              <a:t> To identify and mitigate biases in both job descriptions and the resume screening process to ensure fair and inclusive recruitment practices.</a:t>
            </a:r>
            <a:endParaRPr sz="2300"/>
          </a:p>
          <a:p>
            <a:pPr indent="-146050" lvl="0" marL="0" marR="0" rtl="0" algn="l">
              <a:spcBef>
                <a:spcPts val="0"/>
              </a:spcBef>
              <a:spcAft>
                <a:spcPts val="0"/>
              </a:spcAft>
              <a:buClr>
                <a:srgbClr val="0D0D0D"/>
              </a:buClr>
              <a:buSzPts val="2300"/>
              <a:buFont typeface="Arial"/>
              <a:buChar char="•"/>
            </a:pPr>
            <a:r>
              <a:rPr b="1" i="0" lang="en-US" sz="2300" u="none" strike="noStrike">
                <a:solidFill>
                  <a:srgbClr val="0D0D0D"/>
                </a:solidFill>
                <a:latin typeface="Arial"/>
                <a:ea typeface="Arial"/>
                <a:cs typeface="Arial"/>
                <a:sym typeface="Arial"/>
              </a:rPr>
              <a:t>Algorithms and Techniques:</a:t>
            </a:r>
            <a:endParaRPr b="0" i="0" sz="2300" u="none" strike="noStrike">
              <a:solidFill>
                <a:srgbClr val="0D0D0D"/>
              </a:solidFill>
              <a:latin typeface="Arial"/>
              <a:ea typeface="Arial"/>
              <a:cs typeface="Arial"/>
              <a:sym typeface="Arial"/>
            </a:endParaRPr>
          </a:p>
          <a:p>
            <a:pPr indent="-317500" lvl="1" marL="742950" marR="0" rtl="0" algn="l">
              <a:spcBef>
                <a:spcPts val="0"/>
              </a:spcBef>
              <a:spcAft>
                <a:spcPts val="0"/>
              </a:spcAft>
              <a:buClr>
                <a:srgbClr val="0D0D0D"/>
              </a:buClr>
              <a:buSzPts val="2300"/>
              <a:buFont typeface="Arial"/>
              <a:buChar char="•"/>
            </a:pPr>
            <a:r>
              <a:rPr b="1" i="0" lang="en-US" sz="2300" u="none" cap="none" strike="noStrike">
                <a:solidFill>
                  <a:srgbClr val="0D0D0D"/>
                </a:solidFill>
                <a:latin typeface="Arial"/>
                <a:ea typeface="Arial"/>
                <a:cs typeface="Arial"/>
                <a:sym typeface="Arial"/>
              </a:rPr>
              <a:t>Fairness Metrics:</a:t>
            </a:r>
            <a:r>
              <a:rPr b="0" i="0" lang="en-US" sz="2300" u="none" cap="none" strike="noStrike">
                <a:solidFill>
                  <a:srgbClr val="0D0D0D"/>
                </a:solidFill>
                <a:latin typeface="Arial"/>
                <a:ea typeface="Arial"/>
                <a:cs typeface="Arial"/>
                <a:sym typeface="Arial"/>
              </a:rPr>
              <a:t> Implement fairness metrics and algorithms to assess and ensure unbiased processing, such as demographic parity or equality of opportunity.</a:t>
            </a:r>
            <a:endParaRPr sz="2300"/>
          </a:p>
          <a:p>
            <a:pPr indent="-317500" lvl="1" marL="742950" marR="0" rtl="0" algn="l">
              <a:spcBef>
                <a:spcPts val="0"/>
              </a:spcBef>
              <a:spcAft>
                <a:spcPts val="0"/>
              </a:spcAft>
              <a:buClr>
                <a:srgbClr val="0D0D0D"/>
              </a:buClr>
              <a:buSzPts val="2300"/>
              <a:buFont typeface="Arial"/>
              <a:buChar char="•"/>
            </a:pPr>
            <a:r>
              <a:rPr b="1" i="0" lang="en-US" sz="2300" u="none" cap="none" strike="noStrike">
                <a:solidFill>
                  <a:srgbClr val="0D0D0D"/>
                </a:solidFill>
                <a:latin typeface="Arial"/>
                <a:ea typeface="Arial"/>
                <a:cs typeface="Arial"/>
                <a:sym typeface="Arial"/>
              </a:rPr>
              <a:t>Bias Correction:</a:t>
            </a:r>
            <a:r>
              <a:rPr b="0" i="0" lang="en-US" sz="2300" u="none" cap="none" strike="noStrike">
                <a:solidFill>
                  <a:srgbClr val="0D0D0D"/>
                </a:solidFill>
                <a:latin typeface="Arial"/>
                <a:ea typeface="Arial"/>
                <a:cs typeface="Arial"/>
                <a:sym typeface="Arial"/>
              </a:rPr>
              <a:t> Use techniques like adversarial debiasing or re-weighting to adjust models or outcomes for fairness.</a:t>
            </a:r>
            <a:endParaRPr sz="2300"/>
          </a:p>
          <a:p>
            <a:pPr indent="-171450" lvl="1" marL="742950" marR="0" rtl="0" algn="l">
              <a:spcBef>
                <a:spcPts val="0"/>
              </a:spcBef>
              <a:spcAft>
                <a:spcPts val="0"/>
              </a:spcAft>
              <a:buClr>
                <a:schemeClr val="dk1"/>
              </a:buClr>
              <a:buSzPts val="1800"/>
              <a:buFont typeface="Arial"/>
              <a:buNone/>
            </a:pPr>
            <a:r>
              <a:t/>
            </a:r>
            <a:endParaRPr b="0" i="0" sz="1800" u="none" cap="none" strike="noStrike">
              <a:solidFill>
                <a:srgbClr val="0D0D0D"/>
              </a:solidFill>
              <a:latin typeface="Arial"/>
              <a:ea typeface="Arial"/>
              <a:cs typeface="Arial"/>
              <a:sym typeface="Arial"/>
            </a:endParaRPr>
          </a:p>
          <a:p>
            <a:pPr indent="0" lvl="1" marL="457200" marR="0" rtl="0" algn="l">
              <a:spcBef>
                <a:spcPts val="0"/>
              </a:spcBef>
              <a:spcAft>
                <a:spcPts val="0"/>
              </a:spcAft>
              <a:buNone/>
            </a:pPr>
            <a:r>
              <a:t/>
            </a:r>
            <a:endParaRPr b="0" i="0" sz="1800" u="none" cap="none" strike="noStrike">
              <a:solidFill>
                <a:srgbClr val="0D0D0D"/>
              </a:solidFill>
              <a:latin typeface="Arial"/>
              <a:ea typeface="Arial"/>
              <a:cs typeface="Arial"/>
              <a:sym typeface="Arial"/>
            </a:endParaRPr>
          </a:p>
          <a:p>
            <a:pPr indent="0" lvl="0" marL="0" marR="0" rtl="0" algn="l">
              <a:spcBef>
                <a:spcPts val="0"/>
              </a:spcBef>
              <a:spcAft>
                <a:spcPts val="0"/>
              </a:spcAft>
              <a:buNone/>
            </a:pPr>
            <a:r>
              <a:t/>
            </a:r>
            <a:endParaRPr b="0" i="0" sz="1600" u="none" strike="noStrike">
              <a:solidFill>
                <a:srgbClr val="0D0D0D"/>
              </a:solidFill>
              <a:latin typeface="Arial"/>
              <a:ea typeface="Arial"/>
              <a:cs typeface="Arial"/>
              <a:sym typeface="Arial"/>
            </a:endParaRPr>
          </a:p>
        </p:txBody>
      </p:sp>
      <p:sp>
        <p:nvSpPr>
          <p:cNvPr id="202" name="Google Shape;202;p14"/>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2c6e5b5bfb5_0_4"/>
          <p:cNvSpPr txBox="1"/>
          <p:nvPr/>
        </p:nvSpPr>
        <p:spPr>
          <a:xfrm>
            <a:off x="1311100" y="1212450"/>
            <a:ext cx="9497100" cy="372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solidFill>
                  <a:srgbClr val="0D0D0D"/>
                </a:solidFill>
              </a:rPr>
              <a:t>4. Candidate-Job Matching Module</a:t>
            </a:r>
            <a:endParaRPr sz="2300">
              <a:solidFill>
                <a:schemeClr val="dk1"/>
              </a:solidFill>
            </a:endParaRPr>
          </a:p>
          <a:p>
            <a:pPr indent="-146050" lvl="0" marL="0" rtl="0" algn="l">
              <a:spcBef>
                <a:spcPts val="0"/>
              </a:spcBef>
              <a:spcAft>
                <a:spcPts val="0"/>
              </a:spcAft>
              <a:buClr>
                <a:srgbClr val="0D0D0D"/>
              </a:buClr>
              <a:buSzPts val="2300"/>
              <a:buChar char="•"/>
            </a:pPr>
            <a:r>
              <a:rPr b="1" lang="en-US" sz="2300">
                <a:solidFill>
                  <a:srgbClr val="0D0D0D"/>
                </a:solidFill>
              </a:rPr>
              <a:t>Purpose:</a:t>
            </a:r>
            <a:r>
              <a:rPr lang="en-US" sz="2300">
                <a:solidFill>
                  <a:srgbClr val="0D0D0D"/>
                </a:solidFill>
              </a:rPr>
              <a:t> To automatically match candidates with job openings based on their skills, experience, and the requirements of the job.</a:t>
            </a:r>
            <a:endParaRPr sz="2300">
              <a:solidFill>
                <a:schemeClr val="dk1"/>
              </a:solidFill>
            </a:endParaRPr>
          </a:p>
          <a:p>
            <a:pPr indent="-146050" lvl="0" marL="0" rtl="0" algn="l">
              <a:spcBef>
                <a:spcPts val="0"/>
              </a:spcBef>
              <a:spcAft>
                <a:spcPts val="0"/>
              </a:spcAft>
              <a:buClr>
                <a:srgbClr val="0D0D0D"/>
              </a:buClr>
              <a:buSzPts val="2300"/>
              <a:buChar char="•"/>
            </a:pPr>
            <a:r>
              <a:rPr b="1" lang="en-US" sz="2300">
                <a:solidFill>
                  <a:srgbClr val="0D0D0D"/>
                </a:solidFill>
              </a:rPr>
              <a:t>Algorithms and Techniques:</a:t>
            </a:r>
            <a:endParaRPr sz="2300">
              <a:solidFill>
                <a:srgbClr val="0D0D0D"/>
              </a:solidFill>
            </a:endParaRPr>
          </a:p>
          <a:p>
            <a:pPr indent="-317500" lvl="1" marL="742950" rtl="0" algn="l">
              <a:spcBef>
                <a:spcPts val="0"/>
              </a:spcBef>
              <a:spcAft>
                <a:spcPts val="0"/>
              </a:spcAft>
              <a:buClr>
                <a:srgbClr val="0D0D0D"/>
              </a:buClr>
              <a:buSzPts val="2300"/>
              <a:buChar char="•"/>
            </a:pPr>
            <a:r>
              <a:rPr b="1" lang="en-US" sz="2300">
                <a:solidFill>
                  <a:srgbClr val="0D0D0D"/>
                </a:solidFill>
              </a:rPr>
              <a:t>Matching Algorithms:</a:t>
            </a:r>
            <a:r>
              <a:rPr lang="en-US" sz="2300">
                <a:solidFill>
                  <a:srgbClr val="0D0D0D"/>
                </a:solidFill>
              </a:rPr>
              <a:t> Implement algorithms like Stable Marriage or Gale-Shapley for matching candidates to jobs in a way that optimizes preferences of both parties.</a:t>
            </a:r>
            <a:endParaRPr sz="2300">
              <a:solidFill>
                <a:schemeClr val="dk1"/>
              </a:solidFill>
            </a:endParaRPr>
          </a:p>
          <a:p>
            <a:pPr indent="-317500" lvl="1" marL="742950" rtl="0" algn="l">
              <a:spcBef>
                <a:spcPts val="0"/>
              </a:spcBef>
              <a:spcAft>
                <a:spcPts val="0"/>
              </a:spcAft>
              <a:buClr>
                <a:srgbClr val="0D0D0D"/>
              </a:buClr>
              <a:buSzPts val="2300"/>
              <a:buChar char="•"/>
            </a:pPr>
            <a:r>
              <a:rPr b="1" lang="en-US" sz="2300">
                <a:solidFill>
                  <a:srgbClr val="0D0D0D"/>
                </a:solidFill>
              </a:rPr>
              <a:t>Recommendation Systems:</a:t>
            </a:r>
            <a:r>
              <a:rPr lang="en-US" sz="2300">
                <a:solidFill>
                  <a:srgbClr val="0D0D0D"/>
                </a:solidFill>
              </a:rPr>
              <a:t> Use collaborative filtering or content-based filtering to recommend jobs to candidates or candidates to recruiters.</a:t>
            </a:r>
            <a:endParaRPr sz="2300">
              <a:solidFill>
                <a:schemeClr val="dk1"/>
              </a:solidFill>
            </a:endParaRPr>
          </a:p>
        </p:txBody>
      </p:sp>
      <p:sp>
        <p:nvSpPr>
          <p:cNvPr id="209" name="Google Shape;209;g2c6e5b5bfb5_0_4"/>
          <p:cNvSpPr txBox="1"/>
          <p:nvPr>
            <p:ph idx="11" type="ftr"/>
          </p:nvPr>
        </p:nvSpPr>
        <p:spPr>
          <a:xfrm>
            <a:off x="0" y="6326749"/>
            <a:ext cx="12821400" cy="531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
        <p:nvSpPr>
          <p:cNvPr id="210" name="Google Shape;210;g2c6e5b5bfb5_0_4"/>
          <p:cNvSpPr/>
          <p:nvPr/>
        </p:nvSpPr>
        <p:spPr>
          <a:xfrm>
            <a:off x="10177670" y="124650"/>
            <a:ext cx="1866514" cy="1126767"/>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5"/>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5"/>
          <p:cNvSpPr txBox="1"/>
          <p:nvPr/>
        </p:nvSpPr>
        <p:spPr>
          <a:xfrm>
            <a:off x="-2576558" y="-134842"/>
            <a:ext cx="11042374" cy="3051541"/>
          </a:xfrm>
          <a:prstGeom prst="rect">
            <a:avLst/>
          </a:prstGeom>
          <a:noFill/>
          <a:ln>
            <a:noFill/>
          </a:ln>
        </p:spPr>
        <p:txBody>
          <a:bodyPr anchorCtr="0" anchor="t" bIns="45700" lIns="91425" spcFirstLastPara="1" rIns="91425" wrap="square" tIns="45700">
            <a:spAutoFit/>
          </a:bodyPr>
          <a:lstStyle/>
          <a:p>
            <a:pPr indent="0" lvl="0" marL="0" marR="0" rtl="0" algn="ctr">
              <a:lnSpc>
                <a:spcPct val="274500"/>
              </a:lnSpc>
              <a:spcBef>
                <a:spcPts val="0"/>
              </a:spcBef>
              <a:spcAft>
                <a:spcPts val="0"/>
              </a:spcAft>
              <a:buNone/>
            </a:pPr>
            <a:r>
              <a:rPr b="1" lang="en-US" sz="4400">
                <a:solidFill>
                  <a:srgbClr val="000000"/>
                </a:solidFill>
                <a:latin typeface="Barlow"/>
                <a:ea typeface="Barlow"/>
                <a:cs typeface="Barlow"/>
                <a:sym typeface="Barlow"/>
              </a:rPr>
              <a:t>USE CASE DIAGRAM</a:t>
            </a:r>
            <a:endParaRPr b="1" sz="4400" u="none" strike="noStrike">
              <a:solidFill>
                <a:srgbClr val="000000"/>
              </a:solidFill>
              <a:latin typeface="Barlow"/>
              <a:ea typeface="Barlow"/>
              <a:cs typeface="Barlow"/>
              <a:sym typeface="Barlow"/>
            </a:endParaRPr>
          </a:p>
          <a:p>
            <a:pPr indent="0" lvl="0" marL="0" marR="0" rtl="0" algn="ctr">
              <a:lnSpc>
                <a:spcPct val="167750"/>
              </a:lnSpc>
              <a:spcBef>
                <a:spcPts val="0"/>
              </a:spcBef>
              <a:spcAft>
                <a:spcPts val="0"/>
              </a:spcAft>
              <a:buNone/>
            </a:pPr>
            <a:r>
              <a:t/>
            </a:r>
            <a:endParaRPr b="1" sz="7200">
              <a:solidFill>
                <a:srgbClr val="000000"/>
              </a:solidFill>
              <a:latin typeface="Barlow"/>
              <a:ea typeface="Barlow"/>
              <a:cs typeface="Barlow"/>
              <a:sym typeface="Barlow"/>
            </a:endParaRPr>
          </a:p>
        </p:txBody>
      </p:sp>
      <p:pic>
        <p:nvPicPr>
          <p:cNvPr id="217" name="Google Shape;217;p15"/>
          <p:cNvPicPr preferRelativeResize="0"/>
          <p:nvPr/>
        </p:nvPicPr>
        <p:blipFill rotWithShape="1">
          <a:blip r:embed="rId4">
            <a:alphaModFix/>
          </a:blip>
          <a:srcRect b="0" l="0" r="0" t="0"/>
          <a:stretch/>
        </p:blipFill>
        <p:spPr>
          <a:xfrm>
            <a:off x="674707" y="1285103"/>
            <a:ext cx="10434917" cy="5024245"/>
          </a:xfrm>
          <a:prstGeom prst="rect">
            <a:avLst/>
          </a:prstGeom>
          <a:noFill/>
          <a:ln>
            <a:noFill/>
          </a:ln>
        </p:spPr>
      </p:pic>
      <p:sp>
        <p:nvSpPr>
          <p:cNvPr id="218" name="Google Shape;218;p15"/>
          <p:cNvSpPr/>
          <p:nvPr/>
        </p:nvSpPr>
        <p:spPr>
          <a:xfrm>
            <a:off x="8089267" y="1149669"/>
            <a:ext cx="3274540" cy="815546"/>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5"/>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6"/>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6"/>
          <p:cNvSpPr txBox="1"/>
          <p:nvPr/>
        </p:nvSpPr>
        <p:spPr>
          <a:xfrm>
            <a:off x="-1060023" y="-243913"/>
            <a:ext cx="7156023" cy="2992486"/>
          </a:xfrm>
          <a:prstGeom prst="rect">
            <a:avLst/>
          </a:prstGeom>
          <a:noFill/>
          <a:ln>
            <a:noFill/>
          </a:ln>
        </p:spPr>
        <p:txBody>
          <a:bodyPr anchorCtr="0" anchor="t" bIns="45700" lIns="91425" spcFirstLastPara="1" rIns="91425" wrap="square" tIns="45700">
            <a:spAutoFit/>
          </a:bodyPr>
          <a:lstStyle/>
          <a:p>
            <a:pPr indent="0" lvl="0" marL="0" marR="0" rtl="0" algn="ctr">
              <a:lnSpc>
                <a:spcPct val="223666"/>
              </a:lnSpc>
              <a:spcBef>
                <a:spcPts val="0"/>
              </a:spcBef>
              <a:spcAft>
                <a:spcPts val="0"/>
              </a:spcAft>
              <a:buNone/>
            </a:pPr>
            <a:r>
              <a:rPr b="1" lang="en-US" sz="4400">
                <a:solidFill>
                  <a:srgbClr val="000000"/>
                </a:solidFill>
                <a:latin typeface="Barlow"/>
                <a:ea typeface="Barlow"/>
                <a:cs typeface="Barlow"/>
                <a:sym typeface="Barlow"/>
              </a:rPr>
              <a:t>CLASS</a:t>
            </a:r>
            <a:r>
              <a:rPr b="1" lang="en-US" sz="5400">
                <a:solidFill>
                  <a:srgbClr val="000000"/>
                </a:solidFill>
                <a:latin typeface="Barlow"/>
                <a:ea typeface="Barlow"/>
                <a:cs typeface="Barlow"/>
                <a:sym typeface="Barlow"/>
              </a:rPr>
              <a:t> </a:t>
            </a:r>
            <a:r>
              <a:rPr b="1" lang="en-US" sz="4400">
                <a:solidFill>
                  <a:srgbClr val="000000"/>
                </a:solidFill>
                <a:latin typeface="Barlow"/>
                <a:ea typeface="Barlow"/>
                <a:cs typeface="Barlow"/>
                <a:sym typeface="Barlow"/>
              </a:rPr>
              <a:t>DIAGRAM</a:t>
            </a:r>
            <a:endParaRPr b="1" sz="5400" u="none" strike="noStrike">
              <a:solidFill>
                <a:srgbClr val="000000"/>
              </a:solidFill>
              <a:latin typeface="Barlow"/>
              <a:ea typeface="Barlow"/>
              <a:cs typeface="Barlow"/>
              <a:sym typeface="Barlow"/>
            </a:endParaRPr>
          </a:p>
          <a:p>
            <a:pPr indent="0" lvl="0" marL="0" marR="0" rtl="0" algn="ctr">
              <a:lnSpc>
                <a:spcPct val="167750"/>
              </a:lnSpc>
              <a:spcBef>
                <a:spcPts val="0"/>
              </a:spcBef>
              <a:spcAft>
                <a:spcPts val="0"/>
              </a:spcAft>
              <a:buNone/>
            </a:pPr>
            <a:r>
              <a:t/>
            </a:r>
            <a:endParaRPr b="1" sz="7200">
              <a:solidFill>
                <a:srgbClr val="000000"/>
              </a:solidFill>
              <a:latin typeface="Barlow"/>
              <a:ea typeface="Barlow"/>
              <a:cs typeface="Barlow"/>
              <a:sym typeface="Barlow"/>
            </a:endParaRPr>
          </a:p>
        </p:txBody>
      </p:sp>
      <p:pic>
        <p:nvPicPr>
          <p:cNvPr descr="A diagram of a computer program&#10;&#10;Description automatically generated" id="226" name="Google Shape;226;p16"/>
          <p:cNvPicPr preferRelativeResize="0"/>
          <p:nvPr/>
        </p:nvPicPr>
        <p:blipFill rotWithShape="1">
          <a:blip r:embed="rId4">
            <a:alphaModFix/>
          </a:blip>
          <a:srcRect b="0" l="0" r="0" t="0"/>
          <a:stretch/>
        </p:blipFill>
        <p:spPr>
          <a:xfrm>
            <a:off x="4636371" y="409540"/>
            <a:ext cx="5541299" cy="6038920"/>
          </a:xfrm>
          <a:prstGeom prst="rect">
            <a:avLst/>
          </a:prstGeom>
          <a:noFill/>
          <a:ln>
            <a:noFill/>
          </a:ln>
        </p:spPr>
      </p:pic>
      <p:sp>
        <p:nvSpPr>
          <p:cNvPr id="227" name="Google Shape;227;p16"/>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7"/>
          <p:cNvSpPr txBox="1"/>
          <p:nvPr/>
        </p:nvSpPr>
        <p:spPr>
          <a:xfrm>
            <a:off x="344792" y="466134"/>
            <a:ext cx="11042400" cy="3059700"/>
          </a:xfrm>
          <a:prstGeom prst="rect">
            <a:avLst/>
          </a:prstGeom>
          <a:noFill/>
          <a:ln>
            <a:noFill/>
          </a:ln>
        </p:spPr>
        <p:txBody>
          <a:bodyPr anchorCtr="0" anchor="t" bIns="45700" lIns="91425" spcFirstLastPara="1" rIns="91425" wrap="square" tIns="45700">
            <a:spAutoFit/>
          </a:bodyPr>
          <a:lstStyle/>
          <a:p>
            <a:pPr indent="0" lvl="0" marL="0" marR="0" rtl="0" algn="ctr">
              <a:lnSpc>
                <a:spcPct val="223666"/>
              </a:lnSpc>
              <a:spcBef>
                <a:spcPts val="0"/>
              </a:spcBef>
              <a:spcAft>
                <a:spcPts val="0"/>
              </a:spcAft>
              <a:buNone/>
            </a:pPr>
            <a:r>
              <a:rPr b="1" lang="en-US" sz="5400">
                <a:solidFill>
                  <a:srgbClr val="000000"/>
                </a:solidFill>
                <a:latin typeface="Barlow"/>
                <a:ea typeface="Barlow"/>
                <a:cs typeface="Barlow"/>
                <a:sym typeface="Barlow"/>
              </a:rPr>
              <a:t>CONCLUSION</a:t>
            </a:r>
            <a:endParaRPr b="1" sz="5400" u="none" strike="noStrike">
              <a:solidFill>
                <a:srgbClr val="000000"/>
              </a:solidFill>
              <a:latin typeface="Barlow"/>
              <a:ea typeface="Barlow"/>
              <a:cs typeface="Barlow"/>
              <a:sym typeface="Barlow"/>
            </a:endParaRPr>
          </a:p>
          <a:p>
            <a:pPr indent="0" lvl="0" marL="0" marR="0" rtl="0" algn="l">
              <a:lnSpc>
                <a:spcPct val="167750"/>
              </a:lnSpc>
              <a:spcBef>
                <a:spcPts val="0"/>
              </a:spcBef>
              <a:spcAft>
                <a:spcPts val="0"/>
              </a:spcAft>
              <a:buNone/>
            </a:pPr>
            <a:r>
              <a:t/>
            </a:r>
            <a:endParaRPr b="1" sz="7200">
              <a:solidFill>
                <a:srgbClr val="000000"/>
              </a:solidFill>
              <a:latin typeface="Barlow"/>
              <a:ea typeface="Barlow"/>
              <a:cs typeface="Barlow"/>
              <a:sym typeface="Barlow"/>
            </a:endParaRPr>
          </a:p>
        </p:txBody>
      </p:sp>
      <p:sp>
        <p:nvSpPr>
          <p:cNvPr id="234" name="Google Shape;234;p17"/>
          <p:cNvSpPr txBox="1"/>
          <p:nvPr/>
        </p:nvSpPr>
        <p:spPr>
          <a:xfrm>
            <a:off x="431088" y="2472037"/>
            <a:ext cx="11329800" cy="2216400"/>
          </a:xfrm>
          <a:prstGeom prst="rect">
            <a:avLst/>
          </a:prstGeom>
          <a:noFill/>
          <a:ln>
            <a:noFill/>
          </a:ln>
        </p:spPr>
        <p:txBody>
          <a:bodyPr anchorCtr="0" anchor="t" bIns="0" lIns="0" spcFirstLastPara="1" rIns="0" wrap="square" tIns="0">
            <a:spAutoFit/>
          </a:bodyPr>
          <a:lstStyle/>
          <a:p>
            <a:pPr indent="0" lvl="0" marL="0" marR="0" rtl="0" algn="just">
              <a:lnSpc>
                <a:spcPct val="100000"/>
              </a:lnSpc>
              <a:spcBef>
                <a:spcPts val="0"/>
              </a:spcBef>
              <a:spcAft>
                <a:spcPts val="0"/>
              </a:spcAft>
              <a:buNone/>
            </a:pPr>
            <a:r>
              <a:rPr lang="en-US" sz="2400">
                <a:latin typeface="Times New Roman"/>
                <a:ea typeface="Times New Roman"/>
                <a:cs typeface="Times New Roman"/>
                <a:sym typeface="Times New Roman"/>
              </a:rPr>
              <a:t>The NLP-powered Recruitment System is a big step forward in hiring. It uses advanced technology to make recruiting faster, fairer, and more accurate. Instead of the slow and sometimes biased way of reviewing resumes by hand, this system does it quickly and without bias. This makes it easier to find the right person for the job. The system is helpful for many types of businesses and shows how technology like AI and NLP can make hiring better.</a:t>
            </a:r>
            <a:endParaRPr sz="1100"/>
          </a:p>
        </p:txBody>
      </p:sp>
      <p:sp>
        <p:nvSpPr>
          <p:cNvPr id="235" name="Google Shape;235;p17"/>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
        <p:nvSpPr>
          <p:cNvPr id="99" name="Google Shape;99;p2"/>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2"/>
          <p:cNvSpPr txBox="1"/>
          <p:nvPr/>
        </p:nvSpPr>
        <p:spPr>
          <a:xfrm>
            <a:off x="506896" y="315800"/>
            <a:ext cx="7424530" cy="1499834"/>
          </a:xfrm>
          <a:prstGeom prst="rect">
            <a:avLst/>
          </a:prstGeom>
          <a:noFill/>
          <a:ln>
            <a:noFill/>
          </a:ln>
        </p:spPr>
        <p:txBody>
          <a:bodyPr anchorCtr="0" anchor="t" bIns="45700" lIns="91425" spcFirstLastPara="1" rIns="91425" wrap="square" tIns="45700">
            <a:spAutoFit/>
          </a:bodyPr>
          <a:lstStyle/>
          <a:p>
            <a:pPr indent="0" lvl="0" marL="0" marR="0" rtl="0" algn="l">
              <a:lnSpc>
                <a:spcPct val="183000"/>
              </a:lnSpc>
              <a:spcBef>
                <a:spcPts val="0"/>
              </a:spcBef>
              <a:spcAft>
                <a:spcPts val="0"/>
              </a:spcAft>
              <a:buNone/>
            </a:pPr>
            <a:r>
              <a:rPr b="1" lang="en-US" sz="6600">
                <a:solidFill>
                  <a:srgbClr val="000000"/>
                </a:solidFill>
                <a:latin typeface="Barlow"/>
                <a:ea typeface="Barlow"/>
                <a:cs typeface="Barlow"/>
                <a:sym typeface="Barlow"/>
              </a:rPr>
              <a:t>ABSTRACT</a:t>
            </a:r>
            <a:endParaRPr b="1" sz="7200">
              <a:solidFill>
                <a:srgbClr val="000000"/>
              </a:solidFill>
              <a:latin typeface="Barlow"/>
              <a:ea typeface="Barlow"/>
              <a:cs typeface="Barlow"/>
              <a:sym typeface="Barlow"/>
            </a:endParaRPr>
          </a:p>
        </p:txBody>
      </p:sp>
      <p:sp>
        <p:nvSpPr>
          <p:cNvPr id="101" name="Google Shape;101;p2"/>
          <p:cNvSpPr txBox="1"/>
          <p:nvPr/>
        </p:nvSpPr>
        <p:spPr>
          <a:xfrm>
            <a:off x="506900" y="1815625"/>
            <a:ext cx="10351500" cy="31707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strike="noStrike">
                <a:solidFill>
                  <a:srgbClr val="0D0D0D"/>
                </a:solidFill>
                <a:latin typeface="Arial"/>
                <a:ea typeface="Arial"/>
                <a:cs typeface="Arial"/>
                <a:sym typeface="Arial"/>
              </a:rPr>
              <a:t>This project introduces a dual-module NLP-based framework designed to enhance both external candidate recruitment and internal candidate assignment within organizations. The first module leverages advanced NLP techniques to automate the screening of resumes, facilitating the identification and selection of external candidates whose skills and experience align closely with job descriptions. This model is meticulously engineered to ensure impartiality, eliminating biases related to culture, gender, or any non-relevant personal attributes, thereby promoting equity and diversity in the hiring process. The second module focuses on internal talent management, employing a sophisticated ranking system to match existing employees with projects that suit their skill sets and career aspirations. </a:t>
            </a:r>
            <a:endParaRPr sz="20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3"/>
          <p:cNvSpPr txBox="1"/>
          <p:nvPr/>
        </p:nvSpPr>
        <p:spPr>
          <a:xfrm>
            <a:off x="387626" y="315800"/>
            <a:ext cx="7424530" cy="1499834"/>
          </a:xfrm>
          <a:prstGeom prst="rect">
            <a:avLst/>
          </a:prstGeom>
          <a:noFill/>
          <a:ln>
            <a:noFill/>
          </a:ln>
        </p:spPr>
        <p:txBody>
          <a:bodyPr anchorCtr="0" anchor="t" bIns="45700" lIns="91425" spcFirstLastPara="1" rIns="91425" wrap="square" tIns="45700">
            <a:spAutoFit/>
          </a:bodyPr>
          <a:lstStyle/>
          <a:p>
            <a:pPr indent="0" lvl="0" marL="0" marR="0" rtl="0" algn="l">
              <a:lnSpc>
                <a:spcPct val="167750"/>
              </a:lnSpc>
              <a:spcBef>
                <a:spcPts val="0"/>
              </a:spcBef>
              <a:spcAft>
                <a:spcPts val="0"/>
              </a:spcAft>
              <a:buNone/>
            </a:pPr>
            <a:r>
              <a:rPr b="1" lang="en-US" sz="7200">
                <a:solidFill>
                  <a:srgbClr val="000000"/>
                </a:solidFill>
                <a:latin typeface="Barlow"/>
                <a:ea typeface="Barlow"/>
                <a:cs typeface="Barlow"/>
                <a:sym typeface="Barlow"/>
              </a:rPr>
              <a:t>INTRODUCTION</a:t>
            </a:r>
            <a:endParaRPr/>
          </a:p>
        </p:txBody>
      </p:sp>
      <p:sp>
        <p:nvSpPr>
          <p:cNvPr id="108" name="Google Shape;108;p3"/>
          <p:cNvSpPr txBox="1"/>
          <p:nvPr/>
        </p:nvSpPr>
        <p:spPr>
          <a:xfrm>
            <a:off x="387626" y="1947533"/>
            <a:ext cx="11420100" cy="40944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2000" u="none" strike="noStrike">
                <a:solidFill>
                  <a:srgbClr val="0D0D0D"/>
                </a:solidFill>
                <a:latin typeface="Arial"/>
                <a:ea typeface="Arial"/>
                <a:cs typeface="Arial"/>
                <a:sym typeface="Arial"/>
              </a:rPr>
              <a:t>The first module aims to automate the resume screening process, enhancing efficiency, fairness, and diversity by eliminating biases related to gender, culture, and other non-relevant personal attributes. The second module focuses on optimizing internal resource allocation by matching employees with projects that align with their skill sets and career aspirations through a sophisticated ranking system. </a:t>
            </a:r>
            <a:br>
              <a:rPr b="0" i="0" lang="en-US" sz="2000" u="none" strike="noStrike">
                <a:solidFill>
                  <a:srgbClr val="0D0D0D"/>
                </a:solidFill>
                <a:latin typeface="Arial"/>
                <a:ea typeface="Arial"/>
                <a:cs typeface="Arial"/>
                <a:sym typeface="Arial"/>
              </a:rPr>
            </a:br>
            <a:br>
              <a:rPr b="0" i="0" lang="en-US" sz="2000" u="none" strike="noStrike">
                <a:solidFill>
                  <a:srgbClr val="0D0D0D"/>
                </a:solidFill>
                <a:latin typeface="Arial"/>
                <a:ea typeface="Arial"/>
                <a:cs typeface="Arial"/>
                <a:sym typeface="Arial"/>
              </a:rPr>
            </a:br>
            <a:r>
              <a:rPr b="0" i="0" lang="en-US" sz="2000" u="none" strike="noStrike">
                <a:solidFill>
                  <a:srgbClr val="0D0D0D"/>
                </a:solidFill>
                <a:latin typeface="Arial"/>
                <a:ea typeface="Arial"/>
                <a:cs typeface="Arial"/>
                <a:sym typeface="Arial"/>
              </a:rPr>
              <a:t>This comprehensive NLP-based approach not only addresses the inefficiencies and biases inherent in traditional HR practices but also underscores the potential of AI to streamline recruitment processes, foster workplace diversity, and improve organizational resource management. Through this initiative, the project seeks to contribute to the fields of human resource management and artificial intelligence by showcasing how advanced technologies can be leveraged to enhance talent acquisition strategies and internal talent development, paving the way for future research and practical applications in AI-enhanced HR practices.</a:t>
            </a:r>
            <a:endParaRPr sz="2000">
              <a:solidFill>
                <a:schemeClr val="dk1"/>
              </a:solidFill>
              <a:latin typeface="Arial"/>
              <a:ea typeface="Arial"/>
              <a:cs typeface="Arial"/>
              <a:sym typeface="Arial"/>
            </a:endParaRPr>
          </a:p>
        </p:txBody>
      </p:sp>
      <p:sp>
        <p:nvSpPr>
          <p:cNvPr id="109" name="Google Shape;109;p3"/>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4"/>
          <p:cNvSpPr txBox="1"/>
          <p:nvPr/>
        </p:nvSpPr>
        <p:spPr>
          <a:xfrm>
            <a:off x="387626" y="315800"/>
            <a:ext cx="7424530" cy="1499834"/>
          </a:xfrm>
          <a:prstGeom prst="rect">
            <a:avLst/>
          </a:prstGeom>
          <a:noFill/>
          <a:ln>
            <a:noFill/>
          </a:ln>
        </p:spPr>
        <p:txBody>
          <a:bodyPr anchorCtr="0" anchor="t" bIns="45700" lIns="91425" spcFirstLastPara="1" rIns="91425" wrap="square" tIns="45700">
            <a:spAutoFit/>
          </a:bodyPr>
          <a:lstStyle/>
          <a:p>
            <a:pPr indent="0" lvl="0" marL="0" marR="0" rtl="0" algn="l">
              <a:lnSpc>
                <a:spcPct val="167750"/>
              </a:lnSpc>
              <a:spcBef>
                <a:spcPts val="0"/>
              </a:spcBef>
              <a:spcAft>
                <a:spcPts val="0"/>
              </a:spcAft>
              <a:buNone/>
            </a:pPr>
            <a:r>
              <a:rPr b="1" lang="en-US" sz="7200">
                <a:solidFill>
                  <a:srgbClr val="000000"/>
                </a:solidFill>
                <a:latin typeface="Barlow"/>
                <a:ea typeface="Barlow"/>
                <a:cs typeface="Barlow"/>
                <a:sym typeface="Barlow"/>
              </a:rPr>
              <a:t>MOTIVATION</a:t>
            </a:r>
            <a:endParaRPr/>
          </a:p>
        </p:txBody>
      </p:sp>
      <p:sp>
        <p:nvSpPr>
          <p:cNvPr id="116" name="Google Shape;116;p4"/>
          <p:cNvSpPr txBox="1"/>
          <p:nvPr/>
        </p:nvSpPr>
        <p:spPr>
          <a:xfrm>
            <a:off x="387626" y="1947533"/>
            <a:ext cx="11420061" cy="332398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u="none" strike="noStrike">
                <a:solidFill>
                  <a:srgbClr val="000000"/>
                </a:solidFill>
                <a:latin typeface="Times New Roman"/>
                <a:ea typeface="Times New Roman"/>
                <a:cs typeface="Times New Roman"/>
                <a:sym typeface="Times New Roman"/>
              </a:rPr>
              <a:t>The development of this System is driven by the need to resolve inefficiencies in traditional recruitment. A key goal is to cut down the time and effort in manual resume screening, thus speeding up the hiring process and improving organizational efficiency. The system also aims to promote fair hiring by using NLP to reduce unconscious bias, leading to a more diverse and inclusive workforce. Additionally, it focuses on improving the accuracy of job-candidate matching with advanced NLP techniques, ensuring candidates are selected based on their true fit for the role. This approach modernizes recruitment, making it more fair and efficient.</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4"/>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5"/>
          <p:cNvSpPr txBox="1"/>
          <p:nvPr/>
        </p:nvSpPr>
        <p:spPr>
          <a:xfrm>
            <a:off x="401274" y="-355798"/>
            <a:ext cx="9173817" cy="1438920"/>
          </a:xfrm>
          <a:prstGeom prst="rect">
            <a:avLst/>
          </a:prstGeom>
          <a:noFill/>
          <a:ln>
            <a:noFill/>
          </a:ln>
        </p:spPr>
        <p:txBody>
          <a:bodyPr anchorCtr="0" anchor="t" bIns="45700" lIns="91425" spcFirstLastPara="1" rIns="91425" wrap="square" tIns="45700">
            <a:spAutoFit/>
          </a:bodyPr>
          <a:lstStyle/>
          <a:p>
            <a:pPr indent="0" lvl="0" marL="0" marR="0" rtl="0" algn="l">
              <a:lnSpc>
                <a:spcPct val="223666"/>
              </a:lnSpc>
              <a:spcBef>
                <a:spcPts val="0"/>
              </a:spcBef>
              <a:spcAft>
                <a:spcPts val="0"/>
              </a:spcAft>
              <a:buNone/>
            </a:pPr>
            <a:r>
              <a:rPr b="1" lang="en-US" sz="5400">
                <a:solidFill>
                  <a:srgbClr val="000000"/>
                </a:solidFill>
                <a:latin typeface="Barlow"/>
                <a:ea typeface="Barlow"/>
                <a:cs typeface="Barlow"/>
                <a:sym typeface="Barlow"/>
              </a:rPr>
              <a:t>LITERATURE REVIEW</a:t>
            </a:r>
            <a:endParaRPr/>
          </a:p>
        </p:txBody>
      </p:sp>
      <p:pic>
        <p:nvPicPr>
          <p:cNvPr descr="A white table with black text&#10;&#10;Description automatically generated" id="124" name="Google Shape;124;p5"/>
          <p:cNvPicPr preferRelativeResize="0"/>
          <p:nvPr/>
        </p:nvPicPr>
        <p:blipFill rotWithShape="1">
          <a:blip r:embed="rId4">
            <a:alphaModFix/>
          </a:blip>
          <a:srcRect b="0" l="0" r="0" t="0"/>
          <a:stretch/>
        </p:blipFill>
        <p:spPr>
          <a:xfrm>
            <a:off x="2372090" y="973037"/>
            <a:ext cx="7447820" cy="5353712"/>
          </a:xfrm>
          <a:prstGeom prst="rect">
            <a:avLst/>
          </a:prstGeom>
          <a:noFill/>
          <a:ln>
            <a:noFill/>
          </a:ln>
        </p:spPr>
      </p:pic>
      <p:sp>
        <p:nvSpPr>
          <p:cNvPr id="125" name="Google Shape;125;p5"/>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A white table with black text&#10;&#10;Description automatically generated" id="130" name="Google Shape;130;p6"/>
          <p:cNvPicPr preferRelativeResize="0"/>
          <p:nvPr/>
        </p:nvPicPr>
        <p:blipFill rotWithShape="1">
          <a:blip r:embed="rId3">
            <a:alphaModFix/>
          </a:blip>
          <a:srcRect b="2465" l="0" r="0" t="0"/>
          <a:stretch/>
        </p:blipFill>
        <p:spPr>
          <a:xfrm>
            <a:off x="1392200" y="573051"/>
            <a:ext cx="7772400" cy="4781270"/>
          </a:xfrm>
          <a:prstGeom prst="rect">
            <a:avLst/>
          </a:prstGeom>
          <a:noFill/>
          <a:ln>
            <a:noFill/>
          </a:ln>
        </p:spPr>
      </p:pic>
      <p:sp>
        <p:nvSpPr>
          <p:cNvPr id="131" name="Google Shape;131;p6"/>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17.02.24                                SECOND REVIEW</a:t>
            </a:r>
            <a:endParaRPr/>
          </a:p>
        </p:txBody>
      </p:sp>
      <p:pic>
        <p:nvPicPr>
          <p:cNvPr descr="A white sheet with black text&#10;&#10;Description automatically generated" id="137" name="Google Shape;137;p7"/>
          <p:cNvPicPr preferRelativeResize="0"/>
          <p:nvPr/>
        </p:nvPicPr>
        <p:blipFill rotWithShape="1">
          <a:blip r:embed="rId3">
            <a:alphaModFix/>
          </a:blip>
          <a:srcRect b="0" l="0" r="0" t="0"/>
          <a:stretch/>
        </p:blipFill>
        <p:spPr>
          <a:xfrm>
            <a:off x="2067445" y="136525"/>
            <a:ext cx="7456125" cy="3661827"/>
          </a:xfrm>
          <a:prstGeom prst="rect">
            <a:avLst/>
          </a:prstGeom>
          <a:noFill/>
          <a:ln>
            <a:noFill/>
          </a:ln>
        </p:spPr>
      </p:pic>
      <p:pic>
        <p:nvPicPr>
          <p:cNvPr descr="A white grid with black text&#10;&#10;Description automatically generated" id="138" name="Google Shape;138;p7"/>
          <p:cNvPicPr preferRelativeResize="0"/>
          <p:nvPr/>
        </p:nvPicPr>
        <p:blipFill rotWithShape="1">
          <a:blip r:embed="rId4">
            <a:alphaModFix/>
          </a:blip>
          <a:srcRect b="0" l="0" r="0" t="0"/>
          <a:stretch/>
        </p:blipFill>
        <p:spPr>
          <a:xfrm>
            <a:off x="2052205" y="3731568"/>
            <a:ext cx="7456124" cy="305964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8"/>
          <p:cNvSpPr txBox="1"/>
          <p:nvPr/>
        </p:nvSpPr>
        <p:spPr>
          <a:xfrm>
            <a:off x="507456" y="590610"/>
            <a:ext cx="10027249"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u="none" strike="noStrike">
                <a:solidFill>
                  <a:srgbClr val="000000"/>
                </a:solidFill>
                <a:latin typeface="Barlow"/>
                <a:ea typeface="Barlow"/>
                <a:cs typeface="Barlow"/>
                <a:sym typeface="Barlow"/>
              </a:rPr>
              <a:t>Challenges and Limitations in Existing System</a:t>
            </a:r>
            <a:endParaRPr/>
          </a:p>
        </p:txBody>
      </p:sp>
      <p:sp>
        <p:nvSpPr>
          <p:cNvPr id="145" name="Google Shape;145;p8"/>
          <p:cNvSpPr txBox="1"/>
          <p:nvPr/>
        </p:nvSpPr>
        <p:spPr>
          <a:xfrm>
            <a:off x="607707" y="1914049"/>
            <a:ext cx="9114300" cy="2801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a:p>
            <a:pPr indent="-406400" lvl="0" marL="457200" marR="0" rtl="0" algn="just">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Bias and Discrimination</a:t>
            </a:r>
            <a:endParaRPr sz="2800">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Time-Consuming Processes</a:t>
            </a:r>
            <a:endParaRPr sz="2800">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Inaccuracy in Candidate Selection</a:t>
            </a:r>
            <a:endParaRPr sz="2800">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Limited Scalability.</a:t>
            </a:r>
            <a:endParaRPr sz="2800">
              <a:latin typeface="Times New Roman"/>
              <a:ea typeface="Times New Roman"/>
              <a:cs typeface="Times New Roman"/>
              <a:sym typeface="Times New Roman"/>
            </a:endParaRPr>
          </a:p>
          <a:p>
            <a:pPr indent="-406400" lvl="0" marL="457200" marR="0" rtl="0" algn="just">
              <a:lnSpc>
                <a:spcPct val="100000"/>
              </a:lnSpc>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Lack of Personalization</a:t>
            </a:r>
            <a:endParaRPr/>
          </a:p>
        </p:txBody>
      </p:sp>
      <p:sp>
        <p:nvSpPr>
          <p:cNvPr id="146" name="Google Shape;146;p8"/>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p:nvPr/>
        </p:nvSpPr>
        <p:spPr>
          <a:xfrm>
            <a:off x="10177670" y="124650"/>
            <a:ext cx="1863909" cy="1127680"/>
          </a:xfrm>
          <a:custGeom>
            <a:rect b="b" l="l" r="r" t="t"/>
            <a:pathLst>
              <a:path extrusionOk="0" h="1632996" w="2939392">
                <a:moveTo>
                  <a:pt x="0" y="0"/>
                </a:moveTo>
                <a:lnTo>
                  <a:pt x="2939393" y="0"/>
                </a:lnTo>
                <a:lnTo>
                  <a:pt x="2939393" y="1632996"/>
                </a:lnTo>
                <a:lnTo>
                  <a:pt x="0" y="1632996"/>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9"/>
          <p:cNvSpPr txBox="1"/>
          <p:nvPr/>
        </p:nvSpPr>
        <p:spPr>
          <a:xfrm>
            <a:off x="387626" y="315800"/>
            <a:ext cx="7424530" cy="1499834"/>
          </a:xfrm>
          <a:prstGeom prst="rect">
            <a:avLst/>
          </a:prstGeom>
          <a:noFill/>
          <a:ln>
            <a:noFill/>
          </a:ln>
        </p:spPr>
        <p:txBody>
          <a:bodyPr anchorCtr="0" anchor="t" bIns="45700" lIns="91425" spcFirstLastPara="1" rIns="91425" wrap="square" tIns="45700">
            <a:spAutoFit/>
          </a:bodyPr>
          <a:lstStyle/>
          <a:p>
            <a:pPr indent="0" lvl="0" marL="0" marR="0" rtl="0" algn="l">
              <a:lnSpc>
                <a:spcPct val="167750"/>
              </a:lnSpc>
              <a:spcBef>
                <a:spcPts val="0"/>
              </a:spcBef>
              <a:spcAft>
                <a:spcPts val="0"/>
              </a:spcAft>
              <a:buNone/>
            </a:pPr>
            <a:r>
              <a:rPr b="1" lang="en-US" sz="7200">
                <a:solidFill>
                  <a:srgbClr val="000000"/>
                </a:solidFill>
                <a:latin typeface="Barlow"/>
                <a:ea typeface="Barlow"/>
                <a:cs typeface="Barlow"/>
                <a:sym typeface="Barlow"/>
              </a:rPr>
              <a:t>OBJECTIVES</a:t>
            </a:r>
            <a:endParaRPr/>
          </a:p>
        </p:txBody>
      </p:sp>
      <p:sp>
        <p:nvSpPr>
          <p:cNvPr id="153" name="Google Shape;153;p9"/>
          <p:cNvSpPr txBox="1"/>
          <p:nvPr/>
        </p:nvSpPr>
        <p:spPr>
          <a:xfrm>
            <a:off x="387626" y="1947533"/>
            <a:ext cx="11420061" cy="2246769"/>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800" u="none" strike="noStrike">
                <a:solidFill>
                  <a:srgbClr val="000000"/>
                </a:solidFill>
                <a:latin typeface="Times New Roman"/>
                <a:ea typeface="Times New Roman"/>
                <a:cs typeface="Times New Roman"/>
                <a:sym typeface="Times New Roman"/>
              </a:rPr>
              <a:t>1. Automate the Recruitment Process</a:t>
            </a:r>
            <a:endParaRPr/>
          </a:p>
          <a:p>
            <a:pPr indent="0" lvl="0" marL="0" marR="0" rtl="0" algn="just">
              <a:spcBef>
                <a:spcPts val="0"/>
              </a:spcBef>
              <a:spcAft>
                <a:spcPts val="0"/>
              </a:spcAft>
              <a:buNone/>
            </a:pPr>
            <a:r>
              <a:rPr lang="en-US" sz="2800" u="none" strike="noStrike">
                <a:solidFill>
                  <a:srgbClr val="000000"/>
                </a:solidFill>
                <a:latin typeface="Times New Roman"/>
                <a:ea typeface="Times New Roman"/>
                <a:cs typeface="Times New Roman"/>
                <a:sym typeface="Times New Roman"/>
              </a:rPr>
              <a:t>2. Enhance Fairness and Reduce Bias</a:t>
            </a:r>
            <a:endParaRPr/>
          </a:p>
          <a:p>
            <a:pPr indent="0" lvl="0" marL="0" marR="0" rtl="0" algn="just">
              <a:spcBef>
                <a:spcPts val="0"/>
              </a:spcBef>
              <a:spcAft>
                <a:spcPts val="0"/>
              </a:spcAft>
              <a:buNone/>
            </a:pPr>
            <a:r>
              <a:rPr lang="en-US" sz="2800" u="none" strike="noStrike">
                <a:solidFill>
                  <a:srgbClr val="000000"/>
                </a:solidFill>
                <a:latin typeface="Times New Roman"/>
                <a:ea typeface="Times New Roman"/>
                <a:cs typeface="Times New Roman"/>
                <a:sym typeface="Times New Roman"/>
              </a:rPr>
              <a:t>3. Improve Candidate Selection Accuracy</a:t>
            </a:r>
            <a:endParaRPr/>
          </a:p>
          <a:p>
            <a:pPr indent="0" lvl="0" marL="0" marR="0" rtl="0" algn="just">
              <a:spcBef>
                <a:spcPts val="0"/>
              </a:spcBef>
              <a:spcAft>
                <a:spcPts val="0"/>
              </a:spcAft>
              <a:buNone/>
            </a:pPr>
            <a:r>
              <a:rPr lang="en-US" sz="2800" u="none" strike="noStrike">
                <a:solidFill>
                  <a:srgbClr val="000000"/>
                </a:solidFill>
                <a:latin typeface="Times New Roman"/>
                <a:ea typeface="Times New Roman"/>
                <a:cs typeface="Times New Roman"/>
                <a:sym typeface="Times New Roman"/>
              </a:rPr>
              <a:t>4. Scale with Organizational Growth</a:t>
            </a:r>
            <a:endParaRPr/>
          </a:p>
          <a:p>
            <a:pPr indent="0" lvl="0" marL="0" marR="0" rtl="0" algn="just">
              <a:spcBef>
                <a:spcPts val="0"/>
              </a:spcBef>
              <a:spcAft>
                <a:spcPts val="0"/>
              </a:spcAft>
              <a:buNone/>
            </a:pPr>
            <a:r>
              <a:rPr lang="en-US" sz="2800" u="none" strike="noStrike">
                <a:solidFill>
                  <a:srgbClr val="000000"/>
                </a:solidFill>
                <a:latin typeface="Times New Roman"/>
                <a:ea typeface="Times New Roman"/>
                <a:cs typeface="Times New Roman"/>
                <a:sym typeface="Times New Roman"/>
              </a:rPr>
              <a:t>5. Personalize Talent Management</a:t>
            </a:r>
            <a:endParaRPr sz="2000">
              <a:solidFill>
                <a:schemeClr val="dk1"/>
              </a:solidFill>
              <a:latin typeface="Arial"/>
              <a:ea typeface="Arial"/>
              <a:cs typeface="Arial"/>
              <a:sym typeface="Arial"/>
            </a:endParaRPr>
          </a:p>
        </p:txBody>
      </p:sp>
      <p:sp>
        <p:nvSpPr>
          <p:cNvPr id="154" name="Google Shape;154;p9"/>
          <p:cNvSpPr txBox="1"/>
          <p:nvPr>
            <p:ph idx="11" type="ftr"/>
          </p:nvPr>
        </p:nvSpPr>
        <p:spPr>
          <a:xfrm>
            <a:off x="0" y="6326749"/>
            <a:ext cx="12821478" cy="53125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t> 23.03.24                                           TALENT ACQUISITION AND RESOURCE MANAGEMENT                        THIRD REVIEW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2024-02-14T07:36:32Z</dcterms:created>
  <dc:creator>Microsoft Office User</dc:creator>
</cp:coreProperties>
</file>